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905" r:id="rId1"/>
    <p:sldMasterId id="2147483913" r:id="rId2"/>
    <p:sldMasterId id="2147483926" r:id="rId3"/>
  </p:sldMasterIdLst>
  <p:notesMasterIdLst>
    <p:notesMasterId r:id="rId12"/>
  </p:notesMasterIdLst>
  <p:handoutMasterIdLst>
    <p:handoutMasterId r:id="rId13"/>
  </p:handoutMasterIdLst>
  <p:sldIdLst>
    <p:sldId id="466" r:id="rId4"/>
    <p:sldId id="989" r:id="rId5"/>
    <p:sldId id="1002" r:id="rId6"/>
    <p:sldId id="999" r:id="rId7"/>
    <p:sldId id="1006" r:id="rId8"/>
    <p:sldId id="1005" r:id="rId9"/>
    <p:sldId id="1008" r:id="rId10"/>
    <p:sldId id="998" r:id="rId11"/>
  </p:sldIdLst>
  <p:sldSz cx="9906000" cy="6858000" type="A4"/>
  <p:notesSz cx="6805613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6600"/>
    <a:srgbClr val="FF00FF"/>
    <a:srgbClr val="009900"/>
    <a:srgbClr val="FF3300"/>
    <a:srgbClr val="00CC00"/>
    <a:srgbClr val="339933"/>
    <a:srgbClr val="336600"/>
    <a:srgbClr val="E5C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AF606853-7671-496A-8E4F-DF71F8EC918B}" styleName="深色樣式 1 - 輔色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深色樣式 1 - 輔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23" autoAdjust="0"/>
    <p:restoredTop sz="94444" autoAdjust="0"/>
  </p:normalViewPr>
  <p:slideViewPr>
    <p:cSldViewPr>
      <p:cViewPr>
        <p:scale>
          <a:sx n="129" d="100"/>
          <a:sy n="129" d="100"/>
        </p:scale>
        <p:origin x="-1008" y="76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7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7146"/>
    </p:cViewPr>
  </p:sorterViewPr>
  <p:notesViewPr>
    <p:cSldViewPr>
      <p:cViewPr>
        <p:scale>
          <a:sx n="66" d="100"/>
          <a:sy n="66" d="100"/>
        </p:scale>
        <p:origin x="-4356" y="-540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27963;&#38913;&#31807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noFill/>
    <a:ln>
      <a:noFill/>
    </a:ln>
    <a:scene3d>
      <a:camera prst="orthographicFront"/>
      <a:lightRig rig="threePt" dir="t"/>
    </a:scene3d>
    <a:sp3d/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831" tIns="47919" rIns="95831" bIns="47919" numCol="1" anchor="t" anchorCtr="0" compatLnSpc="1">
            <a:prstTxWarp prst="textNoShape">
              <a:avLst/>
            </a:prstTxWarp>
          </a:bodyPr>
          <a:lstStyle>
            <a:lvl1pPr defTabSz="954638">
              <a:defRPr kumimoji="1" sz="1200" b="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0863"/>
            <a:ext cx="29511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831" tIns="47919" rIns="95831" bIns="47919" numCol="1" anchor="b" anchorCtr="0" compatLnSpc="1">
            <a:prstTxWarp prst="textNoShape">
              <a:avLst/>
            </a:prstTxWarp>
          </a:bodyPr>
          <a:lstStyle>
            <a:lvl1pPr algn="r" defTabSz="955562" eaLnBrk="1" hangingPunct="1">
              <a:defRPr kumimoji="1" sz="1200" b="0">
                <a:ea typeface="新細明體" pitchFamily="18" charset="-120"/>
              </a:defRPr>
            </a:lvl1pPr>
          </a:lstStyle>
          <a:p>
            <a:pPr>
              <a:defRPr/>
            </a:pPr>
            <a:fld id="{4267F2FE-CCA4-4B1F-837A-19E3A8C79910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6437246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831" tIns="47919" rIns="95831" bIns="47919" numCol="1" anchor="t" anchorCtr="0" compatLnSpc="1">
            <a:prstTxWarp prst="textNoShape">
              <a:avLst/>
            </a:prstTxWarp>
          </a:bodyPr>
          <a:lstStyle>
            <a:lvl1pPr defTabSz="954638">
              <a:defRPr kumimoji="1" sz="1200" b="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511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831" tIns="47919" rIns="95831" bIns="47919" numCol="1" anchor="t" anchorCtr="0" compatLnSpc="1">
            <a:prstTxWarp prst="textNoShape">
              <a:avLst/>
            </a:prstTxWarp>
          </a:bodyPr>
          <a:lstStyle>
            <a:lvl1pPr algn="r" defTabSz="954638">
              <a:defRPr kumimoji="1" sz="1200" b="0">
                <a:ea typeface="新細明體" charset="-120"/>
              </a:defRPr>
            </a:lvl1pPr>
          </a:lstStyle>
          <a:p>
            <a:pPr>
              <a:defRPr/>
            </a:pPr>
            <a:fld id="{CFA192AB-6CBE-470B-AA6C-D16810B6AA6D}" type="datetime1">
              <a:rPr lang="zh-TW" altLang="en-US"/>
              <a:pPr>
                <a:defRPr/>
              </a:pPr>
              <a:t>2019/4/30</a:t>
            </a:fld>
            <a:r>
              <a:rPr lang="en-US" altLang="zh-TW" dirty="0"/>
              <a:t>2009/12/24</a:t>
            </a:r>
          </a:p>
        </p:txBody>
      </p:sp>
      <p:sp>
        <p:nvSpPr>
          <p:cNvPr id="717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711200" y="746125"/>
            <a:ext cx="538321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2813"/>
            <a:ext cx="4989513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831" tIns="47919" rIns="95831" bIns="479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511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831" tIns="47919" rIns="95831" bIns="47919" numCol="1" anchor="b" anchorCtr="0" compatLnSpc="1">
            <a:prstTxWarp prst="textNoShape">
              <a:avLst/>
            </a:prstTxWarp>
          </a:bodyPr>
          <a:lstStyle>
            <a:lvl1pPr defTabSz="954638">
              <a:defRPr kumimoji="1" sz="1200" b="0"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/>
              <a:t>2009/12/24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0863"/>
            <a:ext cx="29511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831" tIns="47919" rIns="95831" bIns="47919" numCol="1" anchor="b" anchorCtr="0" compatLnSpc="1">
            <a:prstTxWarp prst="textNoShape">
              <a:avLst/>
            </a:prstTxWarp>
          </a:bodyPr>
          <a:lstStyle>
            <a:lvl1pPr algn="r" defTabSz="955562" eaLnBrk="1" hangingPunct="1">
              <a:defRPr kumimoji="1" sz="1200" b="0">
                <a:ea typeface="新細明體" pitchFamily="18" charset="-120"/>
              </a:defRPr>
            </a:lvl1pPr>
          </a:lstStyle>
          <a:p>
            <a:pPr>
              <a:defRPr/>
            </a:pPr>
            <a:fld id="{365CA238-75FD-496C-82D0-FC2F4915D5A6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5207793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913"/>
            <a:fld id="{9723904F-8E97-4560-A936-43C32709033F}" type="slidenum">
              <a:rPr lang="zh-TW" altLang="en-US" smtClean="0">
                <a:ea typeface="新細明體" charset="-120"/>
              </a:rPr>
              <a:pPr defTabSz="950913"/>
              <a:t>0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dirty="0" smtClean="0">
              <a:ea typeface="新細明體" charset="-120"/>
            </a:endParaRP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2009/12/24</a:t>
            </a:r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32520" y="620688"/>
            <a:ext cx="8404225" cy="5148262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E5685-EE56-4A41-92AF-DE9B4A6208CE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8318-0794-4DCD-8664-B3B72A6255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599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8318-0794-4DCD-8664-B3B72A6255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2198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8318-0794-4DCD-8664-B3B72A6255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8833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8318-0794-4DCD-8664-B3B72A6255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8339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8318-0794-4DCD-8664-B3B72A6255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6579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8318-0794-4DCD-8664-B3B72A6255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006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8318-0794-4DCD-8664-B3B72A6255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60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A2B0-B280-497D-8C2F-3FB18AF930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8987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A2B0-B280-497D-8C2F-3FB18AF930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1378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A2B0-B280-497D-8C2F-3FB18AF930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49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D3858-9A6B-4E05-BCA1-FFB239D8C695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A2B0-B280-497D-8C2F-3FB18AF930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32891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A2B0-B280-497D-8C2F-3FB18AF930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5637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A2B0-B280-497D-8C2F-3FB18AF930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1841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A2B0-B280-497D-8C2F-3FB18AF930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94577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A2B0-B280-497D-8C2F-3FB18AF930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83733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A2B0-B280-497D-8C2F-3FB18AF930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67792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A2B0-B280-497D-8C2F-3FB18AF930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72641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2A2B0-B280-497D-8C2F-3FB18AF930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3992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ADA3B-64C1-4F97-8523-BC389C3FCC25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E73EAA-69F5-4271-A5F5-3C387098AEDD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54163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8318-0794-4DCD-8664-B3B72A6255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9908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8318-0794-4DCD-8664-B3B72A6255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1673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8318-0794-4DCD-8664-B3B72A6255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9176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8318-0794-4DCD-8664-B3B72A6255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3294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98318-0794-4DCD-8664-B3B72A6255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9249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24"/>
          <p:cNvSpPr txBox="1">
            <a:spLocks noChangeArrowheads="1"/>
          </p:cNvSpPr>
          <p:nvPr/>
        </p:nvSpPr>
        <p:spPr bwMode="auto">
          <a:xfrm>
            <a:off x="8410575" y="6597650"/>
            <a:ext cx="1495425" cy="2444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zh-TW" sz="1000" b="0" dirty="0">
                <a:solidFill>
                  <a:schemeClr val="bg1"/>
                </a:solidFill>
                <a:latin typeface="Arial" pitchFamily="34" charset="0"/>
                <a:ea typeface="新細明體" pitchFamily="18" charset="-120"/>
              </a:rPr>
              <a:t>www.npust.edu.tw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620713"/>
            <a:ext cx="91281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769100" y="6400800"/>
            <a:ext cx="31369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867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6125" y="638175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 b="0" i="1">
                <a:ea typeface="新細明體" pitchFamily="18" charset="-120"/>
              </a:defRPr>
            </a:lvl1pPr>
          </a:lstStyle>
          <a:p>
            <a:pPr>
              <a:defRPr/>
            </a:pPr>
            <a:fld id="{59E73EAA-69F5-4271-A5F5-3C387098AEDD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1030" name="ShockwaveFlash2"/>
          <p:cNvPicPr preferRelativeResize="0">
            <a:picLocks noChangeArrowheads="1" noChangeShapeType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70963" y="6597650"/>
            <a:ext cx="9350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  <a:ea typeface="標楷體" pitchFamily="65" charset="-12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  <a:ea typeface="標楷體" pitchFamily="65" charset="-12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  <a:ea typeface="標楷體" pitchFamily="65" charset="-12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  <a:ea typeface="標楷體" pitchFamily="65" charset="-12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Font typeface="細明體" pitchFamily="49" charset="-120"/>
        <a:buChar char="●"/>
        <a:defRPr kumimoji="1" sz="24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Font typeface="細明體" pitchFamily="49" charset="-120"/>
        <a:buChar char="▓"/>
        <a:defRPr kumimoji="1" sz="2400">
          <a:solidFill>
            <a:srgbClr val="CC0066"/>
          </a:solidFill>
          <a:latin typeface="+mn-lt"/>
          <a:ea typeface="+mn-ea"/>
        </a:defRPr>
      </a:lvl2pPr>
      <a:lvl3pPr marL="1333500" indent="-374650" algn="l" rtl="0" eaLnBrk="0" fontAlgn="base" hangingPunct="0">
        <a:spcBef>
          <a:spcPct val="0"/>
        </a:spcBef>
        <a:spcAft>
          <a:spcPct val="0"/>
        </a:spcAft>
        <a:buFont typeface="細明體" pitchFamily="49" charset="-120"/>
        <a:buChar char="▲"/>
        <a:defRPr kumimoji="1" sz="2400">
          <a:solidFill>
            <a:srgbClr val="9900CC"/>
          </a:solidFill>
          <a:latin typeface="+mn-lt"/>
          <a:ea typeface="+mn-ea"/>
        </a:defRPr>
      </a:lvl3pPr>
      <a:lvl4pPr marL="1903413" indent="-379413" algn="l" rtl="0" eaLnBrk="0" fontAlgn="base" hangingPunct="0">
        <a:spcBef>
          <a:spcPct val="0"/>
        </a:spcBef>
        <a:spcAft>
          <a:spcPct val="0"/>
        </a:spcAft>
        <a:buFont typeface="細明體" pitchFamily="49" charset="-120"/>
        <a:buChar char="◆"/>
        <a:defRPr kumimoji="1" sz="2400">
          <a:solidFill>
            <a:srgbClr val="006600"/>
          </a:solidFill>
          <a:latin typeface="+mn-lt"/>
          <a:ea typeface="+mn-ea"/>
        </a:defRPr>
      </a:lvl4pPr>
      <a:lvl5pPr marL="2479675" indent="-285750" algn="l" rtl="0" eaLnBrk="0" fontAlgn="base" hangingPunct="0">
        <a:spcBef>
          <a:spcPct val="0"/>
        </a:spcBef>
        <a:spcAft>
          <a:spcPct val="0"/>
        </a:spcAft>
        <a:buFont typeface="細明體" pitchFamily="49" charset="-120"/>
        <a:buChar char="★"/>
        <a:defRPr kumimoji="1" sz="2400">
          <a:solidFill>
            <a:srgbClr val="009900"/>
          </a:solidFill>
          <a:latin typeface="+mn-lt"/>
          <a:ea typeface="+mn-ea"/>
        </a:defRPr>
      </a:lvl5pPr>
      <a:lvl6pPr marL="2936875" indent="-285750" algn="l" rtl="0" eaLnBrk="0" fontAlgn="base" hangingPunct="0">
        <a:spcBef>
          <a:spcPct val="0"/>
        </a:spcBef>
        <a:spcAft>
          <a:spcPct val="0"/>
        </a:spcAft>
        <a:buFont typeface="細明體" pitchFamily="49" charset="-120"/>
        <a:buChar char="★"/>
        <a:defRPr kumimoji="1" sz="2400">
          <a:solidFill>
            <a:srgbClr val="009900"/>
          </a:solidFill>
          <a:latin typeface="+mn-lt"/>
          <a:ea typeface="+mn-ea"/>
        </a:defRPr>
      </a:lvl6pPr>
      <a:lvl7pPr marL="3394075" indent="-285750" algn="l" rtl="0" eaLnBrk="0" fontAlgn="base" hangingPunct="0">
        <a:spcBef>
          <a:spcPct val="0"/>
        </a:spcBef>
        <a:spcAft>
          <a:spcPct val="0"/>
        </a:spcAft>
        <a:buFont typeface="細明體" pitchFamily="49" charset="-120"/>
        <a:buChar char="★"/>
        <a:defRPr kumimoji="1" sz="2400">
          <a:solidFill>
            <a:srgbClr val="009900"/>
          </a:solidFill>
          <a:latin typeface="+mn-lt"/>
          <a:ea typeface="+mn-ea"/>
        </a:defRPr>
      </a:lvl7pPr>
      <a:lvl8pPr marL="3851275" indent="-285750" algn="l" rtl="0" eaLnBrk="0" fontAlgn="base" hangingPunct="0">
        <a:spcBef>
          <a:spcPct val="0"/>
        </a:spcBef>
        <a:spcAft>
          <a:spcPct val="0"/>
        </a:spcAft>
        <a:buFont typeface="細明體" pitchFamily="49" charset="-120"/>
        <a:buChar char="★"/>
        <a:defRPr kumimoji="1" sz="2400">
          <a:solidFill>
            <a:srgbClr val="009900"/>
          </a:solidFill>
          <a:latin typeface="+mn-lt"/>
          <a:ea typeface="+mn-ea"/>
        </a:defRPr>
      </a:lvl8pPr>
      <a:lvl9pPr marL="4308475" indent="-285750" algn="l" rtl="0" eaLnBrk="0" fontAlgn="base" hangingPunct="0">
        <a:spcBef>
          <a:spcPct val="0"/>
        </a:spcBef>
        <a:spcAft>
          <a:spcPct val="0"/>
        </a:spcAft>
        <a:buFont typeface="細明體" pitchFamily="49" charset="-120"/>
        <a:buChar char="★"/>
        <a:defRPr kumimoji="1" sz="2400">
          <a:solidFill>
            <a:srgbClr val="0099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98318-0794-4DCD-8664-B3B72A6255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564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2A2B0-B280-497D-8C2F-3FB18AF930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808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aa.npust.edu.tw/doc/7/pdf/%E9%96%8B%E8%A8%AD%E5%BD%88%E6%80%A7%E5%AD%B8%E5%88%86%E8%AA%B2%E7%A8%8B%E8%A6%81%E9%BB%9E.pdf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58&#20225;&#31649;&#31995;&#22235;&#25216;&#29677;107&#20462;.doc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14"/>
          <p:cNvSpPr>
            <a:spLocks noChangeArrowheads="1"/>
          </p:cNvSpPr>
          <p:nvPr/>
        </p:nvSpPr>
        <p:spPr bwMode="auto">
          <a:xfrm>
            <a:off x="128588" y="4941888"/>
            <a:ext cx="3960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1" lang="zh-TW" altLang="en-US" sz="240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一所充滿特色的大學學府</a:t>
            </a:r>
            <a:endParaRPr lang="zh-TW" altLang="en-US" sz="2400" i="1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83629" y="5603974"/>
            <a:ext cx="4104456" cy="52322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TW" altLang="en-U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ea"/>
                <a:ea typeface="+mn-ea"/>
              </a:rPr>
              <a:t>陽光   健康   屏科大</a:t>
            </a:r>
          </a:p>
        </p:txBody>
      </p:sp>
      <p:sp>
        <p:nvSpPr>
          <p:cNvPr id="9220" name="矩形 16"/>
          <p:cNvSpPr>
            <a:spLocks noChangeArrowheads="1"/>
          </p:cNvSpPr>
          <p:nvPr/>
        </p:nvSpPr>
        <p:spPr bwMode="auto">
          <a:xfrm>
            <a:off x="4938713" y="5188475"/>
            <a:ext cx="49672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TW" altLang="en-US" sz="2400" dirty="0">
                <a:solidFill>
                  <a:srgbClr val="262626"/>
                </a:solidFill>
                <a:latin typeface="標楷體" pitchFamily="65" charset="-120"/>
                <a:ea typeface="標楷體" pitchFamily="65" charset="-120"/>
              </a:rPr>
              <a:t>教務處</a:t>
            </a:r>
          </a:p>
          <a:p>
            <a:pPr eaLnBrk="0" hangingPunct="0"/>
            <a:r>
              <a:rPr lang="zh-TW" altLang="en-US" sz="2400" dirty="0" smtClean="0">
                <a:solidFill>
                  <a:srgbClr val="262626"/>
                </a:solidFill>
                <a:latin typeface="標楷體" pitchFamily="65" charset="-120"/>
                <a:ea typeface="標楷體" pitchFamily="65" charset="-120"/>
              </a:rPr>
              <a:t>報告</a:t>
            </a:r>
            <a:r>
              <a:rPr lang="zh-TW" altLang="en-US" sz="2400" dirty="0">
                <a:solidFill>
                  <a:srgbClr val="262626"/>
                </a:solidFill>
                <a:latin typeface="標楷體" pitchFamily="65" charset="-120"/>
                <a:ea typeface="標楷體" pitchFamily="65" charset="-120"/>
              </a:rPr>
              <a:t>日期</a:t>
            </a:r>
            <a:r>
              <a:rPr lang="zh-TW" altLang="en-US" sz="2400" dirty="0" smtClean="0">
                <a:solidFill>
                  <a:srgbClr val="262626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400" dirty="0" smtClean="0">
                <a:solidFill>
                  <a:srgbClr val="262626"/>
                </a:solidFill>
                <a:ea typeface="標楷體" pitchFamily="65" charset="-120"/>
                <a:cs typeface="Times New Roman" pitchFamily="18" charset="0"/>
              </a:rPr>
              <a:t>108</a:t>
            </a:r>
            <a:r>
              <a:rPr lang="zh-TW" altLang="en-US" sz="2400" dirty="0" smtClean="0">
                <a:solidFill>
                  <a:srgbClr val="262626"/>
                </a:solidFill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sz="2400" dirty="0" smtClean="0">
                <a:solidFill>
                  <a:srgbClr val="262626"/>
                </a:solidFill>
                <a:ea typeface="標楷體" pitchFamily="65" charset="-120"/>
                <a:cs typeface="Times New Roman" pitchFamily="18" charset="0"/>
              </a:rPr>
              <a:t>05</a:t>
            </a:r>
            <a:r>
              <a:rPr lang="zh-TW" altLang="en-US" sz="2400" dirty="0" smtClean="0">
                <a:solidFill>
                  <a:srgbClr val="262626"/>
                </a:solidFill>
                <a:ea typeface="標楷體" pitchFamily="65" charset="-120"/>
                <a:cs typeface="Times New Roman" pitchFamily="18" charset="0"/>
              </a:rPr>
              <a:t>月</a:t>
            </a:r>
            <a:r>
              <a:rPr lang="en-US" altLang="zh-TW" sz="2400" dirty="0" smtClean="0">
                <a:solidFill>
                  <a:srgbClr val="262626"/>
                </a:solidFill>
                <a:ea typeface="標楷體" pitchFamily="65" charset="-120"/>
                <a:cs typeface="Times New Roman" pitchFamily="18" charset="0"/>
              </a:rPr>
              <a:t>2</a:t>
            </a:r>
            <a:r>
              <a:rPr lang="zh-TW" altLang="en-US" sz="2400" dirty="0" smtClean="0">
                <a:solidFill>
                  <a:srgbClr val="262626"/>
                </a:solidFill>
                <a:ea typeface="標楷體" pitchFamily="65" charset="-120"/>
                <a:cs typeface="Times New Roman" pitchFamily="18" charset="0"/>
              </a:rPr>
              <a:t>日</a:t>
            </a:r>
            <a:endParaRPr lang="zh-TW" altLang="en-US" sz="2400" dirty="0">
              <a:solidFill>
                <a:srgbClr val="262626"/>
              </a:solidFill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719922" y="2565400"/>
            <a:ext cx="43220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32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107-2</a:t>
            </a:r>
            <a:r>
              <a:rPr lang="zh-TW" altLang="en-US" sz="32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學年</a:t>
            </a:r>
            <a:r>
              <a:rPr lang="zh-TW" altLang="en-US" sz="320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度   課程</a:t>
            </a:r>
            <a:r>
              <a:rPr lang="zh-TW" altLang="en-US" sz="32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說明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6ADA3B-64C1-4F97-8523-BC389C3FCC25}" type="slidenum">
              <a:rPr lang="zh-TW" altLang="en-US" smtClean="0"/>
              <a:pPr>
                <a:defRPr/>
              </a:pPr>
              <a:t>0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6"/>
          <p:cNvSpPr txBox="1">
            <a:spLocks/>
          </p:cNvSpPr>
          <p:nvPr/>
        </p:nvSpPr>
        <p:spPr bwMode="auto">
          <a:xfrm>
            <a:off x="1355842" y="980727"/>
            <a:ext cx="8349686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85800" indent="-685800" eaLnBrk="0" hangingPunct="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kumimoji="1" lang="zh-TW" altLang="en-US" sz="4800" kern="0" dirty="0" smtClean="0">
                <a:solidFill>
                  <a:schemeClr val="accent2"/>
                </a:solidFill>
                <a:latin typeface="BiauKai"/>
                <a:ea typeface="BiauKai"/>
                <a:cs typeface="BiauKai"/>
              </a:rPr>
              <a:t>「</a:t>
            </a:r>
            <a:r>
              <a:rPr kumimoji="1" lang="zh-TW" altLang="en-US" sz="4800" kern="0" dirty="0">
                <a:solidFill>
                  <a:schemeClr val="accent2"/>
                </a:solidFill>
                <a:latin typeface="BiauKai"/>
                <a:ea typeface="BiauKai"/>
                <a:cs typeface="BiauKai"/>
              </a:rPr>
              <a:t>運算思維與資訊科技應用</a:t>
            </a:r>
            <a:r>
              <a:rPr kumimoji="1" lang="zh-TW" altLang="en-US" sz="4800" kern="0" dirty="0" smtClean="0">
                <a:solidFill>
                  <a:schemeClr val="accent2"/>
                </a:solidFill>
                <a:latin typeface="BiauKai"/>
                <a:ea typeface="BiauKai"/>
                <a:cs typeface="BiauKai"/>
              </a:rPr>
              <a:t>」課程說明</a:t>
            </a:r>
            <a:endParaRPr kumimoji="1" lang="en-US" altLang="zh-TW" sz="4800" kern="0" dirty="0" smtClean="0">
              <a:solidFill>
                <a:schemeClr val="accent2"/>
              </a:solidFill>
              <a:latin typeface="BiauKai"/>
              <a:ea typeface="BiauKai"/>
              <a:cs typeface="BiauKai"/>
            </a:endParaRPr>
          </a:p>
          <a:p>
            <a:pPr marL="685800" indent="-685800" eaLnBrk="0" hangingPunct="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kumimoji="1" lang="zh-TW" altLang="en-US" sz="4800" kern="0" dirty="0" smtClean="0">
                <a:solidFill>
                  <a:schemeClr val="accent2"/>
                </a:solidFill>
                <a:latin typeface="BiauKai"/>
                <a:ea typeface="BiauKai"/>
                <a:cs typeface="BiauKai"/>
              </a:rPr>
              <a:t>高教深耕課程名詞說明</a:t>
            </a:r>
            <a:endParaRPr kumimoji="1" lang="en-US" altLang="zh-TW" sz="4800" kern="0" dirty="0" smtClean="0">
              <a:solidFill>
                <a:schemeClr val="accent2"/>
              </a:solidFill>
              <a:latin typeface="BiauKai"/>
              <a:ea typeface="BiauKai"/>
              <a:cs typeface="BiauKai"/>
            </a:endParaRPr>
          </a:p>
          <a:p>
            <a:pPr marL="342900" indent="-342900" eaLnBrk="0" hangingPunct="0">
              <a:lnSpc>
                <a:spcPct val="130000"/>
              </a:lnSpc>
              <a:buFont typeface="Wingdings" pitchFamily="2" charset="2"/>
              <a:buChar char="l"/>
              <a:defRPr/>
            </a:pPr>
            <a:r>
              <a:rPr kumimoji="1" lang="zh-TW" altLang="en-US" sz="4800" kern="0" dirty="0" smtClean="0">
                <a:solidFill>
                  <a:schemeClr val="accent2"/>
                </a:solidFill>
                <a:latin typeface="BiauKai"/>
                <a:ea typeface="BiauKai"/>
                <a:cs typeface="BiauKai"/>
              </a:rPr>
              <a:t>各</a:t>
            </a:r>
            <a:r>
              <a:rPr kumimoji="1" lang="zh-TW" altLang="en-US" sz="4800" kern="0" dirty="0" smtClean="0">
                <a:solidFill>
                  <a:schemeClr val="accent2"/>
                </a:solidFill>
                <a:latin typeface="BiauKai"/>
                <a:ea typeface="BiauKai"/>
                <a:cs typeface="BiauKai"/>
              </a:rPr>
              <a:t>系所規劃表新增跨域學程</a:t>
            </a:r>
            <a:endParaRPr kumimoji="1" lang="en-US" altLang="zh-TW" sz="4800" kern="0" dirty="0">
              <a:solidFill>
                <a:schemeClr val="accent2"/>
              </a:solidFill>
              <a:latin typeface="BiauKai"/>
              <a:ea typeface="BiauKai"/>
              <a:cs typeface="BiauKai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E73EAA-69F5-4271-A5F5-3C387098AEDD}" type="slidenum">
              <a:rPr lang="zh-TW" altLang="en-US" smtClean="0"/>
              <a:pPr>
                <a:defRPr/>
              </a:pPr>
              <a:t>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6835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584515" y="404664"/>
            <a:ext cx="6786754" cy="648072"/>
          </a:xfrm>
        </p:spPr>
        <p:txBody>
          <a:bodyPr>
            <a:normAutofit/>
          </a:bodyPr>
          <a:lstStyle/>
          <a:p>
            <a:pPr algn="l"/>
            <a:endParaRPr lang="zh-TW" altLang="en-US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內容版面配置區 9"/>
          <p:cNvSpPr txBox="1">
            <a:spLocks/>
          </p:cNvSpPr>
          <p:nvPr/>
        </p:nvSpPr>
        <p:spPr>
          <a:xfrm>
            <a:off x="2534731" y="2055807"/>
            <a:ext cx="609588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TW" altLang="en-US" sz="2000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設計邏輯思考與運算相關</a:t>
            </a:r>
            <a:r>
              <a:rPr lang="zh-TW" altLang="en-US" sz="20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課程學生修讀比率為全校學生 </a:t>
            </a:r>
            <a:r>
              <a:rPr lang="en-US" altLang="zh-TW" sz="2000" dirty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50</a:t>
            </a:r>
            <a:r>
              <a:rPr lang="zh-TW" altLang="en-US" sz="20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％以上。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11" name="標題 8"/>
          <p:cNvSpPr txBox="1">
            <a:spLocks/>
          </p:cNvSpPr>
          <p:nvPr/>
        </p:nvSpPr>
        <p:spPr>
          <a:xfrm>
            <a:off x="8463390" y="332656"/>
            <a:ext cx="1092121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3" name="標題 8"/>
          <p:cNvSpPr txBox="1">
            <a:spLocks/>
          </p:cNvSpPr>
          <p:nvPr/>
        </p:nvSpPr>
        <p:spPr>
          <a:xfrm>
            <a:off x="848544" y="1196752"/>
            <a:ext cx="856895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lvl="0" algn="ctr"/>
            <a:r>
              <a:rPr lang="zh-TW" altLang="en-US" sz="36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運算思維與資訊科技</a:t>
            </a:r>
            <a:r>
              <a:rPr lang="zh-TW" altLang="en-US" sz="36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應用</a:t>
            </a:r>
            <a:r>
              <a:rPr lang="en-US" altLang="zh-TW" sz="36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(0</a:t>
            </a:r>
            <a:r>
              <a:rPr lang="zh-TW" altLang="en-US" sz="36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學分</a:t>
            </a:r>
            <a:r>
              <a:rPr lang="en-US" altLang="zh-TW" sz="36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/2</a:t>
            </a:r>
            <a:r>
              <a:rPr lang="zh-TW" altLang="en-US" sz="36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小時</a:t>
            </a:r>
            <a:r>
              <a:rPr lang="en-US" altLang="zh-TW" sz="36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)</a:t>
            </a:r>
            <a:r>
              <a:rPr lang="zh-TW" altLang="en-US" sz="3600" dirty="0" smtClean="0">
                <a:solidFill>
                  <a:srgbClr val="0099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課程</a:t>
            </a:r>
            <a:r>
              <a:rPr lang="zh-TW" altLang="en-US" sz="3600" b="1" dirty="0" smtClean="0">
                <a:solidFill>
                  <a:srgbClr val="0099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規劃</a:t>
            </a:r>
          </a:p>
        </p:txBody>
      </p:sp>
      <p:sp>
        <p:nvSpPr>
          <p:cNvPr id="14" name="流程圖: 結束點 13"/>
          <p:cNvSpPr/>
          <p:nvPr/>
        </p:nvSpPr>
        <p:spPr>
          <a:xfrm>
            <a:off x="584515" y="2209906"/>
            <a:ext cx="1638182" cy="499015"/>
          </a:xfrm>
          <a:prstGeom prst="flowChartTerminator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執行目標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流程圖: 結束點 14"/>
          <p:cNvSpPr/>
          <p:nvPr/>
        </p:nvSpPr>
        <p:spPr>
          <a:xfrm>
            <a:off x="623519" y="3434041"/>
            <a:ext cx="1638182" cy="499015"/>
          </a:xfrm>
          <a:prstGeom prst="flowChartTerminator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執行現況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流程圖: 結束點 15"/>
          <p:cNvSpPr/>
          <p:nvPr/>
        </p:nvSpPr>
        <p:spPr>
          <a:xfrm>
            <a:off x="584515" y="5373217"/>
            <a:ext cx="1638182" cy="499015"/>
          </a:xfrm>
          <a:prstGeom prst="flowChartTerminator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執行方式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" name="群組 17"/>
          <p:cNvGrpSpPr/>
          <p:nvPr/>
        </p:nvGrpSpPr>
        <p:grpSpPr>
          <a:xfrm>
            <a:off x="1442610" y="2775888"/>
            <a:ext cx="7488832" cy="149057"/>
            <a:chOff x="1331640" y="2564904"/>
            <a:chExt cx="6912768" cy="149057"/>
          </a:xfrm>
        </p:grpSpPr>
        <p:cxnSp>
          <p:nvCxnSpPr>
            <p:cNvPr id="19" name="直線接點 18"/>
            <p:cNvCxnSpPr/>
            <p:nvPr/>
          </p:nvCxnSpPr>
          <p:spPr>
            <a:xfrm>
              <a:off x="1691680" y="2708920"/>
              <a:ext cx="6552728" cy="0"/>
            </a:xfrm>
            <a:prstGeom prst="line">
              <a:avLst/>
            </a:prstGeom>
            <a:ln w="19050">
              <a:solidFill>
                <a:srgbClr val="33993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 flipH="1" flipV="1">
              <a:off x="1331640" y="2564904"/>
              <a:ext cx="396044" cy="149057"/>
            </a:xfrm>
            <a:prstGeom prst="line">
              <a:avLst/>
            </a:prstGeom>
            <a:ln w="19050">
              <a:solidFill>
                <a:srgbClr val="33993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內容版面配置區 9"/>
          <p:cNvSpPr txBox="1">
            <a:spLocks/>
          </p:cNvSpPr>
          <p:nvPr/>
        </p:nvSpPr>
        <p:spPr>
          <a:xfrm>
            <a:off x="2415300" y="3126747"/>
            <a:ext cx="6747750" cy="12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TW" sz="20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107-110</a:t>
            </a:r>
            <a:r>
              <a:rPr lang="zh-TW" altLang="en-US" sz="20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學期</a:t>
            </a:r>
            <a:r>
              <a:rPr lang="zh-TW" altLang="en-US" sz="2000" dirty="0" smtClean="0">
                <a:solidFill>
                  <a:srgbClr val="FF33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管理</a:t>
            </a:r>
            <a:r>
              <a:rPr lang="zh-TW" altLang="en-US" sz="20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、</a:t>
            </a:r>
            <a:r>
              <a:rPr lang="zh-TW" altLang="en-US" sz="2000" dirty="0" smtClean="0">
                <a:solidFill>
                  <a:srgbClr val="FF33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人文</a:t>
            </a:r>
            <a:r>
              <a:rPr lang="zh-TW" altLang="en-US" sz="20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、</a:t>
            </a:r>
            <a:r>
              <a:rPr lang="zh-TW" altLang="en-US" sz="2000" dirty="0" smtClean="0">
                <a:solidFill>
                  <a:srgbClr val="FF33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國際</a:t>
            </a:r>
            <a:r>
              <a:rPr lang="zh-TW" altLang="en-US" sz="20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及</a:t>
            </a:r>
            <a:r>
              <a:rPr lang="zh-TW" altLang="en-US" sz="2000" dirty="0" smtClean="0">
                <a:solidFill>
                  <a:srgbClr val="FF3300"/>
                </a:solidFill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獸醫學院</a:t>
            </a:r>
            <a:r>
              <a:rPr lang="zh-TW" altLang="en-US" sz="20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已訂定為院定必修科目。</a:t>
            </a:r>
            <a:endParaRPr lang="en-US" altLang="zh-TW" sz="2000" dirty="0" smtClean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TW" dirty="0" smtClean="0">
                <a:solidFill>
                  <a:srgbClr val="FF0000"/>
                </a:solidFill>
                <a:ea typeface="微軟正黑體" pitchFamily="34" charset="-120"/>
                <a:cs typeface="Times New Roman" pitchFamily="18" charset="0"/>
              </a:rPr>
              <a:t>108</a:t>
            </a:r>
            <a:r>
              <a:rPr lang="en-US" altLang="zh-TW" dirty="0" smtClean="0">
                <a:ea typeface="微軟正黑體" pitchFamily="34" charset="-120"/>
                <a:cs typeface="Times New Roman" pitchFamily="18" charset="0"/>
              </a:rPr>
              <a:t>-110</a:t>
            </a:r>
            <a:r>
              <a:rPr lang="zh-TW" altLang="en-US" dirty="0">
                <a:ea typeface="微軟正黑體" pitchFamily="34" charset="-120"/>
                <a:cs typeface="Times New Roman" pitchFamily="18" charset="0"/>
              </a:rPr>
              <a:t>學期</a:t>
            </a:r>
            <a:r>
              <a:rPr lang="zh-TW" altLang="en-US" dirty="0" smtClean="0">
                <a:solidFill>
                  <a:srgbClr val="FF3300"/>
                </a:solidFill>
                <a:ea typeface="微軟正黑體" pitchFamily="34" charset="-120"/>
                <a:cs typeface="Times New Roman" pitchFamily="18" charset="0"/>
              </a:rPr>
              <a:t>工學院</a:t>
            </a:r>
            <a:r>
              <a:rPr lang="zh-TW" altLang="en-US" dirty="0">
                <a:ea typeface="微軟正黑體" pitchFamily="34" charset="-120"/>
                <a:cs typeface="Times New Roman" pitchFamily="18" charset="0"/>
              </a:rPr>
              <a:t>訂定為院定必修科目</a:t>
            </a:r>
            <a:r>
              <a:rPr lang="zh-TW" altLang="en-US" sz="20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。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grpSp>
        <p:nvGrpSpPr>
          <p:cNvPr id="3" name="群組 21"/>
          <p:cNvGrpSpPr/>
          <p:nvPr/>
        </p:nvGrpSpPr>
        <p:grpSpPr>
          <a:xfrm>
            <a:off x="1442610" y="4005065"/>
            <a:ext cx="7527836" cy="437089"/>
            <a:chOff x="1295636" y="2559863"/>
            <a:chExt cx="6948772" cy="149057"/>
          </a:xfrm>
        </p:grpSpPr>
        <p:cxnSp>
          <p:nvCxnSpPr>
            <p:cNvPr id="23" name="直線接點 22"/>
            <p:cNvCxnSpPr/>
            <p:nvPr/>
          </p:nvCxnSpPr>
          <p:spPr>
            <a:xfrm>
              <a:off x="1691680" y="2708920"/>
              <a:ext cx="6552728" cy="0"/>
            </a:xfrm>
            <a:prstGeom prst="line">
              <a:avLst/>
            </a:prstGeom>
            <a:ln w="19050">
              <a:solidFill>
                <a:srgbClr val="33993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 flipH="1" flipV="1">
              <a:off x="1295636" y="2559863"/>
              <a:ext cx="396044" cy="149057"/>
            </a:xfrm>
            <a:prstGeom prst="line">
              <a:avLst/>
            </a:prstGeom>
            <a:ln w="19050">
              <a:solidFill>
                <a:srgbClr val="33993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內容版面配置區 9"/>
          <p:cNvSpPr txBox="1">
            <a:spLocks/>
          </p:cNvSpPr>
          <p:nvPr/>
        </p:nvSpPr>
        <p:spPr>
          <a:xfrm>
            <a:off x="2415300" y="4582882"/>
            <a:ext cx="6589314" cy="17281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TW" altLang="en-US" dirty="0" smtClean="0">
                <a:ea typeface="微軟正黑體" pitchFamily="34" charset="-120"/>
                <a:cs typeface="Times New Roman" pitchFamily="18" charset="0"/>
              </a:rPr>
              <a:t>原</a:t>
            </a:r>
            <a:r>
              <a:rPr lang="zh-TW" altLang="en-US" dirty="0">
                <a:ea typeface="微軟正黑體" pitchFamily="34" charset="-120"/>
                <a:cs typeface="Times New Roman" pitchFamily="18" charset="0"/>
              </a:rPr>
              <a:t>「電子計算機概論</a:t>
            </a:r>
            <a:r>
              <a:rPr lang="zh-TW" altLang="en-US" dirty="0" smtClean="0">
                <a:ea typeface="微軟正黑體" pitchFamily="34" charset="-120"/>
                <a:cs typeface="Times New Roman" pitchFamily="18" charset="0"/>
              </a:rPr>
              <a:t>」於</a:t>
            </a:r>
            <a:r>
              <a:rPr lang="en-US" altLang="zh-TW" dirty="0" smtClean="0">
                <a:ea typeface="微軟正黑體" pitchFamily="34" charset="-120"/>
                <a:cs typeface="Times New Roman" pitchFamily="18" charset="0"/>
              </a:rPr>
              <a:t>107</a:t>
            </a:r>
            <a:r>
              <a:rPr lang="zh-TW" altLang="en-US" dirty="0" smtClean="0">
                <a:ea typeface="微軟正黑體" pitchFamily="34" charset="-120"/>
                <a:cs typeface="Times New Roman" pitchFamily="18" charset="0"/>
              </a:rPr>
              <a:t>學年度更名</a:t>
            </a:r>
            <a:r>
              <a:rPr lang="zh-TW" altLang="en-US" dirty="0">
                <a:ea typeface="微軟正黑體" pitchFamily="34" charset="-120"/>
                <a:cs typeface="Times New Roman" pitchFamily="18" charset="0"/>
              </a:rPr>
              <a:t>，教學小組針對各學院重新規劃教材教學，增加設計邏輯思考及程式設計相關教材</a:t>
            </a:r>
            <a:r>
              <a:rPr lang="zh-TW" altLang="en-US" sz="20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。</a:t>
            </a:r>
            <a:endParaRPr lang="en-US" altLang="zh-TW" sz="2000" dirty="0" smtClean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TW" sz="20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107</a:t>
            </a:r>
            <a:r>
              <a:rPr lang="zh-TW" altLang="en-US" sz="20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學年度後各系隨班修讀，可跨學院補修。</a:t>
            </a:r>
            <a:endParaRPr lang="en-US" altLang="zh-TW" sz="2000" dirty="0" smtClean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TW" altLang="en-US" dirty="0">
                <a:ea typeface="微軟正黑體" pitchFamily="34" charset="-120"/>
                <a:cs typeface="Times New Roman" pitchFamily="18" charset="0"/>
              </a:rPr>
              <a:t>原「電子計算機概論</a:t>
            </a:r>
            <a:r>
              <a:rPr lang="zh-TW" altLang="en-US" dirty="0" smtClean="0">
                <a:ea typeface="微軟正黑體" pitchFamily="34" charset="-120"/>
                <a:cs typeface="Times New Roman" pitchFamily="18" charset="0"/>
              </a:rPr>
              <a:t>」不及格者請補修該課程。</a:t>
            </a:r>
            <a:endParaRPr lang="zh-TW" altLang="en-US" dirty="0">
              <a:ea typeface="微軟正黑體" pitchFamily="34" charset="-120"/>
              <a:cs typeface="Times New Roman" pitchFamily="18" charset="0"/>
            </a:endParaRPr>
          </a:p>
        </p:txBody>
      </p:sp>
      <p:grpSp>
        <p:nvGrpSpPr>
          <p:cNvPr id="4" name="群組 25"/>
          <p:cNvGrpSpPr/>
          <p:nvPr/>
        </p:nvGrpSpPr>
        <p:grpSpPr>
          <a:xfrm>
            <a:off x="1442610" y="6093297"/>
            <a:ext cx="7527836" cy="149057"/>
            <a:chOff x="1295636" y="2559863"/>
            <a:chExt cx="6948772" cy="149057"/>
          </a:xfrm>
        </p:grpSpPr>
        <p:cxnSp>
          <p:nvCxnSpPr>
            <p:cNvPr id="27" name="直線接點 26"/>
            <p:cNvCxnSpPr/>
            <p:nvPr/>
          </p:nvCxnSpPr>
          <p:spPr>
            <a:xfrm>
              <a:off x="1691680" y="2708920"/>
              <a:ext cx="6552728" cy="0"/>
            </a:xfrm>
            <a:prstGeom prst="line">
              <a:avLst/>
            </a:prstGeom>
            <a:ln w="19050">
              <a:solidFill>
                <a:srgbClr val="33993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 flipH="1" flipV="1">
              <a:off x="1295636" y="2559863"/>
              <a:ext cx="396044" cy="149057"/>
            </a:xfrm>
            <a:prstGeom prst="line">
              <a:avLst/>
            </a:prstGeom>
            <a:ln w="19050">
              <a:solidFill>
                <a:srgbClr val="33993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BE5685-EE56-4A41-92AF-DE9B4A6208CE}" type="slidenum">
              <a:rPr lang="zh-TW" altLang="en-US" smtClean="0"/>
              <a:pPr>
                <a:defRPr/>
              </a:pPr>
              <a:t>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1895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8504" y="720003"/>
            <a:ext cx="9289032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30000"/>
              </a:lnSpc>
              <a:buFont typeface="Wingdings" pitchFamily="2" charset="2"/>
              <a:buChar char="l"/>
              <a:defRPr/>
            </a:pPr>
            <a:r>
              <a:rPr kumimoji="1" lang="zh-TW" altLang="en-US" sz="3200" kern="0" dirty="0">
                <a:solidFill>
                  <a:schemeClr val="accent2"/>
                </a:solidFill>
                <a:latin typeface="+mj-ea"/>
                <a:ea typeface="+mj-ea"/>
                <a:cs typeface="BiauKai"/>
              </a:rPr>
              <a:t>調整「運算思維與資訊科技應用」課程開課學期</a:t>
            </a:r>
            <a:endParaRPr kumimoji="1" lang="en-US" altLang="zh-TW" sz="3200" kern="0" dirty="0">
              <a:solidFill>
                <a:schemeClr val="accent2"/>
              </a:solidFill>
              <a:latin typeface="+mj-ea"/>
              <a:ea typeface="+mj-ea"/>
              <a:cs typeface="BiauKai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52125" y="1406345"/>
            <a:ext cx="7776864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defRPr/>
            </a:pPr>
            <a:r>
              <a:rPr kumimoji="1" lang="en-US" altLang="zh-TW" sz="2400" kern="0" dirty="0" smtClean="0">
                <a:solidFill>
                  <a:schemeClr val="accent2"/>
                </a:solidFill>
                <a:latin typeface="+mn-ea"/>
                <a:ea typeface="+mn-ea"/>
                <a:cs typeface="BiauKai"/>
              </a:rPr>
              <a:t/>
            </a:r>
            <a:br>
              <a:rPr kumimoji="1" lang="en-US" altLang="zh-TW" sz="2400" kern="0" dirty="0" smtClean="0">
                <a:solidFill>
                  <a:schemeClr val="accent2"/>
                </a:solidFill>
                <a:latin typeface="+mn-ea"/>
                <a:ea typeface="+mn-ea"/>
                <a:cs typeface="BiauKai"/>
              </a:rPr>
            </a:br>
            <a:endParaRPr kumimoji="1" lang="en-US" altLang="zh-TW" sz="2400" kern="0" dirty="0" smtClean="0">
              <a:solidFill>
                <a:schemeClr val="accent2"/>
              </a:solidFill>
              <a:latin typeface="+mn-ea"/>
              <a:ea typeface="+mn-ea"/>
              <a:cs typeface="BiauKai"/>
            </a:endParaRPr>
          </a:p>
          <a:p>
            <a:pPr marL="342900" indent="-342900" eaLnBrk="0" hangingPunct="0">
              <a:lnSpc>
                <a:spcPct val="130000"/>
              </a:lnSpc>
              <a:buFont typeface="Wingdings" panose="05000000000000000000" pitchFamily="2" charset="2"/>
              <a:buChar char="p"/>
              <a:defRPr/>
            </a:pPr>
            <a:endParaRPr kumimoji="1" lang="en-US" altLang="zh-TW" sz="2400" kern="0" dirty="0">
              <a:solidFill>
                <a:schemeClr val="accent2"/>
              </a:solidFill>
              <a:latin typeface="+mn-ea"/>
              <a:ea typeface="+mn-ea"/>
              <a:cs typeface="BiauKai"/>
            </a:endParaRPr>
          </a:p>
          <a:p>
            <a:pPr marL="342900" indent="-342900" eaLnBrk="0" hangingPunct="0">
              <a:lnSpc>
                <a:spcPct val="130000"/>
              </a:lnSpc>
              <a:buFont typeface="Wingdings" panose="05000000000000000000" pitchFamily="2" charset="2"/>
              <a:buChar char="p"/>
              <a:defRPr/>
            </a:pPr>
            <a:endParaRPr kumimoji="1" lang="en-US" altLang="zh-TW" sz="2400" kern="0" dirty="0" smtClean="0">
              <a:solidFill>
                <a:schemeClr val="accent2"/>
              </a:solidFill>
              <a:latin typeface="+mn-ea"/>
              <a:ea typeface="+mn-ea"/>
              <a:cs typeface="BiauKai"/>
            </a:endParaRPr>
          </a:p>
          <a:p>
            <a:pPr marL="342900" indent="-342900" eaLnBrk="0" hangingPunct="0">
              <a:lnSpc>
                <a:spcPct val="130000"/>
              </a:lnSpc>
              <a:buFont typeface="Wingdings" panose="05000000000000000000" pitchFamily="2" charset="2"/>
              <a:buChar char="p"/>
              <a:defRPr/>
            </a:pPr>
            <a:endParaRPr kumimoji="1" lang="en-US" altLang="zh-TW" sz="2400" kern="0" dirty="0">
              <a:solidFill>
                <a:schemeClr val="accent2"/>
              </a:solidFill>
              <a:latin typeface="+mn-ea"/>
              <a:ea typeface="+mn-ea"/>
              <a:cs typeface="BiauKai"/>
            </a:endParaRPr>
          </a:p>
          <a:p>
            <a:pPr marL="342900" indent="-342900" eaLnBrk="0" hangingPunct="0">
              <a:lnSpc>
                <a:spcPct val="130000"/>
              </a:lnSpc>
              <a:buFont typeface="Wingdings" panose="05000000000000000000" pitchFamily="2" charset="2"/>
              <a:buChar char="p"/>
              <a:defRPr/>
            </a:pPr>
            <a:endParaRPr kumimoji="1" lang="en-US" altLang="zh-TW" sz="2400" kern="0" dirty="0" smtClean="0">
              <a:solidFill>
                <a:schemeClr val="accent2"/>
              </a:solidFill>
              <a:latin typeface="+mn-ea"/>
              <a:ea typeface="+mn-ea"/>
              <a:cs typeface="BiauKai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393744"/>
              </p:ext>
            </p:extLst>
          </p:nvPr>
        </p:nvGraphicFramePr>
        <p:xfrm>
          <a:off x="1064568" y="1523894"/>
          <a:ext cx="828092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1512168"/>
                <a:gridCol w="1512168"/>
                <a:gridCol w="29523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學院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學制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班數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規劃年級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rgbClr val="FF00FF"/>
                          </a:solidFill>
                        </a:rPr>
                        <a:t>工學院</a:t>
                      </a:r>
                      <a:endParaRPr lang="zh-TW" altLang="en-US" sz="2000" b="1" dirty="0">
                        <a:solidFill>
                          <a:srgbClr val="FF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rgbClr val="FF00FF"/>
                          </a:solidFill>
                        </a:rPr>
                        <a:t>日四技</a:t>
                      </a:r>
                      <a:endParaRPr lang="zh-TW" altLang="en-US" sz="2000" b="1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FF00FF"/>
                          </a:solidFill>
                        </a:rPr>
                        <a:t>11</a:t>
                      </a:r>
                      <a:endParaRPr lang="zh-TW" altLang="en-US" sz="2000" b="1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altLang="zh-TW" sz="2000" b="1" dirty="0" smtClean="0">
                        <a:solidFill>
                          <a:srgbClr val="FF00FF"/>
                        </a:solidFill>
                      </a:endParaRPr>
                    </a:p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一年級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rgbClr val="FF00FF"/>
                          </a:solidFill>
                        </a:rPr>
                        <a:t>進修部</a:t>
                      </a:r>
                      <a:endParaRPr lang="zh-TW" altLang="en-US" sz="2000" b="1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FF00FF"/>
                          </a:solidFill>
                        </a:rPr>
                        <a:t>2</a:t>
                      </a:r>
                      <a:endParaRPr lang="zh-TW" altLang="en-US" sz="2000" b="1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000" b="1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rgbClr val="FF00FF"/>
                          </a:solidFill>
                        </a:rPr>
                        <a:t>產專</a:t>
                      </a:r>
                      <a:endParaRPr lang="zh-TW" altLang="en-US" sz="2000" b="1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FF00FF"/>
                          </a:solidFill>
                        </a:rPr>
                        <a:t>2</a:t>
                      </a:r>
                      <a:endParaRPr lang="zh-TW" altLang="en-US" sz="2000" b="1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000" b="1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kumimoji="1" lang="zh-TW" altLang="en-US" sz="2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BiauKai"/>
                        </a:rPr>
                        <a:t>管理學院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日四技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9</a:t>
                      </a:r>
                      <a:endParaRPr lang="zh-TW" altLang="en-US" sz="2000" dirty="0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ctr"/>
                      <a:endParaRPr lang="en-US" altLang="zh-TW" sz="2000" dirty="0" smtClean="0"/>
                    </a:p>
                    <a:p>
                      <a:pPr algn="ctr"/>
                      <a:endParaRPr lang="en-US" altLang="zh-TW" sz="2000" dirty="0" smtClean="0"/>
                    </a:p>
                    <a:p>
                      <a:pPr algn="ctr"/>
                      <a:endParaRPr lang="en-US" altLang="zh-TW" sz="2000" dirty="0" smtClean="0"/>
                    </a:p>
                    <a:p>
                      <a:pPr algn="ctr"/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一年級下學期 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或</a:t>
                      </a:r>
                      <a:endParaRPr lang="en-US" altLang="zh-TW" sz="2000" dirty="0" smtClean="0"/>
                    </a:p>
                    <a:p>
                      <a:pPr algn="ctr"/>
                      <a:r>
                        <a:rPr lang="zh-TW" altLang="en-US" sz="2000" dirty="0" smtClean="0"/>
                        <a:t>二年級上學期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產專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</a:t>
                      </a:r>
                      <a:endParaRPr lang="zh-TW" altLang="en-US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1" kern="0" dirty="0" smtClean="0">
                          <a:solidFill>
                            <a:srgbClr val="FF00FF"/>
                          </a:solidFill>
                          <a:latin typeface="+mn-ea"/>
                          <a:ea typeface="+mn-ea"/>
                          <a:cs typeface="BiauKai"/>
                        </a:rPr>
                        <a:t>人文暨社會科學院</a:t>
                      </a:r>
                      <a:endParaRPr lang="zh-TW" altLang="en-US" sz="2000" b="1" dirty="0" smtClean="0">
                        <a:solidFill>
                          <a:srgbClr val="FF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rgbClr val="FF00FF"/>
                          </a:solidFill>
                        </a:rPr>
                        <a:t>日四技</a:t>
                      </a:r>
                      <a:endParaRPr lang="zh-TW" altLang="en-US" sz="2000" b="1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FF00FF"/>
                          </a:solidFill>
                        </a:rPr>
                        <a:t>4</a:t>
                      </a:r>
                      <a:endParaRPr lang="zh-TW" altLang="en-US" sz="2000" b="1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000" b="1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rgbClr val="FF00FF"/>
                          </a:solidFill>
                        </a:rPr>
                        <a:t>進修部</a:t>
                      </a:r>
                      <a:endParaRPr lang="zh-TW" altLang="en-US" sz="2000" b="1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FF00FF"/>
                          </a:solidFill>
                        </a:rPr>
                        <a:t>2</a:t>
                      </a:r>
                      <a:endParaRPr lang="zh-TW" altLang="en-US" sz="2000" b="1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000" b="1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rgbClr val="FF00FF"/>
                          </a:solidFill>
                        </a:rPr>
                        <a:t>產專</a:t>
                      </a:r>
                      <a:endParaRPr lang="zh-TW" altLang="en-US" sz="2000" b="1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FF00FF"/>
                          </a:solidFill>
                        </a:rPr>
                        <a:t>1</a:t>
                      </a:r>
                      <a:endParaRPr lang="zh-TW" altLang="en-US" sz="2000" b="1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000" b="1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kern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BiauKai"/>
                        </a:rPr>
                        <a:t>國際學院</a:t>
                      </a:r>
                      <a:endParaRPr lang="zh-TW" altLang="en-US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smtClean="0"/>
                        <a:t>日四技</a:t>
                      </a:r>
                      <a:endParaRPr lang="zh-TW" alt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</a:t>
                      </a:r>
                      <a:endParaRPr lang="zh-TW" altLang="en-US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rgbClr val="FF00FF"/>
                          </a:solidFill>
                        </a:rPr>
                        <a:t>獸醫學院</a:t>
                      </a:r>
                      <a:endParaRPr lang="zh-TW" altLang="en-US" sz="2000" b="1" dirty="0">
                        <a:solidFill>
                          <a:srgbClr val="FF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rgbClr val="FF00FF"/>
                          </a:solidFill>
                        </a:rPr>
                        <a:t>日四技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solidFill>
                            <a:srgbClr val="FF00FF"/>
                          </a:solidFill>
                        </a:rPr>
                        <a:t>2</a:t>
                      </a:r>
                      <a:endParaRPr lang="zh-TW" altLang="en-US" sz="2000" b="1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000" b="1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E73EAA-69F5-4271-A5F5-3C387098AEDD}" type="slidenum">
              <a:rPr lang="zh-TW" altLang="en-US" smtClean="0"/>
              <a:pPr>
                <a:defRPr/>
              </a:pPr>
              <a:t>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1523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3869024" y="1422353"/>
            <a:ext cx="2311400" cy="543527"/>
          </a:xfrm>
          <a:prstGeom prst="rect">
            <a:avLst/>
          </a:prstGeom>
          <a:solidFill>
            <a:srgbClr val="43536A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矩形 26"/>
          <p:cNvSpPr/>
          <p:nvPr/>
        </p:nvSpPr>
        <p:spPr>
          <a:xfrm>
            <a:off x="3869024" y="1960345"/>
            <a:ext cx="2316559" cy="14840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8" name="文本框 27"/>
          <p:cNvSpPr txBox="1"/>
          <p:nvPr/>
        </p:nvSpPr>
        <p:spPr>
          <a:xfrm>
            <a:off x="3800920" y="1442393"/>
            <a:ext cx="2447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名詞解析</a:t>
            </a:r>
            <a:endParaRPr lang="zh-CN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文本框 3"/>
          <p:cNvSpPr txBox="1"/>
          <p:nvPr/>
        </p:nvSpPr>
        <p:spPr>
          <a:xfrm>
            <a:off x="56456" y="980728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高教深耕</a:t>
            </a:r>
            <a:r>
              <a:rPr lang="zh-TW" altLang="en-US" sz="28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計畫</a:t>
            </a:r>
            <a:endParaRPr lang="zh-CN" altLang="en-US" sz="28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424136" y="2314873"/>
            <a:ext cx="4528864" cy="3881525"/>
            <a:chOff x="424136" y="2849635"/>
            <a:chExt cx="4528864" cy="3881525"/>
          </a:xfrm>
        </p:grpSpPr>
        <p:sp>
          <p:nvSpPr>
            <p:cNvPr id="34" name="Subtitle 2"/>
            <p:cNvSpPr txBox="1">
              <a:spLocks/>
            </p:cNvSpPr>
            <p:nvPr/>
          </p:nvSpPr>
          <p:spPr bwMode="auto">
            <a:xfrm>
              <a:off x="2718356" y="4534627"/>
              <a:ext cx="2234644" cy="2196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8745" tIns="54373" rIns="108745" bIns="54373">
              <a:spAutoFit/>
            </a:bodyPr>
            <a:lstStyle>
              <a:lvl1pPr defTabSz="108743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1087438" indent="-285750" defTabSz="1087438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2174875" indent="-228600" defTabSz="1087438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3262313" indent="-228600" defTabSz="108743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4349750" indent="-228600" defTabSz="10874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4806950" indent="-228600" defTabSz="1087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5264150" indent="-228600" defTabSz="1087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5721350" indent="-228600" defTabSz="1087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6178550" indent="-228600" defTabSz="1087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Tx/>
                <a:buNone/>
              </a:pPr>
              <a:r>
                <a:rPr lang="zh-TW" altLang="en-US" sz="2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Lantinghei SC Demibold" charset="-122"/>
                  <a:sym typeface="时尚中黑简体" charset="0"/>
                </a:rPr>
                <a:t>實作</a:t>
              </a:r>
              <a:r>
                <a:rPr lang="en-US" altLang="zh-TW" sz="2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Lantinghei SC Demibold" charset="-122"/>
                  <a:sym typeface="时尚中黑简体" charset="0"/>
                </a:rPr>
                <a:t>/</a:t>
              </a:r>
              <a:r>
                <a:rPr lang="zh-TW" altLang="en-US" sz="2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Lantinghei SC Demibold" charset="-122"/>
                  <a:sym typeface="时尚中黑简体" charset="0"/>
                </a:rPr>
                <a:t>實習課程</a:t>
              </a:r>
              <a:endPara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Lantinghei SC Demibold" charset="-122"/>
                <a:sym typeface="时尚中黑简体" charset="0"/>
              </a:endParaRPr>
            </a:p>
            <a:p>
              <a:pPr>
                <a:lnSpc>
                  <a:spcPct val="120000"/>
                </a:lnSpc>
                <a:buNone/>
              </a:pPr>
              <a:r>
                <a:rPr lang="zh-TW" altLang="en-US" sz="1800" b="1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Lantinghei SC Demibold" charset="-122"/>
                </a:rPr>
                <a:t>搭配核心課程開設相對應之實作</a:t>
              </a:r>
              <a:r>
                <a:rPr lang="en-US" altLang="zh-TW" sz="1800" b="1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Lantinghei SC Demibold" charset="-122"/>
                </a:rPr>
                <a:t>(</a:t>
              </a:r>
              <a:r>
                <a:rPr lang="zh-TW" altLang="en-US" sz="1800" b="1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Lantinghei SC Demibold" charset="-122"/>
                </a:rPr>
                <a:t>含實驗</a:t>
              </a:r>
              <a:r>
                <a:rPr lang="en-US" altLang="zh-TW" sz="1800" b="1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Lantinghei SC Demibold" charset="-122"/>
                </a:rPr>
                <a:t>)</a:t>
              </a:r>
              <a:r>
                <a:rPr lang="zh-TW" altLang="en-US" sz="1800" b="1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Lantinghei SC Demibold" charset="-122"/>
                </a:rPr>
                <a:t>或實習課程，</a:t>
              </a:r>
              <a:r>
                <a:rPr lang="zh-TW" altLang="en-US" sz="1800" b="1" dirty="0" smtClean="0">
                  <a:solidFill>
                    <a:schemeClr val="accent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Lantinghei SC Demibold" charset="-122"/>
                </a:rPr>
                <a:t>加強實務</a:t>
              </a:r>
              <a:r>
                <a:rPr lang="zh-TW" altLang="en-US" sz="1800" b="1" dirty="0">
                  <a:solidFill>
                    <a:schemeClr val="accent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Lantinghei SC Demibold" charset="-122"/>
                </a:rPr>
                <a:t>經驗</a:t>
              </a:r>
              <a:r>
                <a:rPr lang="zh-TW" altLang="en-US" sz="1800" b="1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Lantinghei SC Demibold" charset="-122"/>
                </a:rPr>
                <a:t>，培育產學接軌人才。</a:t>
              </a:r>
              <a:endParaRPr lang="en-US" altLang="zh-CN" sz="1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 Light" charset="0"/>
              </a:endParaRPr>
            </a:p>
          </p:txBody>
        </p:sp>
        <p:grpSp>
          <p:nvGrpSpPr>
            <p:cNvPr id="4" name="群組 3"/>
            <p:cNvGrpSpPr/>
            <p:nvPr/>
          </p:nvGrpSpPr>
          <p:grpSpPr>
            <a:xfrm>
              <a:off x="424136" y="2849635"/>
              <a:ext cx="3803343" cy="3881525"/>
              <a:chOff x="424136" y="2849635"/>
              <a:chExt cx="3803343" cy="3881525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1132024" y="3675143"/>
                <a:ext cx="818867" cy="755877"/>
                <a:chOff x="4717143" y="3773714"/>
                <a:chExt cx="1007836" cy="1007836"/>
              </a:xfrm>
            </p:grpSpPr>
            <p:sp>
              <p:nvSpPr>
                <p:cNvPr id="5" name="椭圆 4"/>
                <p:cNvSpPr/>
                <p:nvPr/>
              </p:nvSpPr>
              <p:spPr>
                <a:xfrm>
                  <a:off x="4717143" y="3773714"/>
                  <a:ext cx="1007836" cy="503918"/>
                </a:xfrm>
                <a:custGeom>
                  <a:avLst/>
                  <a:gdLst>
                    <a:gd name="connsiteX0" fmla="*/ 0 w 1007836"/>
                    <a:gd name="connsiteY0" fmla="*/ 503918 h 1007836"/>
                    <a:gd name="connsiteX1" fmla="*/ 503918 w 1007836"/>
                    <a:gd name="connsiteY1" fmla="*/ 0 h 1007836"/>
                    <a:gd name="connsiteX2" fmla="*/ 1007836 w 1007836"/>
                    <a:gd name="connsiteY2" fmla="*/ 503918 h 1007836"/>
                    <a:gd name="connsiteX3" fmla="*/ 503918 w 1007836"/>
                    <a:gd name="connsiteY3" fmla="*/ 1007836 h 1007836"/>
                    <a:gd name="connsiteX4" fmla="*/ 0 w 1007836"/>
                    <a:gd name="connsiteY4" fmla="*/ 503918 h 1007836"/>
                    <a:gd name="connsiteX0" fmla="*/ 503918 w 1007836"/>
                    <a:gd name="connsiteY0" fmla="*/ 1007836 h 1099276"/>
                    <a:gd name="connsiteX1" fmla="*/ 0 w 1007836"/>
                    <a:gd name="connsiteY1" fmla="*/ 503918 h 1099276"/>
                    <a:gd name="connsiteX2" fmla="*/ 503918 w 1007836"/>
                    <a:gd name="connsiteY2" fmla="*/ 0 h 1099276"/>
                    <a:gd name="connsiteX3" fmla="*/ 1007836 w 1007836"/>
                    <a:gd name="connsiteY3" fmla="*/ 503918 h 1099276"/>
                    <a:gd name="connsiteX4" fmla="*/ 595358 w 1007836"/>
                    <a:gd name="connsiteY4" fmla="*/ 1099276 h 1099276"/>
                    <a:gd name="connsiteX0" fmla="*/ 503918 w 1007836"/>
                    <a:gd name="connsiteY0" fmla="*/ 1007836 h 1007836"/>
                    <a:gd name="connsiteX1" fmla="*/ 0 w 1007836"/>
                    <a:gd name="connsiteY1" fmla="*/ 503918 h 1007836"/>
                    <a:gd name="connsiteX2" fmla="*/ 503918 w 1007836"/>
                    <a:gd name="connsiteY2" fmla="*/ 0 h 1007836"/>
                    <a:gd name="connsiteX3" fmla="*/ 1007836 w 1007836"/>
                    <a:gd name="connsiteY3" fmla="*/ 503918 h 1007836"/>
                    <a:gd name="connsiteX0" fmla="*/ 0 w 1007836"/>
                    <a:gd name="connsiteY0" fmla="*/ 503918 h 503918"/>
                    <a:gd name="connsiteX1" fmla="*/ 503918 w 1007836"/>
                    <a:gd name="connsiteY1" fmla="*/ 0 h 503918"/>
                    <a:gd name="connsiteX2" fmla="*/ 1007836 w 1007836"/>
                    <a:gd name="connsiteY2" fmla="*/ 503918 h 503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07836" h="503918">
                      <a:moveTo>
                        <a:pt x="0" y="503918"/>
                      </a:moveTo>
                      <a:cubicBezTo>
                        <a:pt x="0" y="225612"/>
                        <a:pt x="225612" y="0"/>
                        <a:pt x="503918" y="0"/>
                      </a:cubicBezTo>
                      <a:cubicBezTo>
                        <a:pt x="782224" y="0"/>
                        <a:pt x="1007836" y="225612"/>
                        <a:pt x="1007836" y="503918"/>
                      </a:cubicBezTo>
                    </a:path>
                  </a:pathLst>
                </a:custGeom>
                <a:noFill/>
                <a:ln w="1206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srgbClr val="43536A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8" name="椭圆 4"/>
                <p:cNvSpPr/>
                <p:nvPr/>
              </p:nvSpPr>
              <p:spPr>
                <a:xfrm flipV="1">
                  <a:off x="4717143" y="4277632"/>
                  <a:ext cx="1007836" cy="503918"/>
                </a:xfrm>
                <a:custGeom>
                  <a:avLst/>
                  <a:gdLst>
                    <a:gd name="connsiteX0" fmla="*/ 0 w 1007836"/>
                    <a:gd name="connsiteY0" fmla="*/ 503918 h 1007836"/>
                    <a:gd name="connsiteX1" fmla="*/ 503918 w 1007836"/>
                    <a:gd name="connsiteY1" fmla="*/ 0 h 1007836"/>
                    <a:gd name="connsiteX2" fmla="*/ 1007836 w 1007836"/>
                    <a:gd name="connsiteY2" fmla="*/ 503918 h 1007836"/>
                    <a:gd name="connsiteX3" fmla="*/ 503918 w 1007836"/>
                    <a:gd name="connsiteY3" fmla="*/ 1007836 h 1007836"/>
                    <a:gd name="connsiteX4" fmla="*/ 0 w 1007836"/>
                    <a:gd name="connsiteY4" fmla="*/ 503918 h 1007836"/>
                    <a:gd name="connsiteX0" fmla="*/ 503918 w 1007836"/>
                    <a:gd name="connsiteY0" fmla="*/ 1007836 h 1099276"/>
                    <a:gd name="connsiteX1" fmla="*/ 0 w 1007836"/>
                    <a:gd name="connsiteY1" fmla="*/ 503918 h 1099276"/>
                    <a:gd name="connsiteX2" fmla="*/ 503918 w 1007836"/>
                    <a:gd name="connsiteY2" fmla="*/ 0 h 1099276"/>
                    <a:gd name="connsiteX3" fmla="*/ 1007836 w 1007836"/>
                    <a:gd name="connsiteY3" fmla="*/ 503918 h 1099276"/>
                    <a:gd name="connsiteX4" fmla="*/ 595358 w 1007836"/>
                    <a:gd name="connsiteY4" fmla="*/ 1099276 h 1099276"/>
                    <a:gd name="connsiteX0" fmla="*/ 503918 w 1007836"/>
                    <a:gd name="connsiteY0" fmla="*/ 1007836 h 1007836"/>
                    <a:gd name="connsiteX1" fmla="*/ 0 w 1007836"/>
                    <a:gd name="connsiteY1" fmla="*/ 503918 h 1007836"/>
                    <a:gd name="connsiteX2" fmla="*/ 503918 w 1007836"/>
                    <a:gd name="connsiteY2" fmla="*/ 0 h 1007836"/>
                    <a:gd name="connsiteX3" fmla="*/ 1007836 w 1007836"/>
                    <a:gd name="connsiteY3" fmla="*/ 503918 h 1007836"/>
                    <a:gd name="connsiteX0" fmla="*/ 0 w 1007836"/>
                    <a:gd name="connsiteY0" fmla="*/ 503918 h 503918"/>
                    <a:gd name="connsiteX1" fmla="*/ 503918 w 1007836"/>
                    <a:gd name="connsiteY1" fmla="*/ 0 h 503918"/>
                    <a:gd name="connsiteX2" fmla="*/ 1007836 w 1007836"/>
                    <a:gd name="connsiteY2" fmla="*/ 503918 h 503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07836" h="503918">
                      <a:moveTo>
                        <a:pt x="0" y="503918"/>
                      </a:moveTo>
                      <a:cubicBezTo>
                        <a:pt x="0" y="225612"/>
                        <a:pt x="225612" y="0"/>
                        <a:pt x="503918" y="0"/>
                      </a:cubicBezTo>
                      <a:cubicBezTo>
                        <a:pt x="782224" y="0"/>
                        <a:pt x="1007836" y="225612"/>
                        <a:pt x="1007836" y="503918"/>
                      </a:cubicBezTo>
                    </a:path>
                  </a:pathLst>
                </a:custGeom>
                <a:noFill/>
                <a:ln w="1206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srgbClr val="43536A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 rot="10800000">
                <a:off x="3408612" y="3683075"/>
                <a:ext cx="818867" cy="755877"/>
                <a:chOff x="4717143" y="3773714"/>
                <a:chExt cx="1007836" cy="1007836"/>
              </a:xfrm>
            </p:grpSpPr>
            <p:sp>
              <p:nvSpPr>
                <p:cNvPr id="14" name="椭圆 4"/>
                <p:cNvSpPr/>
                <p:nvPr/>
              </p:nvSpPr>
              <p:spPr>
                <a:xfrm>
                  <a:off x="4717143" y="3773714"/>
                  <a:ext cx="1007836" cy="503918"/>
                </a:xfrm>
                <a:custGeom>
                  <a:avLst/>
                  <a:gdLst>
                    <a:gd name="connsiteX0" fmla="*/ 0 w 1007836"/>
                    <a:gd name="connsiteY0" fmla="*/ 503918 h 1007836"/>
                    <a:gd name="connsiteX1" fmla="*/ 503918 w 1007836"/>
                    <a:gd name="connsiteY1" fmla="*/ 0 h 1007836"/>
                    <a:gd name="connsiteX2" fmla="*/ 1007836 w 1007836"/>
                    <a:gd name="connsiteY2" fmla="*/ 503918 h 1007836"/>
                    <a:gd name="connsiteX3" fmla="*/ 503918 w 1007836"/>
                    <a:gd name="connsiteY3" fmla="*/ 1007836 h 1007836"/>
                    <a:gd name="connsiteX4" fmla="*/ 0 w 1007836"/>
                    <a:gd name="connsiteY4" fmla="*/ 503918 h 1007836"/>
                    <a:gd name="connsiteX0" fmla="*/ 503918 w 1007836"/>
                    <a:gd name="connsiteY0" fmla="*/ 1007836 h 1099276"/>
                    <a:gd name="connsiteX1" fmla="*/ 0 w 1007836"/>
                    <a:gd name="connsiteY1" fmla="*/ 503918 h 1099276"/>
                    <a:gd name="connsiteX2" fmla="*/ 503918 w 1007836"/>
                    <a:gd name="connsiteY2" fmla="*/ 0 h 1099276"/>
                    <a:gd name="connsiteX3" fmla="*/ 1007836 w 1007836"/>
                    <a:gd name="connsiteY3" fmla="*/ 503918 h 1099276"/>
                    <a:gd name="connsiteX4" fmla="*/ 595358 w 1007836"/>
                    <a:gd name="connsiteY4" fmla="*/ 1099276 h 1099276"/>
                    <a:gd name="connsiteX0" fmla="*/ 503918 w 1007836"/>
                    <a:gd name="connsiteY0" fmla="*/ 1007836 h 1007836"/>
                    <a:gd name="connsiteX1" fmla="*/ 0 w 1007836"/>
                    <a:gd name="connsiteY1" fmla="*/ 503918 h 1007836"/>
                    <a:gd name="connsiteX2" fmla="*/ 503918 w 1007836"/>
                    <a:gd name="connsiteY2" fmla="*/ 0 h 1007836"/>
                    <a:gd name="connsiteX3" fmla="*/ 1007836 w 1007836"/>
                    <a:gd name="connsiteY3" fmla="*/ 503918 h 1007836"/>
                    <a:gd name="connsiteX0" fmla="*/ 0 w 1007836"/>
                    <a:gd name="connsiteY0" fmla="*/ 503918 h 503918"/>
                    <a:gd name="connsiteX1" fmla="*/ 503918 w 1007836"/>
                    <a:gd name="connsiteY1" fmla="*/ 0 h 503918"/>
                    <a:gd name="connsiteX2" fmla="*/ 1007836 w 1007836"/>
                    <a:gd name="connsiteY2" fmla="*/ 503918 h 503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07836" h="503918">
                      <a:moveTo>
                        <a:pt x="0" y="503918"/>
                      </a:moveTo>
                      <a:cubicBezTo>
                        <a:pt x="0" y="225612"/>
                        <a:pt x="225612" y="0"/>
                        <a:pt x="503918" y="0"/>
                      </a:cubicBezTo>
                      <a:cubicBezTo>
                        <a:pt x="782224" y="0"/>
                        <a:pt x="1007836" y="225612"/>
                        <a:pt x="1007836" y="503918"/>
                      </a:cubicBezTo>
                    </a:path>
                  </a:pathLst>
                </a:custGeom>
                <a:noFill/>
                <a:ln w="1206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srgbClr val="43536A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5" name="椭圆 4"/>
                <p:cNvSpPr/>
                <p:nvPr/>
              </p:nvSpPr>
              <p:spPr>
                <a:xfrm flipV="1">
                  <a:off x="4717143" y="4277632"/>
                  <a:ext cx="1007836" cy="503918"/>
                </a:xfrm>
                <a:custGeom>
                  <a:avLst/>
                  <a:gdLst>
                    <a:gd name="connsiteX0" fmla="*/ 0 w 1007836"/>
                    <a:gd name="connsiteY0" fmla="*/ 503918 h 1007836"/>
                    <a:gd name="connsiteX1" fmla="*/ 503918 w 1007836"/>
                    <a:gd name="connsiteY1" fmla="*/ 0 h 1007836"/>
                    <a:gd name="connsiteX2" fmla="*/ 1007836 w 1007836"/>
                    <a:gd name="connsiteY2" fmla="*/ 503918 h 1007836"/>
                    <a:gd name="connsiteX3" fmla="*/ 503918 w 1007836"/>
                    <a:gd name="connsiteY3" fmla="*/ 1007836 h 1007836"/>
                    <a:gd name="connsiteX4" fmla="*/ 0 w 1007836"/>
                    <a:gd name="connsiteY4" fmla="*/ 503918 h 1007836"/>
                    <a:gd name="connsiteX0" fmla="*/ 503918 w 1007836"/>
                    <a:gd name="connsiteY0" fmla="*/ 1007836 h 1099276"/>
                    <a:gd name="connsiteX1" fmla="*/ 0 w 1007836"/>
                    <a:gd name="connsiteY1" fmla="*/ 503918 h 1099276"/>
                    <a:gd name="connsiteX2" fmla="*/ 503918 w 1007836"/>
                    <a:gd name="connsiteY2" fmla="*/ 0 h 1099276"/>
                    <a:gd name="connsiteX3" fmla="*/ 1007836 w 1007836"/>
                    <a:gd name="connsiteY3" fmla="*/ 503918 h 1099276"/>
                    <a:gd name="connsiteX4" fmla="*/ 595358 w 1007836"/>
                    <a:gd name="connsiteY4" fmla="*/ 1099276 h 1099276"/>
                    <a:gd name="connsiteX0" fmla="*/ 503918 w 1007836"/>
                    <a:gd name="connsiteY0" fmla="*/ 1007836 h 1007836"/>
                    <a:gd name="connsiteX1" fmla="*/ 0 w 1007836"/>
                    <a:gd name="connsiteY1" fmla="*/ 503918 h 1007836"/>
                    <a:gd name="connsiteX2" fmla="*/ 503918 w 1007836"/>
                    <a:gd name="connsiteY2" fmla="*/ 0 h 1007836"/>
                    <a:gd name="connsiteX3" fmla="*/ 1007836 w 1007836"/>
                    <a:gd name="connsiteY3" fmla="*/ 503918 h 1007836"/>
                    <a:gd name="connsiteX0" fmla="*/ 0 w 1007836"/>
                    <a:gd name="connsiteY0" fmla="*/ 503918 h 503918"/>
                    <a:gd name="connsiteX1" fmla="*/ 503918 w 1007836"/>
                    <a:gd name="connsiteY1" fmla="*/ 0 h 503918"/>
                    <a:gd name="connsiteX2" fmla="*/ 1007836 w 1007836"/>
                    <a:gd name="connsiteY2" fmla="*/ 503918 h 503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07836" h="503918">
                      <a:moveTo>
                        <a:pt x="0" y="503918"/>
                      </a:moveTo>
                      <a:cubicBezTo>
                        <a:pt x="0" y="225612"/>
                        <a:pt x="225612" y="0"/>
                        <a:pt x="503918" y="0"/>
                      </a:cubicBezTo>
                      <a:cubicBezTo>
                        <a:pt x="782224" y="0"/>
                        <a:pt x="1007836" y="225612"/>
                        <a:pt x="1007836" y="503918"/>
                      </a:cubicBezTo>
                    </a:path>
                  </a:pathLst>
                </a:custGeom>
                <a:noFill/>
                <a:ln w="12065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srgbClr val="43536A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20" name="文本框 19"/>
              <p:cNvSpPr txBox="1"/>
              <p:nvPr/>
            </p:nvSpPr>
            <p:spPr>
              <a:xfrm>
                <a:off x="1175879" y="3706833"/>
                <a:ext cx="731158" cy="715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4050" dirty="0">
                    <a:solidFill>
                      <a:srgbClr val="43536A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核</a:t>
                </a:r>
                <a:endParaRPr lang="zh-CN" altLang="en-US" sz="4050" dirty="0">
                  <a:solidFill>
                    <a:srgbClr val="43536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3450241" y="3706833"/>
                <a:ext cx="731158" cy="715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4050" dirty="0">
                    <a:solidFill>
                      <a:srgbClr val="43536A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實</a:t>
                </a:r>
                <a:endParaRPr lang="zh-CN" altLang="en-US" sz="4050" dirty="0">
                  <a:solidFill>
                    <a:srgbClr val="43536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3" name="Subtitle 2"/>
              <p:cNvSpPr txBox="1">
                <a:spLocks/>
              </p:cNvSpPr>
              <p:nvPr/>
            </p:nvSpPr>
            <p:spPr bwMode="auto">
              <a:xfrm>
                <a:off x="424136" y="4534627"/>
                <a:ext cx="2234644" cy="21965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08745" tIns="54373" rIns="108745" bIns="54373">
                <a:spAutoFit/>
              </a:bodyPr>
              <a:lstStyle>
                <a:lvl1pPr defTabSz="1087438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1pPr>
                <a:lvl2pPr marL="1087438" indent="-285750" defTabSz="1087438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2174875" indent="-228600" defTabSz="1087438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3262313" indent="-228600" defTabSz="1087438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4349750" indent="-228600" defTabSz="1087438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4806950" indent="-228600" defTabSz="108743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5264150" indent="-228600" defTabSz="108743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5721350" indent="-228600" defTabSz="108743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6178550" indent="-228600" defTabSz="108743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 algn="ctr" eaLnBrk="1" hangingPunct="1">
                  <a:lnSpc>
                    <a:spcPct val="120000"/>
                  </a:lnSpc>
                  <a:buFontTx/>
                  <a:buNone/>
                </a:pPr>
                <a:r>
                  <a:rPr lang="zh-TW" altLang="en-US" sz="200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Lantinghei SC Demibold" charset="-122"/>
                    <a:sym typeface="时尚中黑简体" charset="0"/>
                  </a:rPr>
                  <a:t>核心課程</a:t>
                </a:r>
                <a:endParaRPr lang="zh-CN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Lantinghei SC Demibold" charset="-122"/>
                </a:endParaRPr>
              </a:p>
              <a:p>
                <a:pPr>
                  <a:lnSpc>
                    <a:spcPct val="120000"/>
                  </a:lnSpc>
                  <a:buNone/>
                </a:pPr>
                <a:r>
                  <a:rPr lang="zh-TW" altLang="en-US" sz="1800" b="1" dirty="0">
                    <a:solidFill>
                      <a:schemeClr val="bg2">
                        <a:lumMod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Open Sans Light" charset="0"/>
                  </a:rPr>
                  <a:t>針對</a:t>
                </a:r>
                <a:r>
                  <a:rPr lang="zh-TW" altLang="en-US" sz="1800" b="1" dirty="0">
                    <a:solidFill>
                      <a:schemeClr val="accent2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Open Sans Light" charset="0"/>
                  </a:rPr>
                  <a:t>產業趨勢與問題</a:t>
                </a:r>
                <a:r>
                  <a:rPr lang="zh-TW" altLang="en-US" sz="1800" b="1" dirty="0">
                    <a:solidFill>
                      <a:schemeClr val="bg2">
                        <a:lumMod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Open Sans Light" charset="0"/>
                  </a:rPr>
                  <a:t>所開設之課程，使學生具備解決產業基礎及進階之理論知識。</a:t>
                </a:r>
                <a:endParaRPr lang="en-US" altLang="zh-CN" sz="1800" b="1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Open Sans Light" charset="0"/>
                </a:endParaRPr>
              </a:p>
            </p:txBody>
          </p:sp>
          <p:grpSp>
            <p:nvGrpSpPr>
              <p:cNvPr id="3" name="群組 2"/>
              <p:cNvGrpSpPr/>
              <p:nvPr/>
            </p:nvGrpSpPr>
            <p:grpSpPr>
              <a:xfrm>
                <a:off x="1212562" y="2849635"/>
                <a:ext cx="2892435" cy="761175"/>
                <a:chOff x="979462" y="2652074"/>
                <a:chExt cx="2669940" cy="761175"/>
              </a:xfrm>
            </p:grpSpPr>
            <p:sp>
              <p:nvSpPr>
                <p:cNvPr id="32" name="椭圆 4"/>
                <p:cNvSpPr/>
                <p:nvPr/>
              </p:nvSpPr>
              <p:spPr>
                <a:xfrm rot="16200000">
                  <a:off x="1233914" y="2841043"/>
                  <a:ext cx="755877" cy="377939"/>
                </a:xfrm>
                <a:custGeom>
                  <a:avLst/>
                  <a:gdLst>
                    <a:gd name="connsiteX0" fmla="*/ 0 w 1007836"/>
                    <a:gd name="connsiteY0" fmla="*/ 503918 h 1007836"/>
                    <a:gd name="connsiteX1" fmla="*/ 503918 w 1007836"/>
                    <a:gd name="connsiteY1" fmla="*/ 0 h 1007836"/>
                    <a:gd name="connsiteX2" fmla="*/ 1007836 w 1007836"/>
                    <a:gd name="connsiteY2" fmla="*/ 503918 h 1007836"/>
                    <a:gd name="connsiteX3" fmla="*/ 503918 w 1007836"/>
                    <a:gd name="connsiteY3" fmla="*/ 1007836 h 1007836"/>
                    <a:gd name="connsiteX4" fmla="*/ 0 w 1007836"/>
                    <a:gd name="connsiteY4" fmla="*/ 503918 h 1007836"/>
                    <a:gd name="connsiteX0" fmla="*/ 503918 w 1007836"/>
                    <a:gd name="connsiteY0" fmla="*/ 1007836 h 1099276"/>
                    <a:gd name="connsiteX1" fmla="*/ 0 w 1007836"/>
                    <a:gd name="connsiteY1" fmla="*/ 503918 h 1099276"/>
                    <a:gd name="connsiteX2" fmla="*/ 503918 w 1007836"/>
                    <a:gd name="connsiteY2" fmla="*/ 0 h 1099276"/>
                    <a:gd name="connsiteX3" fmla="*/ 1007836 w 1007836"/>
                    <a:gd name="connsiteY3" fmla="*/ 503918 h 1099276"/>
                    <a:gd name="connsiteX4" fmla="*/ 595358 w 1007836"/>
                    <a:gd name="connsiteY4" fmla="*/ 1099276 h 1099276"/>
                    <a:gd name="connsiteX0" fmla="*/ 503918 w 1007836"/>
                    <a:gd name="connsiteY0" fmla="*/ 1007836 h 1007836"/>
                    <a:gd name="connsiteX1" fmla="*/ 0 w 1007836"/>
                    <a:gd name="connsiteY1" fmla="*/ 503918 h 1007836"/>
                    <a:gd name="connsiteX2" fmla="*/ 503918 w 1007836"/>
                    <a:gd name="connsiteY2" fmla="*/ 0 h 1007836"/>
                    <a:gd name="connsiteX3" fmla="*/ 1007836 w 1007836"/>
                    <a:gd name="connsiteY3" fmla="*/ 503918 h 1007836"/>
                    <a:gd name="connsiteX0" fmla="*/ 0 w 1007836"/>
                    <a:gd name="connsiteY0" fmla="*/ 503918 h 503918"/>
                    <a:gd name="connsiteX1" fmla="*/ 503918 w 1007836"/>
                    <a:gd name="connsiteY1" fmla="*/ 0 h 503918"/>
                    <a:gd name="connsiteX2" fmla="*/ 1007836 w 1007836"/>
                    <a:gd name="connsiteY2" fmla="*/ 503918 h 503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07836" h="503918">
                      <a:moveTo>
                        <a:pt x="0" y="503918"/>
                      </a:moveTo>
                      <a:cubicBezTo>
                        <a:pt x="0" y="225612"/>
                        <a:pt x="225612" y="0"/>
                        <a:pt x="503918" y="0"/>
                      </a:cubicBezTo>
                      <a:cubicBezTo>
                        <a:pt x="782224" y="0"/>
                        <a:pt x="1007836" y="225612"/>
                        <a:pt x="1007836" y="503918"/>
                      </a:cubicBezTo>
                    </a:path>
                  </a:pathLst>
                </a:custGeom>
                <a:noFill/>
                <a:ln w="1206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srgbClr val="43536A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0" name="椭圆 4"/>
                <p:cNvSpPr/>
                <p:nvPr/>
              </p:nvSpPr>
              <p:spPr>
                <a:xfrm rot="5400000">
                  <a:off x="2730233" y="2846341"/>
                  <a:ext cx="755877" cy="377939"/>
                </a:xfrm>
                <a:custGeom>
                  <a:avLst/>
                  <a:gdLst>
                    <a:gd name="connsiteX0" fmla="*/ 0 w 1007836"/>
                    <a:gd name="connsiteY0" fmla="*/ 503918 h 1007836"/>
                    <a:gd name="connsiteX1" fmla="*/ 503918 w 1007836"/>
                    <a:gd name="connsiteY1" fmla="*/ 0 h 1007836"/>
                    <a:gd name="connsiteX2" fmla="*/ 1007836 w 1007836"/>
                    <a:gd name="connsiteY2" fmla="*/ 503918 h 1007836"/>
                    <a:gd name="connsiteX3" fmla="*/ 503918 w 1007836"/>
                    <a:gd name="connsiteY3" fmla="*/ 1007836 h 1007836"/>
                    <a:gd name="connsiteX4" fmla="*/ 0 w 1007836"/>
                    <a:gd name="connsiteY4" fmla="*/ 503918 h 1007836"/>
                    <a:gd name="connsiteX0" fmla="*/ 503918 w 1007836"/>
                    <a:gd name="connsiteY0" fmla="*/ 1007836 h 1099276"/>
                    <a:gd name="connsiteX1" fmla="*/ 0 w 1007836"/>
                    <a:gd name="connsiteY1" fmla="*/ 503918 h 1099276"/>
                    <a:gd name="connsiteX2" fmla="*/ 503918 w 1007836"/>
                    <a:gd name="connsiteY2" fmla="*/ 0 h 1099276"/>
                    <a:gd name="connsiteX3" fmla="*/ 1007836 w 1007836"/>
                    <a:gd name="connsiteY3" fmla="*/ 503918 h 1099276"/>
                    <a:gd name="connsiteX4" fmla="*/ 595358 w 1007836"/>
                    <a:gd name="connsiteY4" fmla="*/ 1099276 h 1099276"/>
                    <a:gd name="connsiteX0" fmla="*/ 503918 w 1007836"/>
                    <a:gd name="connsiteY0" fmla="*/ 1007836 h 1007836"/>
                    <a:gd name="connsiteX1" fmla="*/ 0 w 1007836"/>
                    <a:gd name="connsiteY1" fmla="*/ 503918 h 1007836"/>
                    <a:gd name="connsiteX2" fmla="*/ 503918 w 1007836"/>
                    <a:gd name="connsiteY2" fmla="*/ 0 h 1007836"/>
                    <a:gd name="connsiteX3" fmla="*/ 1007836 w 1007836"/>
                    <a:gd name="connsiteY3" fmla="*/ 503918 h 1007836"/>
                    <a:gd name="connsiteX0" fmla="*/ 0 w 1007836"/>
                    <a:gd name="connsiteY0" fmla="*/ 503918 h 503918"/>
                    <a:gd name="connsiteX1" fmla="*/ 503918 w 1007836"/>
                    <a:gd name="connsiteY1" fmla="*/ 0 h 503918"/>
                    <a:gd name="connsiteX2" fmla="*/ 1007836 w 1007836"/>
                    <a:gd name="connsiteY2" fmla="*/ 503918 h 503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07836" h="503918">
                      <a:moveTo>
                        <a:pt x="0" y="503918"/>
                      </a:moveTo>
                      <a:cubicBezTo>
                        <a:pt x="0" y="225612"/>
                        <a:pt x="225612" y="0"/>
                        <a:pt x="503918" y="0"/>
                      </a:cubicBezTo>
                      <a:cubicBezTo>
                        <a:pt x="782224" y="0"/>
                        <a:pt x="1007836" y="225612"/>
                        <a:pt x="1007836" y="503918"/>
                      </a:cubicBezTo>
                    </a:path>
                  </a:pathLst>
                </a:custGeom>
                <a:noFill/>
                <a:ln w="1206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srgbClr val="43536A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4" name="文本框 20"/>
                <p:cNvSpPr txBox="1"/>
                <p:nvPr/>
              </p:nvSpPr>
              <p:spPr>
                <a:xfrm>
                  <a:off x="979462" y="2732799"/>
                  <a:ext cx="266994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TW" altLang="en-US" sz="3200" dirty="0" smtClean="0">
                      <a:solidFill>
                        <a:srgbClr val="43536A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特色課程</a:t>
                  </a:r>
                  <a:endParaRPr lang="zh-CN" altLang="en-US" sz="3200" dirty="0">
                    <a:solidFill>
                      <a:srgbClr val="43536A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</p:grpSp>
      </p:grpSp>
      <p:grpSp>
        <p:nvGrpSpPr>
          <p:cNvPr id="6" name="群組 5"/>
          <p:cNvGrpSpPr/>
          <p:nvPr/>
        </p:nvGrpSpPr>
        <p:grpSpPr>
          <a:xfrm>
            <a:off x="4915336" y="2309575"/>
            <a:ext cx="4780157" cy="4669759"/>
            <a:chOff x="4858880" y="2849635"/>
            <a:chExt cx="4780157" cy="4669759"/>
          </a:xfrm>
        </p:grpSpPr>
        <p:grpSp>
          <p:nvGrpSpPr>
            <p:cNvPr id="10" name="组合 9"/>
            <p:cNvGrpSpPr/>
            <p:nvPr/>
          </p:nvGrpSpPr>
          <p:grpSpPr>
            <a:xfrm rot="5400000">
              <a:off x="5712672" y="3642940"/>
              <a:ext cx="755877" cy="818867"/>
              <a:chOff x="4717143" y="3773714"/>
              <a:chExt cx="1007836" cy="1007836"/>
            </a:xfrm>
          </p:grpSpPr>
          <p:sp>
            <p:nvSpPr>
              <p:cNvPr id="11" name="椭圆 4"/>
              <p:cNvSpPr/>
              <p:nvPr/>
            </p:nvSpPr>
            <p:spPr>
              <a:xfrm>
                <a:off x="4717143" y="3773714"/>
                <a:ext cx="1007836" cy="503918"/>
              </a:xfrm>
              <a:custGeom>
                <a:avLst/>
                <a:gdLst>
                  <a:gd name="connsiteX0" fmla="*/ 0 w 1007836"/>
                  <a:gd name="connsiteY0" fmla="*/ 503918 h 1007836"/>
                  <a:gd name="connsiteX1" fmla="*/ 503918 w 1007836"/>
                  <a:gd name="connsiteY1" fmla="*/ 0 h 1007836"/>
                  <a:gd name="connsiteX2" fmla="*/ 1007836 w 1007836"/>
                  <a:gd name="connsiteY2" fmla="*/ 503918 h 1007836"/>
                  <a:gd name="connsiteX3" fmla="*/ 503918 w 1007836"/>
                  <a:gd name="connsiteY3" fmla="*/ 1007836 h 1007836"/>
                  <a:gd name="connsiteX4" fmla="*/ 0 w 1007836"/>
                  <a:gd name="connsiteY4" fmla="*/ 503918 h 1007836"/>
                  <a:gd name="connsiteX0" fmla="*/ 503918 w 1007836"/>
                  <a:gd name="connsiteY0" fmla="*/ 1007836 h 1099276"/>
                  <a:gd name="connsiteX1" fmla="*/ 0 w 1007836"/>
                  <a:gd name="connsiteY1" fmla="*/ 503918 h 1099276"/>
                  <a:gd name="connsiteX2" fmla="*/ 503918 w 1007836"/>
                  <a:gd name="connsiteY2" fmla="*/ 0 h 1099276"/>
                  <a:gd name="connsiteX3" fmla="*/ 1007836 w 1007836"/>
                  <a:gd name="connsiteY3" fmla="*/ 503918 h 1099276"/>
                  <a:gd name="connsiteX4" fmla="*/ 595358 w 1007836"/>
                  <a:gd name="connsiteY4" fmla="*/ 1099276 h 1099276"/>
                  <a:gd name="connsiteX0" fmla="*/ 503918 w 1007836"/>
                  <a:gd name="connsiteY0" fmla="*/ 1007836 h 1007836"/>
                  <a:gd name="connsiteX1" fmla="*/ 0 w 1007836"/>
                  <a:gd name="connsiteY1" fmla="*/ 503918 h 1007836"/>
                  <a:gd name="connsiteX2" fmla="*/ 503918 w 1007836"/>
                  <a:gd name="connsiteY2" fmla="*/ 0 h 1007836"/>
                  <a:gd name="connsiteX3" fmla="*/ 1007836 w 1007836"/>
                  <a:gd name="connsiteY3" fmla="*/ 503918 h 1007836"/>
                  <a:gd name="connsiteX0" fmla="*/ 0 w 1007836"/>
                  <a:gd name="connsiteY0" fmla="*/ 503918 h 503918"/>
                  <a:gd name="connsiteX1" fmla="*/ 503918 w 1007836"/>
                  <a:gd name="connsiteY1" fmla="*/ 0 h 503918"/>
                  <a:gd name="connsiteX2" fmla="*/ 1007836 w 1007836"/>
                  <a:gd name="connsiteY2" fmla="*/ 503918 h 503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7836" h="503918">
                    <a:moveTo>
                      <a:pt x="0" y="503918"/>
                    </a:moveTo>
                    <a:cubicBezTo>
                      <a:pt x="0" y="225612"/>
                      <a:pt x="225612" y="0"/>
                      <a:pt x="503918" y="0"/>
                    </a:cubicBezTo>
                    <a:cubicBezTo>
                      <a:pt x="782224" y="0"/>
                      <a:pt x="1007836" y="225612"/>
                      <a:pt x="1007836" y="503918"/>
                    </a:cubicBezTo>
                  </a:path>
                </a:pathLst>
              </a:custGeom>
              <a:noFill/>
              <a:ln w="1206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43536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2" name="椭圆 4"/>
              <p:cNvSpPr/>
              <p:nvPr/>
            </p:nvSpPr>
            <p:spPr>
              <a:xfrm flipV="1">
                <a:off x="4717143" y="4277632"/>
                <a:ext cx="1007836" cy="503918"/>
              </a:xfrm>
              <a:custGeom>
                <a:avLst/>
                <a:gdLst>
                  <a:gd name="connsiteX0" fmla="*/ 0 w 1007836"/>
                  <a:gd name="connsiteY0" fmla="*/ 503918 h 1007836"/>
                  <a:gd name="connsiteX1" fmla="*/ 503918 w 1007836"/>
                  <a:gd name="connsiteY1" fmla="*/ 0 h 1007836"/>
                  <a:gd name="connsiteX2" fmla="*/ 1007836 w 1007836"/>
                  <a:gd name="connsiteY2" fmla="*/ 503918 h 1007836"/>
                  <a:gd name="connsiteX3" fmla="*/ 503918 w 1007836"/>
                  <a:gd name="connsiteY3" fmla="*/ 1007836 h 1007836"/>
                  <a:gd name="connsiteX4" fmla="*/ 0 w 1007836"/>
                  <a:gd name="connsiteY4" fmla="*/ 503918 h 1007836"/>
                  <a:gd name="connsiteX0" fmla="*/ 503918 w 1007836"/>
                  <a:gd name="connsiteY0" fmla="*/ 1007836 h 1099276"/>
                  <a:gd name="connsiteX1" fmla="*/ 0 w 1007836"/>
                  <a:gd name="connsiteY1" fmla="*/ 503918 h 1099276"/>
                  <a:gd name="connsiteX2" fmla="*/ 503918 w 1007836"/>
                  <a:gd name="connsiteY2" fmla="*/ 0 h 1099276"/>
                  <a:gd name="connsiteX3" fmla="*/ 1007836 w 1007836"/>
                  <a:gd name="connsiteY3" fmla="*/ 503918 h 1099276"/>
                  <a:gd name="connsiteX4" fmla="*/ 595358 w 1007836"/>
                  <a:gd name="connsiteY4" fmla="*/ 1099276 h 1099276"/>
                  <a:gd name="connsiteX0" fmla="*/ 503918 w 1007836"/>
                  <a:gd name="connsiteY0" fmla="*/ 1007836 h 1007836"/>
                  <a:gd name="connsiteX1" fmla="*/ 0 w 1007836"/>
                  <a:gd name="connsiteY1" fmla="*/ 503918 h 1007836"/>
                  <a:gd name="connsiteX2" fmla="*/ 503918 w 1007836"/>
                  <a:gd name="connsiteY2" fmla="*/ 0 h 1007836"/>
                  <a:gd name="connsiteX3" fmla="*/ 1007836 w 1007836"/>
                  <a:gd name="connsiteY3" fmla="*/ 503918 h 1007836"/>
                  <a:gd name="connsiteX0" fmla="*/ 0 w 1007836"/>
                  <a:gd name="connsiteY0" fmla="*/ 503918 h 503918"/>
                  <a:gd name="connsiteX1" fmla="*/ 503918 w 1007836"/>
                  <a:gd name="connsiteY1" fmla="*/ 0 h 503918"/>
                  <a:gd name="connsiteX2" fmla="*/ 1007836 w 1007836"/>
                  <a:gd name="connsiteY2" fmla="*/ 503918 h 503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7836" h="503918">
                    <a:moveTo>
                      <a:pt x="0" y="503918"/>
                    </a:moveTo>
                    <a:cubicBezTo>
                      <a:pt x="0" y="225612"/>
                      <a:pt x="225612" y="0"/>
                      <a:pt x="503918" y="0"/>
                    </a:cubicBezTo>
                    <a:cubicBezTo>
                      <a:pt x="782224" y="0"/>
                      <a:pt x="1007836" y="225612"/>
                      <a:pt x="1007836" y="503918"/>
                    </a:cubicBezTo>
                  </a:path>
                </a:pathLst>
              </a:custGeom>
              <a:noFill/>
              <a:ln w="120650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43536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 rot="16200000">
              <a:off x="7986606" y="3643648"/>
              <a:ext cx="755877" cy="818867"/>
              <a:chOff x="4717143" y="3773714"/>
              <a:chExt cx="1007836" cy="1007836"/>
            </a:xfrm>
          </p:grpSpPr>
          <p:sp>
            <p:nvSpPr>
              <p:cNvPr id="17" name="椭圆 4"/>
              <p:cNvSpPr/>
              <p:nvPr/>
            </p:nvSpPr>
            <p:spPr>
              <a:xfrm>
                <a:off x="4717143" y="3773714"/>
                <a:ext cx="1007836" cy="503918"/>
              </a:xfrm>
              <a:custGeom>
                <a:avLst/>
                <a:gdLst>
                  <a:gd name="connsiteX0" fmla="*/ 0 w 1007836"/>
                  <a:gd name="connsiteY0" fmla="*/ 503918 h 1007836"/>
                  <a:gd name="connsiteX1" fmla="*/ 503918 w 1007836"/>
                  <a:gd name="connsiteY1" fmla="*/ 0 h 1007836"/>
                  <a:gd name="connsiteX2" fmla="*/ 1007836 w 1007836"/>
                  <a:gd name="connsiteY2" fmla="*/ 503918 h 1007836"/>
                  <a:gd name="connsiteX3" fmla="*/ 503918 w 1007836"/>
                  <a:gd name="connsiteY3" fmla="*/ 1007836 h 1007836"/>
                  <a:gd name="connsiteX4" fmla="*/ 0 w 1007836"/>
                  <a:gd name="connsiteY4" fmla="*/ 503918 h 1007836"/>
                  <a:gd name="connsiteX0" fmla="*/ 503918 w 1007836"/>
                  <a:gd name="connsiteY0" fmla="*/ 1007836 h 1099276"/>
                  <a:gd name="connsiteX1" fmla="*/ 0 w 1007836"/>
                  <a:gd name="connsiteY1" fmla="*/ 503918 h 1099276"/>
                  <a:gd name="connsiteX2" fmla="*/ 503918 w 1007836"/>
                  <a:gd name="connsiteY2" fmla="*/ 0 h 1099276"/>
                  <a:gd name="connsiteX3" fmla="*/ 1007836 w 1007836"/>
                  <a:gd name="connsiteY3" fmla="*/ 503918 h 1099276"/>
                  <a:gd name="connsiteX4" fmla="*/ 595358 w 1007836"/>
                  <a:gd name="connsiteY4" fmla="*/ 1099276 h 1099276"/>
                  <a:gd name="connsiteX0" fmla="*/ 503918 w 1007836"/>
                  <a:gd name="connsiteY0" fmla="*/ 1007836 h 1007836"/>
                  <a:gd name="connsiteX1" fmla="*/ 0 w 1007836"/>
                  <a:gd name="connsiteY1" fmla="*/ 503918 h 1007836"/>
                  <a:gd name="connsiteX2" fmla="*/ 503918 w 1007836"/>
                  <a:gd name="connsiteY2" fmla="*/ 0 h 1007836"/>
                  <a:gd name="connsiteX3" fmla="*/ 1007836 w 1007836"/>
                  <a:gd name="connsiteY3" fmla="*/ 503918 h 1007836"/>
                  <a:gd name="connsiteX0" fmla="*/ 0 w 1007836"/>
                  <a:gd name="connsiteY0" fmla="*/ 503918 h 503918"/>
                  <a:gd name="connsiteX1" fmla="*/ 503918 w 1007836"/>
                  <a:gd name="connsiteY1" fmla="*/ 0 h 503918"/>
                  <a:gd name="connsiteX2" fmla="*/ 1007836 w 1007836"/>
                  <a:gd name="connsiteY2" fmla="*/ 503918 h 503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7836" h="503918">
                    <a:moveTo>
                      <a:pt x="0" y="503918"/>
                    </a:moveTo>
                    <a:cubicBezTo>
                      <a:pt x="0" y="225612"/>
                      <a:pt x="225612" y="0"/>
                      <a:pt x="503918" y="0"/>
                    </a:cubicBezTo>
                    <a:cubicBezTo>
                      <a:pt x="782224" y="0"/>
                      <a:pt x="1007836" y="225612"/>
                      <a:pt x="1007836" y="503918"/>
                    </a:cubicBezTo>
                  </a:path>
                </a:pathLst>
              </a:custGeom>
              <a:noFill/>
              <a:ln w="1206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43536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8" name="椭圆 4"/>
              <p:cNvSpPr/>
              <p:nvPr/>
            </p:nvSpPr>
            <p:spPr>
              <a:xfrm flipV="1">
                <a:off x="4717143" y="4277632"/>
                <a:ext cx="1007836" cy="503918"/>
              </a:xfrm>
              <a:custGeom>
                <a:avLst/>
                <a:gdLst>
                  <a:gd name="connsiteX0" fmla="*/ 0 w 1007836"/>
                  <a:gd name="connsiteY0" fmla="*/ 503918 h 1007836"/>
                  <a:gd name="connsiteX1" fmla="*/ 503918 w 1007836"/>
                  <a:gd name="connsiteY1" fmla="*/ 0 h 1007836"/>
                  <a:gd name="connsiteX2" fmla="*/ 1007836 w 1007836"/>
                  <a:gd name="connsiteY2" fmla="*/ 503918 h 1007836"/>
                  <a:gd name="connsiteX3" fmla="*/ 503918 w 1007836"/>
                  <a:gd name="connsiteY3" fmla="*/ 1007836 h 1007836"/>
                  <a:gd name="connsiteX4" fmla="*/ 0 w 1007836"/>
                  <a:gd name="connsiteY4" fmla="*/ 503918 h 1007836"/>
                  <a:gd name="connsiteX0" fmla="*/ 503918 w 1007836"/>
                  <a:gd name="connsiteY0" fmla="*/ 1007836 h 1099276"/>
                  <a:gd name="connsiteX1" fmla="*/ 0 w 1007836"/>
                  <a:gd name="connsiteY1" fmla="*/ 503918 h 1099276"/>
                  <a:gd name="connsiteX2" fmla="*/ 503918 w 1007836"/>
                  <a:gd name="connsiteY2" fmla="*/ 0 h 1099276"/>
                  <a:gd name="connsiteX3" fmla="*/ 1007836 w 1007836"/>
                  <a:gd name="connsiteY3" fmla="*/ 503918 h 1099276"/>
                  <a:gd name="connsiteX4" fmla="*/ 595358 w 1007836"/>
                  <a:gd name="connsiteY4" fmla="*/ 1099276 h 1099276"/>
                  <a:gd name="connsiteX0" fmla="*/ 503918 w 1007836"/>
                  <a:gd name="connsiteY0" fmla="*/ 1007836 h 1007836"/>
                  <a:gd name="connsiteX1" fmla="*/ 0 w 1007836"/>
                  <a:gd name="connsiteY1" fmla="*/ 503918 h 1007836"/>
                  <a:gd name="connsiteX2" fmla="*/ 503918 w 1007836"/>
                  <a:gd name="connsiteY2" fmla="*/ 0 h 1007836"/>
                  <a:gd name="connsiteX3" fmla="*/ 1007836 w 1007836"/>
                  <a:gd name="connsiteY3" fmla="*/ 503918 h 1007836"/>
                  <a:gd name="connsiteX0" fmla="*/ 0 w 1007836"/>
                  <a:gd name="connsiteY0" fmla="*/ 503918 h 503918"/>
                  <a:gd name="connsiteX1" fmla="*/ 503918 w 1007836"/>
                  <a:gd name="connsiteY1" fmla="*/ 0 h 503918"/>
                  <a:gd name="connsiteX2" fmla="*/ 1007836 w 1007836"/>
                  <a:gd name="connsiteY2" fmla="*/ 503918 h 503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7836" h="503918">
                    <a:moveTo>
                      <a:pt x="0" y="503918"/>
                    </a:moveTo>
                    <a:cubicBezTo>
                      <a:pt x="0" y="225612"/>
                      <a:pt x="225612" y="0"/>
                      <a:pt x="503918" y="0"/>
                    </a:cubicBezTo>
                    <a:cubicBezTo>
                      <a:pt x="782224" y="0"/>
                      <a:pt x="1007836" y="225612"/>
                      <a:pt x="1007836" y="503918"/>
                    </a:cubicBezTo>
                  </a:path>
                </a:pathLst>
              </a:custGeom>
              <a:noFill/>
              <a:ln w="120650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43536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5724604" y="3706833"/>
              <a:ext cx="731158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4050" dirty="0">
                  <a:solidFill>
                    <a:srgbClr val="43536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微</a:t>
              </a:r>
              <a:endParaRPr lang="zh-CN" altLang="en-US" sz="4050" dirty="0">
                <a:solidFill>
                  <a:srgbClr val="4353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998966" y="3706833"/>
              <a:ext cx="731158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4050" dirty="0">
                  <a:solidFill>
                    <a:srgbClr val="43536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深</a:t>
              </a:r>
              <a:endParaRPr lang="zh-CN" altLang="en-US" sz="4050" dirty="0">
                <a:solidFill>
                  <a:srgbClr val="4353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Subtitle 2"/>
            <p:cNvSpPr txBox="1">
              <a:spLocks/>
            </p:cNvSpPr>
            <p:nvPr/>
          </p:nvSpPr>
          <p:spPr bwMode="auto">
            <a:xfrm>
              <a:off x="4858880" y="4547264"/>
              <a:ext cx="2328763" cy="2972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8745" tIns="54373" rIns="108745" bIns="54373">
              <a:spAutoFit/>
            </a:bodyPr>
            <a:lstStyle>
              <a:lvl1pPr defTabSz="108743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1087438" indent="-285750" defTabSz="1087438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2174875" indent="-228600" defTabSz="1087438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3262313" indent="-228600" defTabSz="108743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4349750" indent="-228600" defTabSz="10874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4806950" indent="-228600" defTabSz="1087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5264150" indent="-228600" defTabSz="1087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5721350" indent="-228600" defTabSz="1087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6178550" indent="-228600" defTabSz="1087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Tx/>
                <a:buNone/>
              </a:pPr>
              <a:r>
                <a:rPr lang="zh-TW" altLang="en-US" sz="2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Lantinghei SC Demibold" charset="-122"/>
                  <a:sym typeface="时尚中黑简体" charset="0"/>
                </a:rPr>
                <a:t>微型課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Lantinghei SC Demibold" charset="-122"/>
                  <a:sym typeface="时尚中黑简体" charset="0"/>
                </a:rPr>
                <a:t>程</a:t>
              </a:r>
              <a:endParaRPr lang="zh-CN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Lantinghei SC Demibold" charset="-122"/>
                <a:sym typeface="时尚中黑简体" charset="0"/>
              </a:endParaRPr>
            </a:p>
            <a:p>
              <a:pPr>
                <a:lnSpc>
                  <a:spcPct val="120000"/>
                </a:lnSpc>
                <a:buNone/>
              </a:pPr>
              <a:r>
                <a:rPr lang="zh-TW" altLang="en-US" sz="1800" b="1" dirty="0" smtClean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Lantinghei SC Demibold" charset="-122"/>
                </a:rPr>
                <a:t>提升教學效果</a:t>
              </a:r>
              <a:r>
                <a:rPr lang="zh-TW" altLang="en-US" sz="1800" dirty="0" smtClean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Lantinghei SC Demibold" charset="-122"/>
                </a:rPr>
                <a:t>學習。</a:t>
              </a:r>
              <a:r>
                <a:rPr lang="en-US" altLang="zh-TW" sz="1800" dirty="0" smtClean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Lantinghei SC Demibold" charset="-122"/>
                </a:rPr>
                <a:t>0.5</a:t>
              </a:r>
              <a:r>
                <a:rPr lang="zh-TW" altLang="en-US" sz="1800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Lantinghei SC Demibold" charset="-122"/>
                </a:rPr>
                <a:t>學分</a:t>
              </a:r>
              <a:r>
                <a:rPr lang="en-US" altLang="zh-TW" sz="1800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Lantinghei SC Demibold" charset="-122"/>
                </a:rPr>
                <a:t>(9</a:t>
              </a:r>
              <a:r>
                <a:rPr lang="zh-TW" altLang="en-US" sz="1800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Lantinghei SC Demibold" charset="-122"/>
                </a:rPr>
                <a:t>小時</a:t>
              </a:r>
              <a:r>
                <a:rPr lang="en-US" altLang="zh-TW" sz="1800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Lantinghei SC Demibold" charset="-122"/>
                </a:rPr>
                <a:t>)</a:t>
              </a:r>
              <a:r>
                <a:rPr lang="zh-TW" altLang="en-US" sz="1800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Lantinghei SC Demibold" charset="-122"/>
                </a:rPr>
                <a:t>及</a:t>
              </a:r>
              <a:r>
                <a:rPr lang="en-US" altLang="zh-TW" sz="1800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Lantinghei SC Demibold" charset="-122"/>
                </a:rPr>
                <a:t>1</a:t>
              </a:r>
              <a:r>
                <a:rPr lang="zh-TW" altLang="en-US" sz="1800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Lantinghei SC Demibold" charset="-122"/>
                </a:rPr>
                <a:t>學分</a:t>
              </a:r>
              <a:r>
                <a:rPr lang="en-US" altLang="zh-TW" sz="1800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Lantinghei SC Demibold" charset="-122"/>
                </a:rPr>
                <a:t>(18</a:t>
              </a:r>
              <a:r>
                <a:rPr lang="zh-TW" altLang="en-US" sz="1800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Lantinghei SC Demibold" charset="-122"/>
                </a:rPr>
                <a:t>小時</a:t>
              </a:r>
              <a:r>
                <a:rPr lang="en-US" altLang="zh-TW" sz="1800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Lantinghei SC Demibold" charset="-122"/>
                </a:rPr>
                <a:t>)</a:t>
              </a:r>
              <a:r>
                <a:rPr lang="zh-TW" altLang="en-US" sz="1800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Lantinghei SC Demibold" charset="-122"/>
                </a:rPr>
                <a:t>為</a:t>
              </a:r>
              <a:r>
                <a:rPr lang="zh-TW" altLang="en-US" sz="1800" dirty="0" smtClean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Lantinghei SC Demibold" charset="-122"/>
                </a:rPr>
                <a:t>原則。</a:t>
              </a:r>
              <a:endParaRPr lang="en-US" altLang="zh-TW" sz="1800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ntinghei SC Demibold" charset="-122"/>
              </a:endParaRPr>
            </a:p>
            <a:p>
              <a:pPr>
                <a:lnSpc>
                  <a:spcPct val="120000"/>
                </a:lnSpc>
                <a:buNone/>
              </a:pPr>
              <a:r>
                <a:rPr lang="zh-TW" altLang="en-US" sz="1800" dirty="0" smtClean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Lantinghei SC Demibold" charset="-122"/>
                </a:rPr>
                <a:t>不足</a:t>
              </a:r>
              <a:r>
                <a:rPr lang="en-US" altLang="zh-TW" sz="1800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Lantinghei SC Demibold" charset="-122"/>
                </a:rPr>
                <a:t>1</a:t>
              </a:r>
              <a:r>
                <a:rPr lang="zh-TW" altLang="en-US" sz="1800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Lantinghei SC Demibold" charset="-122"/>
                </a:rPr>
                <a:t>學分之微型課程考核採通過或不</a:t>
              </a:r>
              <a:r>
                <a:rPr lang="zh-TW" altLang="en-US" sz="1800" dirty="0" smtClean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Lantinghei SC Demibold" charset="-122"/>
                </a:rPr>
                <a:t>通過。</a:t>
              </a:r>
              <a:endParaRPr lang="en-US" altLang="zh-TW" sz="1800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ntinghei SC Demibold" charset="-122"/>
              </a:endParaRPr>
            </a:p>
            <a:p>
              <a:pPr algn="ctr">
                <a:lnSpc>
                  <a:spcPct val="120000"/>
                </a:lnSpc>
                <a:buNone/>
              </a:pPr>
              <a:endParaRPr lang="en-US" altLang="zh-CN" sz="18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 Light" charset="0"/>
              </a:endParaRPr>
            </a:p>
          </p:txBody>
        </p:sp>
        <p:sp>
          <p:nvSpPr>
            <p:cNvPr id="36" name="Subtitle 2"/>
            <p:cNvSpPr txBox="1">
              <a:spLocks/>
            </p:cNvSpPr>
            <p:nvPr/>
          </p:nvSpPr>
          <p:spPr bwMode="auto">
            <a:xfrm>
              <a:off x="7344816" y="4533919"/>
              <a:ext cx="2294221" cy="1864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8745" tIns="54373" rIns="108745" bIns="54373">
              <a:spAutoFit/>
            </a:bodyPr>
            <a:lstStyle>
              <a:lvl1pPr defTabSz="1087438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1087438" indent="-285750" defTabSz="1087438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2174875" indent="-228600" defTabSz="1087438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3262313" indent="-228600" defTabSz="1087438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4349750" indent="-228600" defTabSz="10874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4806950" indent="-228600" defTabSz="1087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5264150" indent="-228600" defTabSz="1087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5721350" indent="-228600" defTabSz="1087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6178550" indent="-228600" defTabSz="10874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Tx/>
                <a:buNone/>
              </a:pPr>
              <a:r>
                <a:rPr lang="zh-TW" altLang="en-US" sz="2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Lantinghei SC Demibold" charset="-122"/>
                  <a:sym typeface="时尚中黑简体" charset="0"/>
                </a:rPr>
                <a:t>深碗課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Lantinghei SC Demibold" charset="-122"/>
                  <a:sym typeface="时尚中黑简体" charset="0"/>
                </a:rPr>
                <a:t>程</a:t>
              </a:r>
              <a:endParaRPr lang="zh-CN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Lantinghei SC Demibold" charset="-122"/>
                <a:sym typeface="时尚中黑简体" charset="0"/>
              </a:endParaRPr>
            </a:p>
            <a:p>
              <a:pPr algn="ctr">
                <a:lnSpc>
                  <a:spcPct val="120000"/>
                </a:lnSpc>
                <a:buNone/>
              </a:pPr>
              <a:r>
                <a:rPr lang="zh-TW" altLang="en-US" sz="18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Lantinghei SC Demibold" charset="-122"/>
                </a:rPr>
                <a:t>原有課程</a:t>
              </a:r>
              <a:r>
                <a:rPr lang="en-US" altLang="zh-TW" sz="18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Lantinghei SC Demibold" charset="-122"/>
                </a:rPr>
                <a:t>(X</a:t>
              </a:r>
              <a:r>
                <a:rPr lang="en-US" altLang="zh-TW" sz="1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Lantinghei SC Demibold" charset="-122"/>
                </a:rPr>
                <a:t>)(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Lantinghei SC Demibold" charset="-122"/>
                </a:rPr>
                <a:t>淺碟式學習</a:t>
              </a:r>
              <a:r>
                <a:rPr lang="en-US" altLang="zh-TW" sz="1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Lantinghei SC Demibold" charset="-122"/>
                </a:rPr>
                <a:t>)</a:t>
              </a:r>
              <a:r>
                <a:rPr lang="zh-TW" altLang="en-US" sz="1800" b="1" dirty="0" smtClean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Lantinghei SC Demibold" charset="-122"/>
                </a:rPr>
                <a:t>彈性</a:t>
              </a:r>
              <a:r>
                <a:rPr lang="zh-TW" altLang="en-US" sz="1800" b="1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Lantinghei SC Demibold" charset="-122"/>
                </a:rPr>
                <a:t>開放教師</a:t>
              </a:r>
              <a:r>
                <a:rPr lang="zh-TW" altLang="en-US" sz="1800" b="1" dirty="0" smtClean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Lantinghei SC Demibold" charset="-122"/>
                </a:rPr>
                <a:t>針對實務需求</a:t>
              </a:r>
              <a:r>
                <a:rPr lang="zh-TW" altLang="en-US" sz="1800" b="1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Lantinghei SC Demibold" charset="-122"/>
                </a:rPr>
                <a:t>而規劃出</a:t>
              </a:r>
              <a:r>
                <a:rPr lang="en-US" altLang="zh-TW" sz="18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Lantinghei SC Demibold" charset="-122"/>
                </a:rPr>
                <a:t>X+1</a:t>
              </a:r>
              <a:r>
                <a:rPr lang="zh-TW" altLang="en-US" sz="1800" b="1" dirty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Lantinghei SC Demibold" charset="-122"/>
                </a:rPr>
                <a:t>的</a:t>
              </a:r>
              <a:r>
                <a:rPr lang="zh-TW" altLang="en-US" sz="18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Lantinghei SC Demibold" charset="-122"/>
                </a:rPr>
                <a:t>深碗課程</a:t>
              </a:r>
              <a:r>
                <a:rPr lang="zh-TW" altLang="en-US" sz="1800" b="1" dirty="0" smtClean="0">
                  <a:solidFill>
                    <a:schemeClr val="bg2">
                      <a:lumMod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Lantinghei SC Demibold" charset="-122"/>
                </a:rPr>
                <a:t>。</a:t>
              </a:r>
              <a:endParaRPr lang="en-US" altLang="zh-TW" sz="18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ntinghei SC Demibold" charset="-122"/>
              </a:endParaRPr>
            </a:p>
          </p:txBody>
        </p:sp>
        <p:grpSp>
          <p:nvGrpSpPr>
            <p:cNvPr id="45" name="群組 44"/>
            <p:cNvGrpSpPr/>
            <p:nvPr/>
          </p:nvGrpSpPr>
          <p:grpSpPr>
            <a:xfrm>
              <a:off x="5741426" y="2849635"/>
              <a:ext cx="2892435" cy="761175"/>
              <a:chOff x="979462" y="2652074"/>
              <a:chExt cx="2669940" cy="761175"/>
            </a:xfrm>
          </p:grpSpPr>
          <p:sp>
            <p:nvSpPr>
              <p:cNvPr id="46" name="椭圆 4"/>
              <p:cNvSpPr/>
              <p:nvPr/>
            </p:nvSpPr>
            <p:spPr>
              <a:xfrm rot="16200000">
                <a:off x="1233914" y="2841043"/>
                <a:ext cx="755877" cy="377939"/>
              </a:xfrm>
              <a:custGeom>
                <a:avLst/>
                <a:gdLst>
                  <a:gd name="connsiteX0" fmla="*/ 0 w 1007836"/>
                  <a:gd name="connsiteY0" fmla="*/ 503918 h 1007836"/>
                  <a:gd name="connsiteX1" fmla="*/ 503918 w 1007836"/>
                  <a:gd name="connsiteY1" fmla="*/ 0 h 1007836"/>
                  <a:gd name="connsiteX2" fmla="*/ 1007836 w 1007836"/>
                  <a:gd name="connsiteY2" fmla="*/ 503918 h 1007836"/>
                  <a:gd name="connsiteX3" fmla="*/ 503918 w 1007836"/>
                  <a:gd name="connsiteY3" fmla="*/ 1007836 h 1007836"/>
                  <a:gd name="connsiteX4" fmla="*/ 0 w 1007836"/>
                  <a:gd name="connsiteY4" fmla="*/ 503918 h 1007836"/>
                  <a:gd name="connsiteX0" fmla="*/ 503918 w 1007836"/>
                  <a:gd name="connsiteY0" fmla="*/ 1007836 h 1099276"/>
                  <a:gd name="connsiteX1" fmla="*/ 0 w 1007836"/>
                  <a:gd name="connsiteY1" fmla="*/ 503918 h 1099276"/>
                  <a:gd name="connsiteX2" fmla="*/ 503918 w 1007836"/>
                  <a:gd name="connsiteY2" fmla="*/ 0 h 1099276"/>
                  <a:gd name="connsiteX3" fmla="*/ 1007836 w 1007836"/>
                  <a:gd name="connsiteY3" fmla="*/ 503918 h 1099276"/>
                  <a:gd name="connsiteX4" fmla="*/ 595358 w 1007836"/>
                  <a:gd name="connsiteY4" fmla="*/ 1099276 h 1099276"/>
                  <a:gd name="connsiteX0" fmla="*/ 503918 w 1007836"/>
                  <a:gd name="connsiteY0" fmla="*/ 1007836 h 1007836"/>
                  <a:gd name="connsiteX1" fmla="*/ 0 w 1007836"/>
                  <a:gd name="connsiteY1" fmla="*/ 503918 h 1007836"/>
                  <a:gd name="connsiteX2" fmla="*/ 503918 w 1007836"/>
                  <a:gd name="connsiteY2" fmla="*/ 0 h 1007836"/>
                  <a:gd name="connsiteX3" fmla="*/ 1007836 w 1007836"/>
                  <a:gd name="connsiteY3" fmla="*/ 503918 h 1007836"/>
                  <a:gd name="connsiteX0" fmla="*/ 0 w 1007836"/>
                  <a:gd name="connsiteY0" fmla="*/ 503918 h 503918"/>
                  <a:gd name="connsiteX1" fmla="*/ 503918 w 1007836"/>
                  <a:gd name="connsiteY1" fmla="*/ 0 h 503918"/>
                  <a:gd name="connsiteX2" fmla="*/ 1007836 w 1007836"/>
                  <a:gd name="connsiteY2" fmla="*/ 503918 h 503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7836" h="503918">
                    <a:moveTo>
                      <a:pt x="0" y="503918"/>
                    </a:moveTo>
                    <a:cubicBezTo>
                      <a:pt x="0" y="225612"/>
                      <a:pt x="225612" y="0"/>
                      <a:pt x="503918" y="0"/>
                    </a:cubicBezTo>
                    <a:cubicBezTo>
                      <a:pt x="782224" y="0"/>
                      <a:pt x="1007836" y="225612"/>
                      <a:pt x="1007836" y="503918"/>
                    </a:cubicBezTo>
                  </a:path>
                </a:pathLst>
              </a:custGeom>
              <a:noFill/>
              <a:ln w="1206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43536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7" name="椭圆 4"/>
              <p:cNvSpPr/>
              <p:nvPr/>
            </p:nvSpPr>
            <p:spPr>
              <a:xfrm rot="5400000">
                <a:off x="2730233" y="2846341"/>
                <a:ext cx="755877" cy="377939"/>
              </a:xfrm>
              <a:custGeom>
                <a:avLst/>
                <a:gdLst>
                  <a:gd name="connsiteX0" fmla="*/ 0 w 1007836"/>
                  <a:gd name="connsiteY0" fmla="*/ 503918 h 1007836"/>
                  <a:gd name="connsiteX1" fmla="*/ 503918 w 1007836"/>
                  <a:gd name="connsiteY1" fmla="*/ 0 h 1007836"/>
                  <a:gd name="connsiteX2" fmla="*/ 1007836 w 1007836"/>
                  <a:gd name="connsiteY2" fmla="*/ 503918 h 1007836"/>
                  <a:gd name="connsiteX3" fmla="*/ 503918 w 1007836"/>
                  <a:gd name="connsiteY3" fmla="*/ 1007836 h 1007836"/>
                  <a:gd name="connsiteX4" fmla="*/ 0 w 1007836"/>
                  <a:gd name="connsiteY4" fmla="*/ 503918 h 1007836"/>
                  <a:gd name="connsiteX0" fmla="*/ 503918 w 1007836"/>
                  <a:gd name="connsiteY0" fmla="*/ 1007836 h 1099276"/>
                  <a:gd name="connsiteX1" fmla="*/ 0 w 1007836"/>
                  <a:gd name="connsiteY1" fmla="*/ 503918 h 1099276"/>
                  <a:gd name="connsiteX2" fmla="*/ 503918 w 1007836"/>
                  <a:gd name="connsiteY2" fmla="*/ 0 h 1099276"/>
                  <a:gd name="connsiteX3" fmla="*/ 1007836 w 1007836"/>
                  <a:gd name="connsiteY3" fmla="*/ 503918 h 1099276"/>
                  <a:gd name="connsiteX4" fmla="*/ 595358 w 1007836"/>
                  <a:gd name="connsiteY4" fmla="*/ 1099276 h 1099276"/>
                  <a:gd name="connsiteX0" fmla="*/ 503918 w 1007836"/>
                  <a:gd name="connsiteY0" fmla="*/ 1007836 h 1007836"/>
                  <a:gd name="connsiteX1" fmla="*/ 0 w 1007836"/>
                  <a:gd name="connsiteY1" fmla="*/ 503918 h 1007836"/>
                  <a:gd name="connsiteX2" fmla="*/ 503918 w 1007836"/>
                  <a:gd name="connsiteY2" fmla="*/ 0 h 1007836"/>
                  <a:gd name="connsiteX3" fmla="*/ 1007836 w 1007836"/>
                  <a:gd name="connsiteY3" fmla="*/ 503918 h 1007836"/>
                  <a:gd name="connsiteX0" fmla="*/ 0 w 1007836"/>
                  <a:gd name="connsiteY0" fmla="*/ 503918 h 503918"/>
                  <a:gd name="connsiteX1" fmla="*/ 503918 w 1007836"/>
                  <a:gd name="connsiteY1" fmla="*/ 0 h 503918"/>
                  <a:gd name="connsiteX2" fmla="*/ 1007836 w 1007836"/>
                  <a:gd name="connsiteY2" fmla="*/ 503918 h 503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7836" h="503918">
                    <a:moveTo>
                      <a:pt x="0" y="503918"/>
                    </a:moveTo>
                    <a:cubicBezTo>
                      <a:pt x="0" y="225612"/>
                      <a:pt x="225612" y="0"/>
                      <a:pt x="503918" y="0"/>
                    </a:cubicBezTo>
                    <a:cubicBezTo>
                      <a:pt x="782224" y="0"/>
                      <a:pt x="1007836" y="225612"/>
                      <a:pt x="1007836" y="503918"/>
                    </a:cubicBezTo>
                  </a:path>
                </a:pathLst>
              </a:custGeom>
              <a:noFill/>
              <a:ln w="1206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srgbClr val="43536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8" name="文本框 20"/>
              <p:cNvSpPr txBox="1"/>
              <p:nvPr/>
            </p:nvSpPr>
            <p:spPr>
              <a:xfrm>
                <a:off x="979462" y="2732799"/>
                <a:ext cx="26699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3200" dirty="0" smtClean="0">
                    <a:solidFill>
                      <a:srgbClr val="43536A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彈性學</a:t>
                </a:r>
                <a:r>
                  <a:rPr lang="zh-TW" altLang="en-US" sz="3200" dirty="0">
                    <a:solidFill>
                      <a:srgbClr val="43536A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分</a:t>
                </a:r>
                <a:endParaRPr lang="zh-CN" altLang="en-US" sz="3200" dirty="0">
                  <a:solidFill>
                    <a:srgbClr val="43536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19" name="矩形 18"/>
          <p:cNvSpPr/>
          <p:nvPr/>
        </p:nvSpPr>
        <p:spPr>
          <a:xfrm>
            <a:off x="6312707" y="1765825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0" u="sng" dirty="0">
                <a:hlinkClick r:id="rId2"/>
              </a:rPr>
              <a:t>開設彈性學分課程要點</a:t>
            </a:r>
            <a:endParaRPr lang="zh-TW" altLang="en-US" dirty="0"/>
          </a:p>
        </p:txBody>
      </p:sp>
      <p:sp>
        <p:nvSpPr>
          <p:cNvPr id="24" name="投影片編號版面配置區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BE5685-EE56-4A41-92AF-DE9B4A6208CE}" type="slidenum">
              <a:rPr lang="zh-TW" altLang="en-US" smtClean="0"/>
              <a:pPr>
                <a:defRPr/>
              </a:pPr>
              <a:t>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1290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向右箭號 5"/>
          <p:cNvSpPr/>
          <p:nvPr/>
        </p:nvSpPr>
        <p:spPr>
          <a:xfrm>
            <a:off x="427032" y="2204864"/>
            <a:ext cx="8814979" cy="3396077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TW" altLang="en-US" sz="1800" b="0">
              <a:solidFill>
                <a:prstClr val="white"/>
              </a:solidFill>
            </a:endParaRPr>
          </a:p>
        </p:txBody>
      </p:sp>
      <p:sp>
        <p:nvSpPr>
          <p:cNvPr id="18" name="標題 17"/>
          <p:cNvSpPr>
            <a:spLocks noGrp="1"/>
          </p:cNvSpPr>
          <p:nvPr>
            <p:ph type="title"/>
          </p:nvPr>
        </p:nvSpPr>
        <p:spPr>
          <a:xfrm>
            <a:off x="3440" y="909976"/>
            <a:ext cx="9906000" cy="576262"/>
          </a:xfrm>
        </p:spPr>
        <p:txBody>
          <a:bodyPr/>
          <a:lstStyle/>
          <a:p>
            <a:r>
              <a:rPr lang="zh-TW" altLang="en-US" sz="2800" b="1" dirty="0">
                <a:solidFill>
                  <a:srgbClr val="FF0000"/>
                </a:solidFill>
                <a:ea typeface="標楷體" panose="03000509000000000000" pitchFamily="65" charset="-120"/>
              </a:rPr>
              <a:t>問題導向</a:t>
            </a:r>
            <a:r>
              <a:rPr lang="zh-TW" altLang="en-US" sz="2800" b="1" dirty="0">
                <a:solidFill>
                  <a:srgbClr val="1F497D"/>
                </a:solidFill>
                <a:ea typeface="標楷體" panose="03000509000000000000" pitchFamily="65" charset="-120"/>
              </a:rPr>
              <a:t>式學習模式</a:t>
            </a:r>
            <a:r>
              <a:rPr lang="en-US" altLang="zh-TW" sz="2800" b="1" dirty="0">
                <a:solidFill>
                  <a:srgbClr val="1F497D"/>
                </a:solidFill>
                <a:ea typeface="標楷體" panose="03000509000000000000" pitchFamily="65" charset="-120"/>
              </a:rPr>
              <a:t>(Problem-based learning</a:t>
            </a:r>
            <a:r>
              <a:rPr lang="zh-TW" altLang="en-US" sz="2800" b="1" dirty="0">
                <a:solidFill>
                  <a:srgbClr val="1F497D"/>
                </a:solidFill>
                <a:ea typeface="標楷體" panose="03000509000000000000" pitchFamily="65" charset="-120"/>
              </a:rPr>
              <a:t>；</a:t>
            </a:r>
            <a:r>
              <a:rPr lang="en-US" altLang="zh-TW" sz="2800" b="1" dirty="0">
                <a:solidFill>
                  <a:srgbClr val="1F497D"/>
                </a:solidFill>
                <a:ea typeface="標楷體" panose="03000509000000000000" pitchFamily="65" charset="-120"/>
              </a:rPr>
              <a:t>PBL</a:t>
            </a:r>
            <a:r>
              <a:rPr lang="en-US" altLang="zh-TW" sz="2800" b="1" dirty="0" smtClean="0">
                <a:solidFill>
                  <a:srgbClr val="1F497D"/>
                </a:solidFill>
                <a:ea typeface="標楷體" panose="03000509000000000000" pitchFamily="65" charset="-120"/>
              </a:rPr>
              <a:t>)</a:t>
            </a:r>
            <a:endParaRPr lang="zh-TW" altLang="en-US" sz="2800" dirty="0"/>
          </a:p>
        </p:txBody>
      </p:sp>
      <p:sp>
        <p:nvSpPr>
          <p:cNvPr id="17" name="投影片編號版面配置區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8BEC8C-B8C2-451A-9252-D3FE6107244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27032" y="1556792"/>
            <a:ext cx="7706816" cy="136735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TW" altLang="en-US" sz="1800" b="1" dirty="0">
                <a:latin typeface="+mj-lt"/>
                <a:ea typeface="標楷體" panose="03000509000000000000" pitchFamily="65" charset="-120"/>
              </a:rPr>
              <a:t>以學習者為中心</a:t>
            </a:r>
          </a:p>
          <a:p>
            <a:r>
              <a:rPr lang="zh-TW" altLang="en-US" sz="1800" b="1" dirty="0" smtClean="0">
                <a:latin typeface="+mj-lt"/>
                <a:ea typeface="標楷體" panose="03000509000000000000" pitchFamily="65" charset="-120"/>
              </a:rPr>
              <a:t>多領域學習、綜合討論</a:t>
            </a:r>
            <a:endParaRPr lang="en-US" altLang="zh-TW" sz="1800" b="1" dirty="0" smtClean="0">
              <a:latin typeface="+mj-lt"/>
              <a:ea typeface="標楷體" panose="03000509000000000000" pitchFamily="65" charset="-120"/>
            </a:endParaRPr>
          </a:p>
          <a:p>
            <a:r>
              <a:rPr lang="zh-TW" altLang="en-US" sz="1800" b="1" dirty="0">
                <a:latin typeface="+mj-lt"/>
                <a:ea typeface="標楷體" panose="03000509000000000000" pitchFamily="65" charset="-120"/>
              </a:rPr>
              <a:t>從老師的教轉向學生的學</a:t>
            </a:r>
            <a:r>
              <a:rPr lang="zh-TW" altLang="en-US" sz="1800" b="1" dirty="0" smtClean="0">
                <a:latin typeface="+mj-lt"/>
                <a:ea typeface="標楷體" panose="03000509000000000000" pitchFamily="65" charset="-120"/>
              </a:rPr>
              <a:t>，</a:t>
            </a:r>
            <a:r>
              <a:rPr lang="en-US" altLang="zh-TW" sz="1800" b="1" dirty="0" smtClean="0">
                <a:latin typeface="+mj-lt"/>
                <a:ea typeface="標楷體" panose="03000509000000000000" pitchFamily="65" charset="-120"/>
              </a:rPr>
              <a:t/>
            </a:r>
            <a:br>
              <a:rPr lang="en-US" altLang="zh-TW" sz="1800" b="1" dirty="0" smtClean="0">
                <a:latin typeface="+mj-lt"/>
                <a:ea typeface="標楷體" panose="03000509000000000000" pitchFamily="65" charset="-120"/>
              </a:rPr>
            </a:br>
            <a:r>
              <a:rPr lang="zh-TW" altLang="en-US" sz="1800" b="1" dirty="0" smtClean="0">
                <a:latin typeface="+mj-lt"/>
                <a:ea typeface="標楷體" panose="03000509000000000000" pitchFamily="65" charset="-120"/>
              </a:rPr>
              <a:t>由</a:t>
            </a:r>
            <a:r>
              <a:rPr lang="zh-TW" altLang="en-US" sz="1800" b="1" dirty="0">
                <a:latin typeface="+mj-lt"/>
                <a:ea typeface="標楷體" panose="03000509000000000000" pitchFamily="65" charset="-120"/>
              </a:rPr>
              <a:t>原來的以「教師教學」</a:t>
            </a:r>
            <a:r>
              <a:rPr lang="en-US" altLang="zh-TW" sz="1800" b="1" dirty="0">
                <a:latin typeface="+mj-lt"/>
                <a:ea typeface="標楷體" panose="03000509000000000000" pitchFamily="65" charset="-120"/>
              </a:rPr>
              <a:t>(</a:t>
            </a:r>
            <a:r>
              <a:rPr lang="zh-TW" altLang="en-US" sz="1800" b="1" dirty="0">
                <a:latin typeface="+mj-lt"/>
                <a:ea typeface="標楷體" panose="03000509000000000000" pitchFamily="65" charset="-120"/>
              </a:rPr>
              <a:t>授課</a:t>
            </a:r>
            <a:r>
              <a:rPr lang="en-US" altLang="zh-TW" sz="1800" b="1" dirty="0">
                <a:latin typeface="+mj-lt"/>
                <a:ea typeface="標楷體" panose="03000509000000000000" pitchFamily="65" charset="-120"/>
              </a:rPr>
              <a:t>)</a:t>
            </a:r>
            <a:r>
              <a:rPr lang="zh-TW" altLang="en-US" sz="1800" b="1" dirty="0">
                <a:latin typeface="+mj-lt"/>
                <a:ea typeface="標楷體" panose="03000509000000000000" pitchFamily="65" charset="-120"/>
              </a:rPr>
              <a:t>為主，轉換成「以學生為主」</a:t>
            </a:r>
            <a:r>
              <a:rPr lang="en-US" altLang="zh-TW" sz="1800" b="1" dirty="0">
                <a:latin typeface="+mj-lt"/>
                <a:ea typeface="標楷體" panose="03000509000000000000" pitchFamily="65" charset="-120"/>
              </a:rPr>
              <a:t>(</a:t>
            </a:r>
            <a:r>
              <a:rPr lang="zh-TW" altLang="en-US" sz="1800" b="1" dirty="0">
                <a:latin typeface="+mj-lt"/>
                <a:ea typeface="標楷體" panose="03000509000000000000" pitchFamily="65" charset="-120"/>
              </a:rPr>
              <a:t>解惑</a:t>
            </a:r>
            <a:r>
              <a:rPr lang="en-US" altLang="zh-TW" sz="1800" b="1" dirty="0">
                <a:latin typeface="+mj-lt"/>
                <a:ea typeface="標楷體" panose="03000509000000000000" pitchFamily="65" charset="-120"/>
              </a:rPr>
              <a:t>)</a:t>
            </a:r>
            <a:endParaRPr lang="zh-TW" altLang="en-US" sz="1800" b="1" dirty="0">
              <a:latin typeface="+mj-lt"/>
              <a:ea typeface="標楷體" panose="03000509000000000000" pitchFamily="65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98740" y="908720"/>
            <a:ext cx="8915400" cy="64807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zh-TW" altLang="en-US" sz="2800" b="1" dirty="0">
              <a:solidFill>
                <a:srgbClr val="1F497D"/>
              </a:solidFill>
              <a:ea typeface="標楷體" panose="03000509000000000000" pitchFamily="65" charset="-120"/>
            </a:endParaRPr>
          </a:p>
        </p:txBody>
      </p:sp>
      <p:pic>
        <p:nvPicPr>
          <p:cNvPr id="4098" name="Picture 2" descr="「discussion」的圖片搜尋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426" y="3058838"/>
            <a:ext cx="2951750" cy="168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圖表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8279423"/>
              </p:ext>
            </p:extLst>
          </p:nvPr>
        </p:nvGraphicFramePr>
        <p:xfrm>
          <a:off x="5040050" y="2740299"/>
          <a:ext cx="2326496" cy="1515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AutoShape 10" descr="「知識」的圖片搜尋結果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TW" altLang="en-US" sz="1800" b="0">
              <a:solidFill>
                <a:prstClr val="black"/>
              </a:solidFill>
              <a:latin typeface="Calibri"/>
              <a:ea typeface="新細明體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537176" y="3610514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1600" dirty="0" smtClean="0">
                <a:solidFill>
                  <a:prstClr val="black"/>
                </a:solidFill>
                <a:latin typeface="Calibri"/>
                <a:ea typeface="標楷體" panose="03000509000000000000" pitchFamily="65" charset="-120"/>
              </a:rPr>
              <a:t>知識與技術提升</a:t>
            </a:r>
            <a:endParaRPr lang="en-US" altLang="zh-TW" sz="1600" dirty="0" smtClean="0">
              <a:solidFill>
                <a:prstClr val="black"/>
              </a:solidFill>
              <a:latin typeface="Calibri"/>
              <a:ea typeface="標楷體" panose="03000509000000000000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1600" dirty="0" smtClean="0">
                <a:solidFill>
                  <a:prstClr val="black"/>
                </a:solidFill>
                <a:latin typeface="Calibri"/>
                <a:ea typeface="標楷體" panose="03000509000000000000" pitchFamily="65" charset="-120"/>
              </a:rPr>
              <a:t>符合產業需求</a:t>
            </a:r>
            <a:endParaRPr lang="en-US" altLang="zh-TW" sz="1600" dirty="0" smtClean="0">
              <a:solidFill>
                <a:prstClr val="black"/>
              </a:solidFill>
              <a:latin typeface="Calibri"/>
              <a:ea typeface="標楷體" panose="03000509000000000000" pitchFamily="65" charset="-120"/>
            </a:endParaRPr>
          </a:p>
        </p:txBody>
      </p:sp>
      <p:pic>
        <p:nvPicPr>
          <p:cNvPr id="4114" name="Picture 18" descr="「上課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426" y="4869160"/>
            <a:ext cx="2087654" cy="186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「知識」的圖片搜尋結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2" y="3045405"/>
            <a:ext cx="3085719" cy="170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文字方塊 26"/>
          <p:cNvSpPr txBox="1"/>
          <p:nvPr/>
        </p:nvSpPr>
        <p:spPr>
          <a:xfrm>
            <a:off x="6465168" y="6023743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dirty="0" smtClean="0">
                <a:solidFill>
                  <a:prstClr val="black"/>
                </a:solidFill>
                <a:latin typeface="Calibri"/>
                <a:ea typeface="標楷體" panose="03000509000000000000" pitchFamily="65" charset="-120"/>
              </a:rPr>
              <a:t>多師共同教學</a:t>
            </a:r>
            <a:endParaRPr lang="en-US" altLang="zh-TW" dirty="0" smtClean="0">
              <a:solidFill>
                <a:prstClr val="black"/>
              </a:solidFill>
              <a:latin typeface="Calibri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798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584515" y="404664"/>
            <a:ext cx="6786754" cy="648072"/>
          </a:xfrm>
        </p:spPr>
        <p:txBody>
          <a:bodyPr>
            <a:normAutofit/>
          </a:bodyPr>
          <a:lstStyle/>
          <a:p>
            <a:pPr algn="l"/>
            <a:endParaRPr lang="zh-TW" altLang="en-US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標題 8"/>
          <p:cNvSpPr txBox="1">
            <a:spLocks/>
          </p:cNvSpPr>
          <p:nvPr/>
        </p:nvSpPr>
        <p:spPr>
          <a:xfrm>
            <a:off x="8463390" y="332656"/>
            <a:ext cx="1092121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3" name="標題 8"/>
          <p:cNvSpPr txBox="1">
            <a:spLocks/>
          </p:cNvSpPr>
          <p:nvPr/>
        </p:nvSpPr>
        <p:spPr>
          <a:xfrm>
            <a:off x="848544" y="1196752"/>
            <a:ext cx="856895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zh-TW" altLang="en-US" sz="36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各系所規劃表新增跨域學程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BE5685-EE56-4A41-92AF-DE9B4A6208CE}" type="slidenum">
              <a:rPr lang="zh-TW" altLang="en-US" smtClean="0"/>
              <a:pPr>
                <a:defRPr/>
              </a:pPr>
              <a:t>6</a:t>
            </a:fld>
            <a:endParaRPr lang="en-US" altLang="zh-TW" dirty="0"/>
          </a:p>
        </p:txBody>
      </p:sp>
      <p:grpSp>
        <p:nvGrpSpPr>
          <p:cNvPr id="6" name="群組 5"/>
          <p:cNvGrpSpPr/>
          <p:nvPr/>
        </p:nvGrpSpPr>
        <p:grpSpPr>
          <a:xfrm>
            <a:off x="1205309" y="3504127"/>
            <a:ext cx="8346927" cy="869137"/>
            <a:chOff x="596387" y="3573016"/>
            <a:chExt cx="8346927" cy="869137"/>
          </a:xfrm>
        </p:grpSpPr>
        <p:sp>
          <p:nvSpPr>
            <p:cNvPr id="14" name="流程圖: 結束點 13"/>
            <p:cNvSpPr/>
            <p:nvPr/>
          </p:nvSpPr>
          <p:spPr>
            <a:xfrm>
              <a:off x="596387" y="3727114"/>
              <a:ext cx="1638182" cy="499015"/>
            </a:xfrm>
            <a:prstGeom prst="flowChartTerminator">
              <a:avLst/>
            </a:prstGeom>
            <a:solidFill>
              <a:srgbClr val="33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 smtClean="0">
                  <a:latin typeface="微軟正黑體" pitchFamily="34" charset="-120"/>
                  <a:ea typeface="微軟正黑體" pitchFamily="34" charset="-120"/>
                </a:rPr>
                <a:t>課程規劃</a:t>
              </a:r>
              <a:endParaRPr lang="zh-TW" altLang="en-US" sz="20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5" name="流程圖: 結束點 14"/>
            <p:cNvSpPr/>
            <p:nvPr/>
          </p:nvSpPr>
          <p:spPr>
            <a:xfrm>
              <a:off x="2847785" y="3722884"/>
              <a:ext cx="2292384" cy="499015"/>
            </a:xfrm>
            <a:prstGeom prst="flowChartTerminator">
              <a:avLst/>
            </a:prstGeom>
            <a:solidFill>
              <a:srgbClr val="339933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 smtClean="0">
                  <a:latin typeface="微軟正黑體" pitchFamily="34" charset="-120"/>
                  <a:ea typeface="微軟正黑體" pitchFamily="34" charset="-120"/>
                </a:rPr>
                <a:t>系科本位規劃表</a:t>
              </a:r>
              <a:endParaRPr lang="zh-TW" altLang="en-US" sz="20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6" name="流程圖: 結束點 15"/>
            <p:cNvSpPr/>
            <p:nvPr/>
          </p:nvSpPr>
          <p:spPr>
            <a:xfrm>
              <a:off x="5659630" y="3722885"/>
              <a:ext cx="2101681" cy="499015"/>
            </a:xfrm>
            <a:prstGeom prst="flowChartTerminator">
              <a:avLst/>
            </a:prstGeom>
            <a:solidFill>
              <a:srgbClr val="FF00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 smtClean="0">
                  <a:latin typeface="微軟正黑體" pitchFamily="34" charset="-120"/>
                  <a:ea typeface="微軟正黑體" pitchFamily="34" charset="-120"/>
                </a:rPr>
                <a:t>跨領域規劃表</a:t>
              </a:r>
              <a:endParaRPr lang="zh-TW" altLang="en-US" sz="20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grpSp>
          <p:nvGrpSpPr>
            <p:cNvPr id="2" name="群組 17"/>
            <p:cNvGrpSpPr/>
            <p:nvPr/>
          </p:nvGrpSpPr>
          <p:grpSpPr>
            <a:xfrm>
              <a:off x="1454482" y="4293096"/>
              <a:ext cx="7488832" cy="149057"/>
              <a:chOff x="1331640" y="2564904"/>
              <a:chExt cx="6912768" cy="149057"/>
            </a:xfrm>
          </p:grpSpPr>
          <p:cxnSp>
            <p:nvCxnSpPr>
              <p:cNvPr id="19" name="直線接點 18"/>
              <p:cNvCxnSpPr/>
              <p:nvPr/>
            </p:nvCxnSpPr>
            <p:spPr>
              <a:xfrm>
                <a:off x="1691680" y="2708920"/>
                <a:ext cx="6552728" cy="0"/>
              </a:xfrm>
              <a:prstGeom prst="line">
                <a:avLst/>
              </a:prstGeom>
              <a:ln w="19050">
                <a:solidFill>
                  <a:srgbClr val="339933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接點 19"/>
              <p:cNvCxnSpPr/>
              <p:nvPr/>
            </p:nvCxnSpPr>
            <p:spPr>
              <a:xfrm flipH="1" flipV="1">
                <a:off x="1331640" y="2564904"/>
                <a:ext cx="396044" cy="149057"/>
              </a:xfrm>
              <a:prstGeom prst="line">
                <a:avLst/>
              </a:prstGeom>
              <a:ln w="19050">
                <a:solidFill>
                  <a:srgbClr val="339933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內容版面配置區 9"/>
            <p:cNvSpPr txBox="1">
              <a:spLocks/>
            </p:cNvSpPr>
            <p:nvPr/>
          </p:nvSpPr>
          <p:spPr>
            <a:xfrm>
              <a:off x="5113569" y="3573016"/>
              <a:ext cx="546061" cy="72008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lvl="0">
                <a:spcBef>
                  <a:spcPct val="20000"/>
                </a:spcBef>
                <a:defRPr/>
              </a:pPr>
              <a:r>
                <a:rPr kumimoji="0" lang="en-US" altLang="zh-TW" sz="44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微軟正黑體" pitchFamily="34" charset="-120"/>
                  <a:cs typeface="Times New Roman" pitchFamily="18" charset="0"/>
                </a:rPr>
                <a:t>+</a:t>
              </a:r>
              <a:endParaRPr kumimoji="0" lang="zh-TW" altLang="en-US" sz="4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29" name="內容版面配置區 9"/>
            <p:cNvSpPr txBox="1">
              <a:spLocks/>
            </p:cNvSpPr>
            <p:nvPr/>
          </p:nvSpPr>
          <p:spPr>
            <a:xfrm>
              <a:off x="2297492" y="3616581"/>
              <a:ext cx="546061" cy="72008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lvl="0">
                <a:spcBef>
                  <a:spcPct val="20000"/>
                </a:spcBef>
                <a:defRPr/>
              </a:pPr>
              <a:r>
                <a:rPr kumimoji="0" lang="en-US" altLang="zh-TW" sz="44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微軟正黑體" pitchFamily="34" charset="-120"/>
                  <a:cs typeface="Times New Roman" pitchFamily="18" charset="0"/>
                </a:rPr>
                <a:t>=</a:t>
              </a:r>
              <a:endParaRPr kumimoji="0" lang="zh-TW" altLang="en-US" sz="4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微軟正黑體" pitchFamily="34" charset="-120"/>
                <a:cs typeface="Times New Roman" pitchFamily="18" charset="0"/>
              </a:endParaRPr>
            </a:p>
          </p:txBody>
        </p:sp>
      </p:grpSp>
      <p:sp>
        <p:nvSpPr>
          <p:cNvPr id="30" name="內容版面配置區 9"/>
          <p:cNvSpPr txBox="1">
            <a:spLocks/>
          </p:cNvSpPr>
          <p:nvPr/>
        </p:nvSpPr>
        <p:spPr>
          <a:xfrm>
            <a:off x="5569925" y="5085184"/>
            <a:ext cx="3415523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zh-TW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Times New Roman" pitchFamily="18" charset="0"/>
                <a:hlinkClick r:id="rId2" action="ppaction://hlinkfile"/>
              </a:rPr>
              <a:t>範例</a:t>
            </a:r>
            <a:r>
              <a:rPr lang="en-US" altLang="zh-TW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Times New Roman" pitchFamily="18" charset="0"/>
                <a:hlinkClick r:id="rId2" action="ppaction://hlinkfile"/>
              </a:rPr>
              <a:t>:</a:t>
            </a:r>
            <a:r>
              <a:rPr lang="zh-TW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Times New Roman" pitchFamily="18" charset="0"/>
                <a:hlinkClick r:id="rId2" action="ppaction://hlinkfile"/>
              </a:rPr>
              <a:t>企管系</a:t>
            </a:r>
            <a:endParaRPr kumimoji="0" lang="zh-TW" altLang="en-US" sz="4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60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2410688" y="2477230"/>
            <a:ext cx="4655539" cy="194323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73050" indent="-273050" algn="ctr">
              <a:lnSpc>
                <a:spcPct val="80000"/>
              </a:lnSpc>
              <a:defRPr/>
            </a:pPr>
            <a:r>
              <a:rPr lang="zh-TW" altLang="en-US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j-ea"/>
                <a:ea typeface="+mj-ea"/>
              </a:rPr>
              <a:t>謝謝聆聽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4D3858-9A6B-4E05-BCA1-FFB239D8C695}" type="slidenum">
              <a:rPr lang="zh-TW" altLang="en-US" smtClean="0"/>
              <a:pPr>
                <a:defRPr/>
              </a:pPr>
              <a:t>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5313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空白簡報">
  <a:themeElements>
    <a:clrScheme name="1_空白簡報 9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99"/>
      </a:hlink>
      <a:folHlink>
        <a:srgbClr val="990000"/>
      </a:folHlink>
    </a:clrScheme>
    <a:fontScheme name="1_空白簡報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空白簡報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空白簡報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空白簡報 3">
        <a:dk1>
          <a:srgbClr val="000000"/>
        </a:dk1>
        <a:lt1>
          <a:srgbClr val="FFFFCC"/>
        </a:lt1>
        <a:dk2>
          <a:srgbClr val="808000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空白簡報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空白簡報 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空白簡報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空白簡報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空白簡報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66FF"/>
        </a:hlink>
        <a:folHlink>
          <a:srgbClr val="CC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空白簡報 9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4376294</TotalTime>
  <Words>470</Words>
  <Application>Microsoft Office PowerPoint</Application>
  <PresentationFormat>A4 紙張 (210x297 公釐)</PresentationFormat>
  <Paragraphs>103</Paragraphs>
  <Slides>8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8</vt:i4>
      </vt:variant>
    </vt:vector>
  </HeadingPairs>
  <TitlesOfParts>
    <vt:vector size="11" baseType="lpstr">
      <vt:lpstr>1_空白簡報</vt:lpstr>
      <vt:lpstr>自訂設計</vt:lpstr>
      <vt:lpstr>1_自訂設計</vt:lpstr>
      <vt:lpstr>PowerPoint 簡報</vt:lpstr>
      <vt:lpstr>PowerPoint 簡報</vt:lpstr>
      <vt:lpstr>PowerPoint 簡報</vt:lpstr>
      <vt:lpstr>PowerPoint 簡報</vt:lpstr>
      <vt:lpstr>PowerPoint 簡報</vt:lpstr>
      <vt:lpstr>問題導向式學習模式(Problem-based learning；PBL)</vt:lpstr>
      <vt:lpstr>PowerPoint 簡報</vt:lpstr>
      <vt:lpstr>PowerPoint 簡報</vt:lpstr>
    </vt:vector>
  </TitlesOfParts>
  <Company>屏科大機械系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無投影片標題</dc:title>
  <dc:creator>龔旭陽</dc:creator>
  <cp:lastModifiedBy>user</cp:lastModifiedBy>
  <cp:revision>2919</cp:revision>
  <cp:lastPrinted>2000-03-21T10:50:59Z</cp:lastPrinted>
  <dcterms:created xsi:type="dcterms:W3CDTF">2000-03-21T10:28:01Z</dcterms:created>
  <dcterms:modified xsi:type="dcterms:W3CDTF">2019-04-30T08:58:01Z</dcterms:modified>
</cp:coreProperties>
</file>