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6" r:id="rId3"/>
    <p:sldId id="281" r:id="rId4"/>
    <p:sldId id="300" r:id="rId5"/>
    <p:sldId id="301" r:id="rId6"/>
    <p:sldId id="302" r:id="rId7"/>
    <p:sldId id="303" r:id="rId8"/>
    <p:sldId id="304" r:id="rId9"/>
    <p:sldId id="295" r:id="rId10"/>
    <p:sldId id="296" r:id="rId11"/>
    <p:sldId id="297" r:id="rId12"/>
    <p:sldId id="298" r:id="rId13"/>
    <p:sldId id="306" r:id="rId14"/>
    <p:sldId id="305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55" autoAdjust="0"/>
    <p:restoredTop sz="0" autoAdjust="0"/>
  </p:normalViewPr>
  <p:slideViewPr>
    <p:cSldViewPr snapToGrid="0">
      <p:cViewPr varScale="1">
        <p:scale>
          <a:sx n="116" d="100"/>
          <a:sy n="116" d="100"/>
        </p:scale>
        <p:origin x="1917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753E9-A4FA-44E5-A9E4-0AED895C6F3B}" type="datetimeFigureOut">
              <a:rPr lang="zh-TW" altLang="en-US" smtClean="0"/>
              <a:t>2022/5/4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F8328-BE44-4B1D-AEE4-A1B05C43A56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12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24790"/>
            <a:ext cx="6858000" cy="1736726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>
            <a:lvl1pPr>
              <a:defRPr lang="en-US" sz="3200" b="1" dirty="0"/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11EFA399-EB20-4F23-A410-91E9CC8DBA66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14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5D5FD1B1-E202-42C7-A650-6B865C72DEC9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0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2209"/>
            <a:ext cx="7886700" cy="532296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90599"/>
            <a:ext cx="7886700" cy="5426243"/>
          </a:xfrm>
        </p:spPr>
        <p:txBody>
          <a:bodyPr>
            <a:normAutofit/>
          </a:bodyPr>
          <a:lstStyle>
            <a:lvl1pPr algn="just">
              <a:lnSpc>
                <a:spcPct val="120000"/>
              </a:lnSpc>
              <a:spcBef>
                <a:spcPts val="600"/>
              </a:spcBef>
              <a:defRPr sz="2400"/>
            </a:lvl1pPr>
            <a:lvl2pPr algn="just">
              <a:lnSpc>
                <a:spcPct val="120000"/>
              </a:lnSpc>
              <a:spcBef>
                <a:spcPts val="600"/>
              </a:spcBef>
              <a:defRPr sz="2000"/>
            </a:lvl2pPr>
            <a:lvl3pPr algn="just">
              <a:lnSpc>
                <a:spcPct val="120000"/>
              </a:lnSpc>
              <a:spcBef>
                <a:spcPts val="600"/>
              </a:spcBef>
              <a:defRPr sz="1800"/>
            </a:lvl3pPr>
            <a:lvl4pPr algn="just">
              <a:lnSpc>
                <a:spcPct val="120000"/>
              </a:lnSpc>
              <a:spcBef>
                <a:spcPts val="600"/>
              </a:spcBef>
              <a:defRPr sz="1600"/>
            </a:lvl4pPr>
            <a:lvl5pPr algn="just">
              <a:lnSpc>
                <a:spcPct val="120000"/>
              </a:lnSpc>
              <a:spcBef>
                <a:spcPts val="600"/>
              </a:spcBef>
              <a:defRPr sz="1600"/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AF213C5-0EF1-4411-AA3D-3F325D3246E9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 algn="r"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49747" y="-9526"/>
            <a:ext cx="1450441" cy="432620"/>
            <a:chOff x="210778" y="2658558"/>
            <a:chExt cx="3173843" cy="946655"/>
          </a:xfrm>
        </p:grpSpPr>
        <p:graphicFrame>
          <p:nvGraphicFramePr>
            <p:cNvPr id="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937192"/>
                </p:ext>
              </p:extLst>
            </p:nvPr>
          </p:nvGraphicFramePr>
          <p:xfrm>
            <a:off x="210778" y="2658558"/>
            <a:ext cx="859149" cy="946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5" name="PhotoImpact" r:id="rId3" imgW="9688889" imgH="10666667" progId="">
                    <p:embed/>
                  </p:oleObj>
                </mc:Choice>
                <mc:Fallback>
                  <p:oleObj name="PhotoImpact" r:id="rId3" imgW="9688889" imgH="10666667" progId="">
                    <p:embed/>
                    <p:pic>
                      <p:nvPicPr>
                        <p:cNvPr id="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78" y="2658558"/>
                          <a:ext cx="859149" cy="946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89899" r="66537" b="1167"/>
            <a:stretch/>
          </p:blipFill>
          <p:spPr>
            <a:xfrm>
              <a:off x="1069927" y="2801908"/>
              <a:ext cx="2314694" cy="658018"/>
            </a:xfrm>
            <a:prstGeom prst="rect">
              <a:avLst/>
            </a:prstGeom>
          </p:spPr>
        </p:pic>
      </p:grpSp>
      <p:cxnSp>
        <p:nvCxnSpPr>
          <p:cNvPr id="11" name="直線接點 10"/>
          <p:cNvCxnSpPr/>
          <p:nvPr userDrawn="1"/>
        </p:nvCxnSpPr>
        <p:spPr>
          <a:xfrm>
            <a:off x="628650" y="948529"/>
            <a:ext cx="78867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3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696326"/>
            <a:ext cx="7886700" cy="13933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grpSp>
        <p:nvGrpSpPr>
          <p:cNvPr id="7" name="群組 6"/>
          <p:cNvGrpSpPr/>
          <p:nvPr userDrawn="1"/>
        </p:nvGrpSpPr>
        <p:grpSpPr>
          <a:xfrm>
            <a:off x="49747" y="-9526"/>
            <a:ext cx="1450441" cy="432620"/>
            <a:chOff x="210778" y="2658558"/>
            <a:chExt cx="3173843" cy="946655"/>
          </a:xfrm>
        </p:grpSpPr>
        <p:graphicFrame>
          <p:nvGraphicFramePr>
            <p:cNvPr id="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66284"/>
                </p:ext>
              </p:extLst>
            </p:nvPr>
          </p:nvGraphicFramePr>
          <p:xfrm>
            <a:off x="210778" y="2658558"/>
            <a:ext cx="859149" cy="946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PhotoImpact" r:id="rId3" imgW="9688889" imgH="10666667" progId="">
                    <p:embed/>
                  </p:oleObj>
                </mc:Choice>
                <mc:Fallback>
                  <p:oleObj name="PhotoImpact" r:id="rId3" imgW="9688889" imgH="10666667" progId="">
                    <p:embed/>
                    <p:pic>
                      <p:nvPicPr>
                        <p:cNvPr id="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78" y="2658558"/>
                          <a:ext cx="859149" cy="946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89899" r="66537" b="1167"/>
            <a:stretch/>
          </p:blipFill>
          <p:spPr>
            <a:xfrm>
              <a:off x="1069927" y="2801908"/>
              <a:ext cx="2314694" cy="658018"/>
            </a:xfrm>
            <a:prstGeom prst="rect">
              <a:avLst/>
            </a:prstGeom>
          </p:spPr>
        </p:pic>
      </p:grpSp>
      <p:cxnSp>
        <p:nvCxnSpPr>
          <p:cNvPr id="10" name="直線接點 9"/>
          <p:cNvCxnSpPr/>
          <p:nvPr userDrawn="1"/>
        </p:nvCxnSpPr>
        <p:spPr>
          <a:xfrm>
            <a:off x="628650" y="4568531"/>
            <a:ext cx="78867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8F72A8E1-6179-45CE-9D95-B6A8FAE31738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9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5490"/>
            <a:ext cx="7886700" cy="532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 dirty="0"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986589"/>
            <a:ext cx="3886200" cy="5425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mtClean="0"/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 dirty="0"/>
            </a:lvl5pPr>
          </a:lstStyle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編輯母片文字樣式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第二層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第三層</a:t>
            </a:r>
          </a:p>
          <a:p>
            <a:pPr lvl="3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第四層</a:t>
            </a:r>
          </a:p>
          <a:p>
            <a:pPr lvl="4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986589"/>
            <a:ext cx="3886200" cy="5425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mtClean="0"/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 dirty="0"/>
            </a:lvl5pPr>
          </a:lstStyle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編輯母片文字樣式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第二層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第三層</a:t>
            </a:r>
          </a:p>
          <a:p>
            <a:pPr lvl="3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第四層</a:t>
            </a:r>
          </a:p>
          <a:p>
            <a:pPr lvl="4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第五層</a:t>
            </a:r>
            <a:endParaRPr lang="en-US" dirty="0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49747" y="-9526"/>
            <a:ext cx="1450441" cy="432620"/>
            <a:chOff x="210778" y="2658558"/>
            <a:chExt cx="3173843" cy="946655"/>
          </a:xfrm>
        </p:grpSpPr>
        <p:graphicFrame>
          <p:nvGraphicFramePr>
            <p:cNvPr id="9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6749568"/>
                </p:ext>
              </p:extLst>
            </p:nvPr>
          </p:nvGraphicFramePr>
          <p:xfrm>
            <a:off x="210778" y="2658558"/>
            <a:ext cx="859149" cy="946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5" name="PhotoImpact" r:id="rId3" imgW="9688889" imgH="10666667" progId="">
                    <p:embed/>
                  </p:oleObj>
                </mc:Choice>
                <mc:Fallback>
                  <p:oleObj name="PhotoImpact" r:id="rId3" imgW="9688889" imgH="10666667" progId="">
                    <p:embed/>
                    <p:pic>
                      <p:nvPicPr>
                        <p:cNvPr id="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78" y="2658558"/>
                          <a:ext cx="859149" cy="946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89899" r="66537" b="1167"/>
            <a:stretch/>
          </p:blipFill>
          <p:spPr>
            <a:xfrm>
              <a:off x="1069927" y="2801908"/>
              <a:ext cx="2314694" cy="658018"/>
            </a:xfrm>
            <a:prstGeom prst="rect">
              <a:avLst/>
            </a:prstGeom>
          </p:spPr>
        </p:pic>
      </p:grpSp>
      <p:cxnSp>
        <p:nvCxnSpPr>
          <p:cNvPr id="11" name="直線接點 10"/>
          <p:cNvCxnSpPr/>
          <p:nvPr userDrawn="1"/>
        </p:nvCxnSpPr>
        <p:spPr>
          <a:xfrm>
            <a:off x="628650" y="948529"/>
            <a:ext cx="78867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F4E77F8A-F874-4ACB-8369-22F9770969F9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19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15729"/>
            <a:ext cx="7886700" cy="532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 dirty="0"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897926"/>
            <a:ext cx="3868340" cy="535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475874"/>
            <a:ext cx="3868340" cy="49088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mtClean="0"/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 dirty="0"/>
            </a:lvl5pPr>
          </a:lstStyle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編輯母片文字樣式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第二層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第三層</a:t>
            </a:r>
          </a:p>
          <a:p>
            <a:pPr lvl="3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第四層</a:t>
            </a:r>
          </a:p>
          <a:p>
            <a:pPr lvl="4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97926"/>
            <a:ext cx="3887391" cy="5359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475874"/>
            <a:ext cx="3887391" cy="490888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mtClean="0"/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 dirty="0"/>
            </a:lvl5pPr>
          </a:lstStyle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編輯母片文字樣式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第二層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第三層</a:t>
            </a:r>
          </a:p>
          <a:p>
            <a:pPr lvl="3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第四層</a:t>
            </a:r>
          </a:p>
          <a:p>
            <a:pPr lvl="4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第五層</a:t>
            </a:r>
            <a:endParaRPr lang="en-US" dirty="0"/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628650" y="948529"/>
            <a:ext cx="78867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群組 10"/>
          <p:cNvGrpSpPr/>
          <p:nvPr userDrawn="1"/>
        </p:nvGrpSpPr>
        <p:grpSpPr>
          <a:xfrm>
            <a:off x="49747" y="-9526"/>
            <a:ext cx="1450441" cy="432620"/>
            <a:chOff x="210778" y="2658558"/>
            <a:chExt cx="3173843" cy="946655"/>
          </a:xfrm>
        </p:grpSpPr>
        <p:graphicFrame>
          <p:nvGraphicFramePr>
            <p:cNvPr id="12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004836"/>
                </p:ext>
              </p:extLst>
            </p:nvPr>
          </p:nvGraphicFramePr>
          <p:xfrm>
            <a:off x="210778" y="2658558"/>
            <a:ext cx="859149" cy="946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9" name="PhotoImpact" r:id="rId3" imgW="9688889" imgH="10666667" progId="">
                    <p:embed/>
                  </p:oleObj>
                </mc:Choice>
                <mc:Fallback>
                  <p:oleObj name="PhotoImpact" r:id="rId3" imgW="9688889" imgH="10666667" progId="">
                    <p:embed/>
                    <p:pic>
                      <p:nvPicPr>
                        <p:cNvPr id="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78" y="2658558"/>
                          <a:ext cx="859149" cy="946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89899" r="66537" b="1167"/>
            <a:stretch/>
          </p:blipFill>
          <p:spPr>
            <a:xfrm>
              <a:off x="1069927" y="2801908"/>
              <a:ext cx="2314694" cy="658018"/>
            </a:xfrm>
            <a:prstGeom prst="rect">
              <a:avLst/>
            </a:prstGeom>
          </p:spPr>
        </p:pic>
      </p:grp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F4FFE653-9E59-4E80-920C-3BB5D8903545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 algn="ctr">
              <a:defRPr sz="1050" b="1" i="1"/>
            </a:lvl1pPr>
          </a:lstStyle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7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8198"/>
            <a:ext cx="7886700" cy="5328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200" b="1" dirty="0"/>
            </a:lvl1pPr>
          </a:lstStyle>
          <a:p>
            <a:pPr lvl="0"/>
            <a:r>
              <a:rPr lang="zh-TW" altLang="en-US" dirty="0"/>
              <a:t>按一下以編輯母片標題樣式</a:t>
            </a:r>
            <a:endParaRPr lang="en-US" dirty="0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49747" y="-9526"/>
            <a:ext cx="1450441" cy="432620"/>
            <a:chOff x="210778" y="2658558"/>
            <a:chExt cx="3173843" cy="946655"/>
          </a:xfrm>
        </p:grpSpPr>
        <p:graphicFrame>
          <p:nvGraphicFramePr>
            <p:cNvPr id="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004836"/>
                </p:ext>
              </p:extLst>
            </p:nvPr>
          </p:nvGraphicFramePr>
          <p:xfrm>
            <a:off x="210778" y="2658558"/>
            <a:ext cx="859149" cy="946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2" name="PhotoImpact" r:id="rId3" imgW="9688889" imgH="10666667" progId="">
                    <p:embed/>
                  </p:oleObj>
                </mc:Choice>
                <mc:Fallback>
                  <p:oleObj name="PhotoImpact" r:id="rId3" imgW="9688889" imgH="10666667" progId="">
                    <p:embed/>
                    <p:pic>
                      <p:nvPicPr>
                        <p:cNvPr id="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778" y="2658558"/>
                          <a:ext cx="859149" cy="946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003466"/>
                </a:clrFrom>
                <a:clrTo>
                  <a:srgbClr val="00346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94" t="89899" r="66537" b="1167"/>
            <a:stretch/>
          </p:blipFill>
          <p:spPr>
            <a:xfrm>
              <a:off x="1069927" y="2801908"/>
              <a:ext cx="2314694" cy="658018"/>
            </a:xfrm>
            <a:prstGeom prst="rect">
              <a:avLst/>
            </a:prstGeom>
          </p:spPr>
        </p:pic>
      </p:grp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AD65BC21-485D-45C7-9241-A577551BFAE1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87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1CE77BC0-AB59-46DB-A999-6EBDE3B5B4BD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 algn="ctr">
              <a:defRPr sz="1050" b="1" i="1"/>
            </a:lvl1pPr>
          </a:lstStyle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80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zh-TW" altLang="en-US" smtClean="0"/>
            </a:lvl1pPr>
            <a:lvl2pPr>
              <a:defRPr lang="zh-TW" altLang="en-US" smtClean="0"/>
            </a:lvl2pPr>
            <a:lvl3pPr>
              <a:defRPr lang="zh-TW" altLang="en-US" smtClean="0"/>
            </a:lvl3pPr>
            <a:lvl4pPr>
              <a:defRPr lang="zh-TW" altLang="en-US" smtClean="0"/>
            </a:lvl4pPr>
            <a:lvl5pPr>
              <a:defRPr lang="en-US" dirty="0"/>
            </a:lvl5pPr>
          </a:lstStyle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編輯母片文字樣式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第二層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第三層</a:t>
            </a:r>
          </a:p>
          <a:p>
            <a:pPr lvl="3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第四層</a:t>
            </a:r>
          </a:p>
          <a:p>
            <a:pPr lvl="4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072E99C8-A7BB-4116-B6DA-784F2A8D4213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86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F4B29B3-2674-479C-B537-F80CC6BBEBE7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 b="1" i="1"/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64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38462"/>
            <a:ext cx="7886700" cy="543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編輯母片文字樣式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第二層</a:t>
            </a:r>
          </a:p>
          <a:p>
            <a:pPr lvl="2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第三層</a:t>
            </a:r>
          </a:p>
          <a:p>
            <a:pPr lvl="3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第四層</a:t>
            </a:r>
          </a:p>
          <a:p>
            <a:pPr lvl="4" algn="just">
              <a:lnSpc>
                <a:spcPct val="120000"/>
              </a:lnSpc>
              <a:spcBef>
                <a:spcPts val="600"/>
              </a:spcBef>
            </a:pPr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52936"/>
            <a:ext cx="1833813" cy="268540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2FFD95-F926-4FCB-B29C-82419B270A82}" type="datetime1">
              <a:rPr lang="zh-TW" altLang="en-US" smtClean="0"/>
              <a:t>2022/5/4</a:t>
            </a:fld>
            <a:endParaRPr lang="zh-TW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4705" y="6452936"/>
            <a:ext cx="4034590" cy="268540"/>
          </a:xfrm>
          <a:prstGeom prst="rect">
            <a:avLst/>
          </a:prstGeom>
        </p:spPr>
        <p:txBody>
          <a:bodyPr/>
          <a:lstStyle>
            <a:lvl1pPr>
              <a:defRPr sz="105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1536" y="6452936"/>
            <a:ext cx="1833813" cy="268540"/>
          </a:xfrm>
          <a:prstGeom prst="rect">
            <a:avLst/>
          </a:prstGeom>
        </p:spPr>
        <p:txBody>
          <a:bodyPr/>
          <a:lstStyle>
            <a:lvl1pPr algn="r">
              <a:defRPr sz="105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8248CE-E796-45D7-BBB0-970B2874DD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00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0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6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c.npust.edu.tw/getfiles/form_download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7043" y="4419600"/>
            <a:ext cx="5245768" cy="1756610"/>
          </a:xfrm>
          <a:prstGeom prst="roundRect">
            <a:avLst>
              <a:gd name="adj" fmla="val 9632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3600" dirty="0"/>
              <a:t>線上與實體同步進行的上課模式說明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39062" y="5538535"/>
            <a:ext cx="3236495" cy="637675"/>
          </a:xfrm>
        </p:spPr>
        <p:txBody>
          <a:bodyPr>
            <a:noAutofit/>
          </a:bodyPr>
          <a:lstStyle/>
          <a:p>
            <a:r>
              <a:rPr lang="zh-TW" altLang="en-US" sz="1800" dirty="0">
                <a:solidFill>
                  <a:schemeClr val="bg1"/>
                </a:solidFill>
              </a:rPr>
              <a:t>電子計算機中心 教學研究組</a:t>
            </a:r>
            <a:endParaRPr lang="en-US" altLang="zh-TW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關鍵一：足以看清楚黑板的視訊畫質</a:t>
            </a:r>
            <a:r>
              <a:rPr lang="en-US" altLang="zh-TW" sz="2400" dirty="0"/>
              <a:t>(</a:t>
            </a:r>
            <a:r>
              <a:rPr lang="zh-TW" altLang="en-US" sz="2400" dirty="0"/>
              <a:t>高階數位攝影機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>
                <a:solidFill>
                  <a:srgbClr val="7030A0"/>
                </a:solidFill>
              </a:rPr>
              <a:t>在純網課時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期</a:t>
            </a:r>
            <a:r>
              <a:rPr lang="zh-TW" altLang="en-US" sz="2000" dirty="0" smtClean="0"/>
              <a:t>，使用</a:t>
            </a:r>
            <a:r>
              <a:rPr lang="zh-TW" altLang="en-US" sz="2000" dirty="0"/>
              <a:t>筆電內建鏡頭搭配實物投影機，使用平板做為板書的</a:t>
            </a:r>
            <a:r>
              <a:rPr lang="zh-TW" altLang="en-US" sz="2000" dirty="0" smtClean="0"/>
              <a:t>畫面，不需額外</a:t>
            </a:r>
            <a:r>
              <a:rPr lang="zh-TW" altLang="en-US" sz="2000" dirty="0"/>
              <a:t>購入視訊鏡頭。</a:t>
            </a:r>
            <a:endParaRPr lang="en-US" altLang="zh-TW" sz="2000" dirty="0"/>
          </a:p>
          <a:p>
            <a:r>
              <a:rPr lang="zh-TW" altLang="en-US" sz="2000" b="1" dirty="0" smtClean="0">
                <a:solidFill>
                  <a:srgbClr val="7030A0"/>
                </a:solidFill>
              </a:rPr>
              <a:t>回歸教室時期</a:t>
            </a:r>
            <a:r>
              <a:rPr lang="zh-TW" altLang="en-US" sz="2000" dirty="0" smtClean="0"/>
              <a:t>，需拍攝</a:t>
            </a:r>
            <a:r>
              <a:rPr lang="zh-TW" altLang="en-US" sz="2000" dirty="0"/>
              <a:t>整個白</a:t>
            </a:r>
            <a:r>
              <a:rPr lang="zh-TW" altLang="en-US" sz="2000" dirty="0" smtClean="0"/>
              <a:t>板，</a:t>
            </a:r>
            <a:r>
              <a:rPr lang="zh-TW" altLang="en-US" sz="2000" dirty="0"/>
              <a:t>筆</a:t>
            </a:r>
            <a:r>
              <a:rPr lang="zh-TW" altLang="en-US" sz="2000" dirty="0" smtClean="0"/>
              <a:t>電鏡頭畫質不夠</a:t>
            </a:r>
            <a:r>
              <a:rPr lang="zh-TW" altLang="en-US" sz="2000" dirty="0"/>
              <a:t>好</a:t>
            </a:r>
            <a:r>
              <a:rPr lang="zh-TW" altLang="en-US" sz="2000" dirty="0" smtClean="0"/>
              <a:t>，需一台</a:t>
            </a:r>
            <a:r>
              <a:rPr lang="zh-TW" altLang="en-US" sz="2000" dirty="0"/>
              <a:t>上課錄影用的攝影機</a:t>
            </a:r>
            <a:r>
              <a:rPr lang="en-US" altLang="zh-TW" sz="2000" dirty="0"/>
              <a:t>(</a:t>
            </a:r>
            <a:r>
              <a:rPr lang="zh-TW" altLang="en-US" sz="2000" dirty="0"/>
              <a:t>下圖</a:t>
            </a:r>
            <a:r>
              <a:rPr lang="en-US" altLang="zh-TW" sz="2000" dirty="0"/>
              <a:t>1)</a:t>
            </a:r>
            <a:r>
              <a:rPr lang="zh-TW" altLang="en-US" sz="2000" dirty="0" smtClean="0"/>
              <a:t>，再</a:t>
            </a:r>
            <a:r>
              <a:rPr lang="zh-TW" altLang="en-US" sz="2000" dirty="0"/>
              <a:t>加一個影像擷取器</a:t>
            </a:r>
            <a:r>
              <a:rPr lang="en-US" altLang="zh-TW" sz="2000" dirty="0"/>
              <a:t>(</a:t>
            </a:r>
            <a:r>
              <a:rPr lang="zh-TW" altLang="en-US" sz="2000" dirty="0"/>
              <a:t>下圖</a:t>
            </a:r>
            <a:r>
              <a:rPr lang="en-US" altLang="zh-TW" sz="2000" dirty="0"/>
              <a:t>2)</a:t>
            </a:r>
            <a:r>
              <a:rPr lang="zh-TW" altLang="en-US" sz="2000" dirty="0"/>
              <a:t>，就可以將攝影機化身為一個高畫質、可變焦的視訊鏡頭，而且還可以同時使用錄影功能。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163" y="327301"/>
            <a:ext cx="609186" cy="57728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75" y="3773115"/>
            <a:ext cx="2566538" cy="171431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0" y="3773115"/>
            <a:ext cx="2557463" cy="171394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328340" y="5565320"/>
            <a:ext cx="14350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50" dirty="0"/>
              <a:t>圖</a:t>
            </a:r>
            <a:r>
              <a:rPr lang="en-US" altLang="zh-TW" sz="1050" dirty="0"/>
              <a:t>1</a:t>
            </a:r>
            <a:r>
              <a:rPr lang="zh-TW" altLang="en-US" sz="1050" dirty="0"/>
              <a:t>：</a:t>
            </a:r>
            <a:r>
              <a:rPr lang="en-US" altLang="zh-TW" sz="1050" dirty="0"/>
              <a:t>JVC</a:t>
            </a:r>
            <a:r>
              <a:rPr lang="zh-TW" altLang="en-US" sz="1050" dirty="0"/>
              <a:t>數位攝影機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672554" y="5565320"/>
            <a:ext cx="11945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50" dirty="0"/>
              <a:t>圖</a:t>
            </a:r>
            <a:r>
              <a:rPr lang="en-US" altLang="zh-TW" sz="1050" dirty="0"/>
              <a:t>2</a:t>
            </a:r>
            <a:r>
              <a:rPr lang="zh-TW" altLang="en-US" sz="1050" dirty="0"/>
              <a:t>：影像擷取盒</a:t>
            </a:r>
          </a:p>
        </p:txBody>
      </p:sp>
    </p:spTree>
    <p:extLst>
      <p:ext uri="{BB962C8B-B14F-4D97-AF65-F5344CB8AC3E}">
        <p14:creationId xmlns:p14="http://schemas.microsoft.com/office/powerpoint/2010/main" val="29837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關鍵二：收音降噪無回聲和揚聲夠清晰</a:t>
            </a:r>
            <a:r>
              <a:rPr lang="en-US" altLang="zh-TW" sz="2400" dirty="0"/>
              <a:t>(</a:t>
            </a:r>
            <a:r>
              <a:rPr lang="zh-TW" altLang="en-US" sz="2400" dirty="0"/>
              <a:t>視訊會議麥克風</a:t>
            </a:r>
            <a:r>
              <a:rPr lang="en-US" altLang="zh-TW" sz="2400" dirty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>
                <a:solidFill>
                  <a:srgbClr val="7030A0"/>
                </a:solidFill>
              </a:rPr>
              <a:t>耳機</a:t>
            </a:r>
            <a:r>
              <a:rPr lang="zh-TW" altLang="en-US" sz="2000" b="1" dirty="0" smtClean="0">
                <a:solidFill>
                  <a:srgbClr val="7030A0"/>
                </a:solidFill>
              </a:rPr>
              <a:t>麥克風不</a:t>
            </a:r>
            <a:r>
              <a:rPr lang="zh-TW" altLang="en-US" sz="2000" b="1" dirty="0">
                <a:solidFill>
                  <a:srgbClr val="7030A0"/>
                </a:solidFill>
              </a:rPr>
              <a:t>可行</a:t>
            </a:r>
            <a:r>
              <a:rPr lang="zh-TW" altLang="en-US" sz="2000" dirty="0"/>
              <a:t>，無法線上和實體所有的同學都能一起互動</a:t>
            </a:r>
            <a:endParaRPr lang="en-US" altLang="zh-TW" sz="2000" dirty="0"/>
          </a:p>
          <a:p>
            <a:r>
              <a:rPr lang="zh-TW" altLang="en-US" sz="2000" b="1" dirty="0">
                <a:solidFill>
                  <a:srgbClr val="7030A0"/>
                </a:solidFill>
              </a:rPr>
              <a:t>筆電內建的喇叭和麥克風不夠清晰</a:t>
            </a:r>
            <a:r>
              <a:rPr lang="zh-TW" altLang="en-US" sz="2000" dirty="0"/>
              <a:t>，當放到</a:t>
            </a:r>
            <a:r>
              <a:rPr lang="en-US" altLang="zh-TW" sz="2000" dirty="0"/>
              <a:t>10</a:t>
            </a:r>
            <a:r>
              <a:rPr lang="zh-TW" altLang="en-US" sz="2000" dirty="0"/>
              <a:t>人大小的教室，聲音會不夠大聲。</a:t>
            </a:r>
            <a:endParaRPr lang="en-US" altLang="zh-TW" sz="2000" dirty="0"/>
          </a:p>
          <a:p>
            <a:r>
              <a:rPr lang="zh-TW" altLang="en-US" sz="2000" b="1" dirty="0">
                <a:solidFill>
                  <a:srgbClr val="7030A0"/>
                </a:solidFill>
              </a:rPr>
              <a:t>指向型麥克風搭配接喇叭造成環境雜音</a:t>
            </a:r>
            <a:r>
              <a:rPr lang="zh-TW" altLang="en-US" sz="2000" dirty="0"/>
              <a:t>，及聽到自己聲音被無限迴圈，很難好好講話。</a:t>
            </a:r>
            <a:endParaRPr lang="en-US" altLang="zh-TW" sz="2000" dirty="0"/>
          </a:p>
          <a:p>
            <a:r>
              <a:rPr lang="zh-TW" altLang="en-US" sz="2000" b="1" u="sng" dirty="0"/>
              <a:t>結論：請購置以下</a:t>
            </a:r>
            <a:r>
              <a:rPr lang="zh-TW" altLang="en-US" sz="2000" b="1" u="sng" dirty="0" smtClean="0"/>
              <a:t>設備</a:t>
            </a:r>
            <a:r>
              <a:rPr lang="en-US" altLang="zh-TW" sz="2000" b="1" u="sng" dirty="0" smtClean="0"/>
              <a:t>--</a:t>
            </a:r>
            <a:r>
              <a:rPr lang="zh-TW" altLang="en-US" sz="2000" b="1" u="sng" dirty="0" smtClean="0"/>
              <a:t>視訊</a:t>
            </a:r>
            <a:r>
              <a:rPr lang="zh-TW" altLang="en-US" sz="2000" b="1" u="sng" dirty="0"/>
              <a:t>專用的麥克風，或高階</a:t>
            </a:r>
            <a:r>
              <a:rPr lang="en-US" altLang="zh-TW" sz="2000" b="1" u="sng" dirty="0"/>
              <a:t>WEBCAM(</a:t>
            </a:r>
            <a:r>
              <a:rPr lang="zh-TW" altLang="en-US" sz="2000" b="1" u="sng" dirty="0"/>
              <a:t>具良好的收音效果</a:t>
            </a:r>
            <a:r>
              <a:rPr lang="en-US" altLang="zh-TW" sz="2000" b="1" u="sng" dirty="0"/>
              <a:t>)</a:t>
            </a:r>
            <a:r>
              <a:rPr lang="zh-TW" altLang="en-US" sz="2000" b="1" u="sng" dirty="0"/>
              <a:t>！</a:t>
            </a:r>
            <a:endParaRPr lang="en-US" altLang="zh-TW" sz="2000" b="1" u="sng" dirty="0"/>
          </a:p>
          <a:p>
            <a:endParaRPr lang="zh-TW" altLang="en-US" sz="2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312" y="327301"/>
            <a:ext cx="607829" cy="576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822774" y="5974197"/>
            <a:ext cx="146386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50" dirty="0"/>
              <a:t>圖</a:t>
            </a:r>
            <a:r>
              <a:rPr lang="en-US" altLang="zh-TW" sz="1050" dirty="0"/>
              <a:t>3</a:t>
            </a:r>
            <a:r>
              <a:rPr lang="zh-TW" altLang="en-US" sz="1050" dirty="0"/>
              <a:t>：視訊會議麥克風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531" y="4210474"/>
            <a:ext cx="2566538" cy="172762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758" y="4129020"/>
            <a:ext cx="2344384" cy="189053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891030" y="5974197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1050" dirty="0"/>
              <a:t>圖</a:t>
            </a:r>
            <a:r>
              <a:rPr lang="en-US" altLang="zh-TW" sz="1050" dirty="0"/>
              <a:t>4</a:t>
            </a:r>
            <a:r>
              <a:rPr lang="zh-TW" altLang="en-US" sz="1050" dirty="0"/>
              <a:t>：高階</a:t>
            </a:r>
            <a:r>
              <a:rPr lang="en-US" altLang="zh-TW" sz="1050" dirty="0"/>
              <a:t>WEBCAM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15784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400" dirty="0"/>
              <a:t>關鍵三：網路訊號穩定、頻寬足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/>
              <a:t>雖然被放在第三點，但如果這點沒做到，前面兩個點做得再好都沒用。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162" y="328587"/>
            <a:ext cx="607829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Microsoft Teams </a:t>
            </a:r>
            <a:r>
              <a:rPr lang="zh-TW" altLang="en-US" dirty="0" smtClean="0"/>
              <a:t>帳號申請單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73550"/>
            <a:ext cx="7886700" cy="566058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hlinkClick r:id="rId2"/>
              </a:rPr>
              <a:t>https://cc.npust.edu.tw/getfiles/form_download</a:t>
            </a:r>
            <a:r>
              <a:rPr lang="en-US" altLang="zh-TW" sz="2000" dirty="0" smtClean="0">
                <a:hlinkClick r:id="rId2"/>
              </a:rPr>
              <a:t>/</a:t>
            </a:r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TW" smtClean="0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137385"/>
            <a:ext cx="5099957" cy="41068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69571" y="4789714"/>
            <a:ext cx="2699658" cy="359229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61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電算中心 教學研究組 聯絡方式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14</a:t>
            </a:fld>
            <a:endParaRPr lang="zh-TW" altLang="en-US"/>
          </a:p>
        </p:txBody>
      </p:sp>
      <p:grpSp>
        <p:nvGrpSpPr>
          <p:cNvPr id="14" name="Group 274"/>
          <p:cNvGrpSpPr/>
          <p:nvPr/>
        </p:nvGrpSpPr>
        <p:grpSpPr>
          <a:xfrm>
            <a:off x="639328" y="1205136"/>
            <a:ext cx="713694" cy="719816"/>
            <a:chOff x="10725150" y="136525"/>
            <a:chExt cx="1295401" cy="130651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Freeform 206"/>
            <p:cNvSpPr>
              <a:spLocks/>
            </p:cNvSpPr>
            <p:nvPr/>
          </p:nvSpPr>
          <p:spPr bwMode="auto">
            <a:xfrm>
              <a:off x="11498263" y="136525"/>
              <a:ext cx="306388" cy="263525"/>
            </a:xfrm>
            <a:custGeom>
              <a:avLst/>
              <a:gdLst>
                <a:gd name="T0" fmla="*/ 139 w 193"/>
                <a:gd name="T1" fmla="*/ 166 h 166"/>
                <a:gd name="T2" fmla="*/ 193 w 193"/>
                <a:gd name="T3" fmla="*/ 114 h 166"/>
                <a:gd name="T4" fmla="*/ 82 w 193"/>
                <a:gd name="T5" fmla="*/ 0 h 166"/>
                <a:gd name="T6" fmla="*/ 57 w 193"/>
                <a:gd name="T7" fmla="*/ 0 h 166"/>
                <a:gd name="T8" fmla="*/ 168 w 193"/>
                <a:gd name="T9" fmla="*/ 114 h 166"/>
                <a:gd name="T10" fmla="*/ 139 w 193"/>
                <a:gd name="T11" fmla="*/ 144 h 166"/>
                <a:gd name="T12" fmla="*/ 22 w 193"/>
                <a:gd name="T13" fmla="*/ 30 h 166"/>
                <a:gd name="T14" fmla="*/ 50 w 193"/>
                <a:gd name="T15" fmla="*/ 0 h 166"/>
                <a:gd name="T16" fmla="*/ 27 w 193"/>
                <a:gd name="T17" fmla="*/ 0 h 166"/>
                <a:gd name="T18" fmla="*/ 0 w 193"/>
                <a:gd name="T19" fmla="*/ 30 h 166"/>
                <a:gd name="T20" fmla="*/ 139 w 193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166">
                  <a:moveTo>
                    <a:pt x="139" y="166"/>
                  </a:moveTo>
                  <a:lnTo>
                    <a:pt x="193" y="114"/>
                  </a:lnTo>
                  <a:lnTo>
                    <a:pt x="82" y="0"/>
                  </a:lnTo>
                  <a:lnTo>
                    <a:pt x="57" y="0"/>
                  </a:lnTo>
                  <a:lnTo>
                    <a:pt x="168" y="114"/>
                  </a:lnTo>
                  <a:lnTo>
                    <a:pt x="139" y="144"/>
                  </a:lnTo>
                  <a:lnTo>
                    <a:pt x="22" y="30"/>
                  </a:lnTo>
                  <a:lnTo>
                    <a:pt x="50" y="0"/>
                  </a:lnTo>
                  <a:lnTo>
                    <a:pt x="27" y="0"/>
                  </a:lnTo>
                  <a:lnTo>
                    <a:pt x="0" y="30"/>
                  </a:lnTo>
                  <a:lnTo>
                    <a:pt x="139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207"/>
            <p:cNvSpPr>
              <a:spLocks/>
            </p:cNvSpPr>
            <p:nvPr/>
          </p:nvSpPr>
          <p:spPr bwMode="auto">
            <a:xfrm>
              <a:off x="11903075" y="136525"/>
              <a:ext cx="117475" cy="165100"/>
            </a:xfrm>
            <a:custGeom>
              <a:avLst/>
              <a:gdLst>
                <a:gd name="T0" fmla="*/ 74 w 74"/>
                <a:gd name="T1" fmla="*/ 104 h 104"/>
                <a:gd name="T2" fmla="*/ 74 w 74"/>
                <a:gd name="T3" fmla="*/ 82 h 104"/>
                <a:gd name="T4" fmla="*/ 22 w 74"/>
                <a:gd name="T5" fmla="*/ 30 h 104"/>
                <a:gd name="T6" fmla="*/ 49 w 74"/>
                <a:gd name="T7" fmla="*/ 0 h 104"/>
                <a:gd name="T8" fmla="*/ 25 w 74"/>
                <a:gd name="T9" fmla="*/ 0 h 104"/>
                <a:gd name="T10" fmla="*/ 0 w 74"/>
                <a:gd name="T11" fmla="*/ 30 h 104"/>
                <a:gd name="T12" fmla="*/ 74 w 74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04">
                  <a:moveTo>
                    <a:pt x="74" y="104"/>
                  </a:moveTo>
                  <a:lnTo>
                    <a:pt x="74" y="82"/>
                  </a:lnTo>
                  <a:lnTo>
                    <a:pt x="22" y="30"/>
                  </a:lnTo>
                  <a:lnTo>
                    <a:pt x="49" y="0"/>
                  </a:lnTo>
                  <a:lnTo>
                    <a:pt x="25" y="0"/>
                  </a:lnTo>
                  <a:lnTo>
                    <a:pt x="0" y="30"/>
                  </a:lnTo>
                  <a:lnTo>
                    <a:pt x="74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208"/>
            <p:cNvSpPr>
              <a:spLocks/>
            </p:cNvSpPr>
            <p:nvPr/>
          </p:nvSpPr>
          <p:spPr bwMode="auto">
            <a:xfrm>
              <a:off x="12001500" y="136525"/>
              <a:ext cx="19050" cy="23813"/>
            </a:xfrm>
            <a:custGeom>
              <a:avLst/>
              <a:gdLst>
                <a:gd name="T0" fmla="*/ 12 w 12"/>
                <a:gd name="T1" fmla="*/ 0 h 15"/>
                <a:gd name="T2" fmla="*/ 0 w 12"/>
                <a:gd name="T3" fmla="*/ 0 h 15"/>
                <a:gd name="T4" fmla="*/ 12 w 12"/>
                <a:gd name="T5" fmla="*/ 15 h 15"/>
                <a:gd name="T6" fmla="*/ 12 w 1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12" y="0"/>
                  </a:moveTo>
                  <a:lnTo>
                    <a:pt x="0" y="0"/>
                  </a:lnTo>
                  <a:lnTo>
                    <a:pt x="12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209"/>
            <p:cNvSpPr>
              <a:spLocks/>
            </p:cNvSpPr>
            <p:nvPr/>
          </p:nvSpPr>
          <p:spPr bwMode="auto">
            <a:xfrm>
              <a:off x="11726863" y="136525"/>
              <a:ext cx="293688" cy="303213"/>
            </a:xfrm>
            <a:custGeom>
              <a:avLst/>
              <a:gdLst>
                <a:gd name="T0" fmla="*/ 185 w 185"/>
                <a:gd name="T1" fmla="*/ 166 h 191"/>
                <a:gd name="T2" fmla="*/ 22 w 185"/>
                <a:gd name="T3" fmla="*/ 0 h 191"/>
                <a:gd name="T4" fmla="*/ 0 w 185"/>
                <a:gd name="T5" fmla="*/ 0 h 191"/>
                <a:gd name="T6" fmla="*/ 185 w 185"/>
                <a:gd name="T7" fmla="*/ 191 h 191"/>
                <a:gd name="T8" fmla="*/ 185 w 185"/>
                <a:gd name="T9" fmla="*/ 16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191">
                  <a:moveTo>
                    <a:pt x="185" y="166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185" y="191"/>
                  </a:lnTo>
                  <a:lnTo>
                    <a:pt x="185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210"/>
            <p:cNvSpPr>
              <a:spLocks/>
            </p:cNvSpPr>
            <p:nvPr/>
          </p:nvSpPr>
          <p:spPr bwMode="auto">
            <a:xfrm>
              <a:off x="11322050" y="136525"/>
              <a:ext cx="125413" cy="63500"/>
            </a:xfrm>
            <a:custGeom>
              <a:avLst/>
              <a:gdLst>
                <a:gd name="T0" fmla="*/ 79 w 79"/>
                <a:gd name="T1" fmla="*/ 0 h 40"/>
                <a:gd name="T2" fmla="*/ 54 w 79"/>
                <a:gd name="T3" fmla="*/ 0 h 40"/>
                <a:gd name="T4" fmla="*/ 39 w 79"/>
                <a:gd name="T5" fmla="*/ 18 h 40"/>
                <a:gd name="T6" fmla="*/ 25 w 79"/>
                <a:gd name="T7" fmla="*/ 0 h 40"/>
                <a:gd name="T8" fmla="*/ 0 w 79"/>
                <a:gd name="T9" fmla="*/ 0 h 40"/>
                <a:gd name="T10" fmla="*/ 39 w 79"/>
                <a:gd name="T11" fmla="*/ 40 h 40"/>
                <a:gd name="T12" fmla="*/ 79 w 79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40">
                  <a:moveTo>
                    <a:pt x="79" y="0"/>
                  </a:moveTo>
                  <a:lnTo>
                    <a:pt x="54" y="0"/>
                  </a:lnTo>
                  <a:lnTo>
                    <a:pt x="39" y="1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39" y="40"/>
                  </a:lnTo>
                  <a:lnTo>
                    <a:pt x="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11"/>
            <p:cNvSpPr>
              <a:spLocks/>
            </p:cNvSpPr>
            <p:nvPr/>
          </p:nvSpPr>
          <p:spPr bwMode="auto">
            <a:xfrm>
              <a:off x="11098213" y="136525"/>
              <a:ext cx="439738" cy="331788"/>
            </a:xfrm>
            <a:custGeom>
              <a:avLst/>
              <a:gdLst>
                <a:gd name="T0" fmla="*/ 183 w 277"/>
                <a:gd name="T1" fmla="*/ 209 h 209"/>
                <a:gd name="T2" fmla="*/ 277 w 277"/>
                <a:gd name="T3" fmla="*/ 114 h 209"/>
                <a:gd name="T4" fmla="*/ 222 w 277"/>
                <a:gd name="T5" fmla="*/ 60 h 209"/>
                <a:gd name="T6" fmla="*/ 183 w 277"/>
                <a:gd name="T7" fmla="*/ 102 h 209"/>
                <a:gd name="T8" fmla="*/ 82 w 277"/>
                <a:gd name="T9" fmla="*/ 0 h 209"/>
                <a:gd name="T10" fmla="*/ 59 w 277"/>
                <a:gd name="T11" fmla="*/ 0 h 209"/>
                <a:gd name="T12" fmla="*/ 183 w 277"/>
                <a:gd name="T13" fmla="*/ 124 h 209"/>
                <a:gd name="T14" fmla="*/ 222 w 277"/>
                <a:gd name="T15" fmla="*/ 82 h 209"/>
                <a:gd name="T16" fmla="*/ 255 w 277"/>
                <a:gd name="T17" fmla="*/ 114 h 209"/>
                <a:gd name="T18" fmla="*/ 183 w 277"/>
                <a:gd name="T19" fmla="*/ 186 h 209"/>
                <a:gd name="T20" fmla="*/ 22 w 277"/>
                <a:gd name="T21" fmla="*/ 25 h 209"/>
                <a:gd name="T22" fmla="*/ 47 w 277"/>
                <a:gd name="T23" fmla="*/ 0 h 209"/>
                <a:gd name="T24" fmla="*/ 25 w 277"/>
                <a:gd name="T25" fmla="*/ 0 h 209"/>
                <a:gd name="T26" fmla="*/ 0 w 277"/>
                <a:gd name="T27" fmla="*/ 25 h 209"/>
                <a:gd name="T28" fmla="*/ 183 w 277"/>
                <a:gd name="T29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209">
                  <a:moveTo>
                    <a:pt x="183" y="209"/>
                  </a:moveTo>
                  <a:lnTo>
                    <a:pt x="277" y="114"/>
                  </a:lnTo>
                  <a:lnTo>
                    <a:pt x="222" y="60"/>
                  </a:lnTo>
                  <a:lnTo>
                    <a:pt x="183" y="102"/>
                  </a:lnTo>
                  <a:lnTo>
                    <a:pt x="82" y="0"/>
                  </a:lnTo>
                  <a:lnTo>
                    <a:pt x="59" y="0"/>
                  </a:lnTo>
                  <a:lnTo>
                    <a:pt x="183" y="124"/>
                  </a:lnTo>
                  <a:lnTo>
                    <a:pt x="222" y="82"/>
                  </a:lnTo>
                  <a:lnTo>
                    <a:pt x="255" y="114"/>
                  </a:lnTo>
                  <a:lnTo>
                    <a:pt x="183" y="186"/>
                  </a:lnTo>
                  <a:lnTo>
                    <a:pt x="22" y="25"/>
                  </a:lnTo>
                  <a:lnTo>
                    <a:pt x="47" y="0"/>
                  </a:lnTo>
                  <a:lnTo>
                    <a:pt x="25" y="0"/>
                  </a:lnTo>
                  <a:lnTo>
                    <a:pt x="0" y="25"/>
                  </a:lnTo>
                  <a:lnTo>
                    <a:pt x="183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212"/>
            <p:cNvSpPr>
              <a:spLocks noEditPoints="1"/>
            </p:cNvSpPr>
            <p:nvPr/>
          </p:nvSpPr>
          <p:spPr bwMode="auto">
            <a:xfrm>
              <a:off x="11298238" y="365125"/>
              <a:ext cx="506413" cy="374650"/>
            </a:xfrm>
            <a:custGeom>
              <a:avLst/>
              <a:gdLst>
                <a:gd name="T0" fmla="*/ 54 w 319"/>
                <a:gd name="T1" fmla="*/ 236 h 236"/>
                <a:gd name="T2" fmla="*/ 181 w 319"/>
                <a:gd name="T3" fmla="*/ 107 h 236"/>
                <a:gd name="T4" fmla="*/ 265 w 319"/>
                <a:gd name="T5" fmla="*/ 193 h 236"/>
                <a:gd name="T6" fmla="*/ 319 w 319"/>
                <a:gd name="T7" fmla="*/ 139 h 236"/>
                <a:gd name="T8" fmla="*/ 181 w 319"/>
                <a:gd name="T9" fmla="*/ 0 h 236"/>
                <a:gd name="T10" fmla="*/ 0 w 319"/>
                <a:gd name="T11" fmla="*/ 181 h 236"/>
                <a:gd name="T12" fmla="*/ 54 w 319"/>
                <a:gd name="T13" fmla="*/ 236 h 236"/>
                <a:gd name="T14" fmla="*/ 297 w 319"/>
                <a:gd name="T15" fmla="*/ 139 h 236"/>
                <a:gd name="T16" fmla="*/ 265 w 319"/>
                <a:gd name="T17" fmla="*/ 169 h 236"/>
                <a:gd name="T18" fmla="*/ 181 w 319"/>
                <a:gd name="T19" fmla="*/ 84 h 236"/>
                <a:gd name="T20" fmla="*/ 54 w 319"/>
                <a:gd name="T21" fmla="*/ 211 h 236"/>
                <a:gd name="T22" fmla="*/ 22 w 319"/>
                <a:gd name="T23" fmla="*/ 181 h 236"/>
                <a:gd name="T24" fmla="*/ 181 w 319"/>
                <a:gd name="T25" fmla="*/ 22 h 236"/>
                <a:gd name="T26" fmla="*/ 297 w 319"/>
                <a:gd name="T27" fmla="*/ 13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236">
                  <a:moveTo>
                    <a:pt x="54" y="236"/>
                  </a:moveTo>
                  <a:lnTo>
                    <a:pt x="181" y="107"/>
                  </a:lnTo>
                  <a:lnTo>
                    <a:pt x="265" y="193"/>
                  </a:lnTo>
                  <a:lnTo>
                    <a:pt x="319" y="139"/>
                  </a:lnTo>
                  <a:lnTo>
                    <a:pt x="181" y="0"/>
                  </a:lnTo>
                  <a:lnTo>
                    <a:pt x="0" y="181"/>
                  </a:lnTo>
                  <a:lnTo>
                    <a:pt x="54" y="236"/>
                  </a:lnTo>
                  <a:close/>
                  <a:moveTo>
                    <a:pt x="297" y="139"/>
                  </a:moveTo>
                  <a:lnTo>
                    <a:pt x="265" y="169"/>
                  </a:lnTo>
                  <a:lnTo>
                    <a:pt x="181" y="84"/>
                  </a:lnTo>
                  <a:lnTo>
                    <a:pt x="54" y="211"/>
                  </a:lnTo>
                  <a:lnTo>
                    <a:pt x="22" y="181"/>
                  </a:lnTo>
                  <a:lnTo>
                    <a:pt x="181" y="22"/>
                  </a:lnTo>
                  <a:lnTo>
                    <a:pt x="297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13"/>
            <p:cNvSpPr>
              <a:spLocks/>
            </p:cNvSpPr>
            <p:nvPr/>
          </p:nvSpPr>
          <p:spPr bwMode="auto">
            <a:xfrm>
              <a:off x="11498263" y="498475"/>
              <a:ext cx="522288" cy="441325"/>
            </a:xfrm>
            <a:custGeom>
              <a:avLst/>
              <a:gdLst>
                <a:gd name="T0" fmla="*/ 139 w 329"/>
                <a:gd name="T1" fmla="*/ 169 h 278"/>
                <a:gd name="T2" fmla="*/ 55 w 329"/>
                <a:gd name="T3" fmla="*/ 85 h 278"/>
                <a:gd name="T4" fmla="*/ 0 w 329"/>
                <a:gd name="T5" fmla="*/ 139 h 278"/>
                <a:gd name="T6" fmla="*/ 139 w 329"/>
                <a:gd name="T7" fmla="*/ 278 h 278"/>
                <a:gd name="T8" fmla="*/ 329 w 329"/>
                <a:gd name="T9" fmla="*/ 85 h 278"/>
                <a:gd name="T10" fmla="*/ 329 w 329"/>
                <a:gd name="T11" fmla="*/ 62 h 278"/>
                <a:gd name="T12" fmla="*/ 139 w 329"/>
                <a:gd name="T13" fmla="*/ 256 h 278"/>
                <a:gd name="T14" fmla="*/ 22 w 329"/>
                <a:gd name="T15" fmla="*/ 139 h 278"/>
                <a:gd name="T16" fmla="*/ 55 w 329"/>
                <a:gd name="T17" fmla="*/ 107 h 278"/>
                <a:gd name="T18" fmla="*/ 139 w 329"/>
                <a:gd name="T19" fmla="*/ 194 h 278"/>
                <a:gd name="T20" fmla="*/ 307 w 329"/>
                <a:gd name="T21" fmla="*/ 23 h 278"/>
                <a:gd name="T22" fmla="*/ 329 w 329"/>
                <a:gd name="T23" fmla="*/ 45 h 278"/>
                <a:gd name="T24" fmla="*/ 329 w 329"/>
                <a:gd name="T25" fmla="*/ 23 h 278"/>
                <a:gd name="T26" fmla="*/ 307 w 329"/>
                <a:gd name="T27" fmla="*/ 0 h 278"/>
                <a:gd name="T28" fmla="*/ 139 w 329"/>
                <a:gd name="T29" fmla="*/ 16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9" h="278">
                  <a:moveTo>
                    <a:pt x="139" y="169"/>
                  </a:moveTo>
                  <a:lnTo>
                    <a:pt x="55" y="85"/>
                  </a:lnTo>
                  <a:lnTo>
                    <a:pt x="0" y="139"/>
                  </a:lnTo>
                  <a:lnTo>
                    <a:pt x="139" y="278"/>
                  </a:lnTo>
                  <a:lnTo>
                    <a:pt x="329" y="85"/>
                  </a:lnTo>
                  <a:lnTo>
                    <a:pt x="329" y="62"/>
                  </a:lnTo>
                  <a:lnTo>
                    <a:pt x="139" y="256"/>
                  </a:lnTo>
                  <a:lnTo>
                    <a:pt x="22" y="139"/>
                  </a:lnTo>
                  <a:lnTo>
                    <a:pt x="55" y="107"/>
                  </a:lnTo>
                  <a:lnTo>
                    <a:pt x="139" y="194"/>
                  </a:lnTo>
                  <a:lnTo>
                    <a:pt x="307" y="23"/>
                  </a:lnTo>
                  <a:lnTo>
                    <a:pt x="329" y="45"/>
                  </a:lnTo>
                  <a:lnTo>
                    <a:pt x="329" y="23"/>
                  </a:lnTo>
                  <a:lnTo>
                    <a:pt x="307" y="0"/>
                  </a:lnTo>
                  <a:lnTo>
                    <a:pt x="139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14"/>
            <p:cNvSpPr>
              <a:spLocks noEditPoints="1"/>
            </p:cNvSpPr>
            <p:nvPr/>
          </p:nvSpPr>
          <p:spPr bwMode="auto">
            <a:xfrm>
              <a:off x="11364913" y="766763"/>
              <a:ext cx="239713" cy="239713"/>
            </a:xfrm>
            <a:custGeom>
              <a:avLst/>
              <a:gdLst>
                <a:gd name="T0" fmla="*/ 0 w 151"/>
                <a:gd name="T1" fmla="*/ 54 h 151"/>
                <a:gd name="T2" fmla="*/ 96 w 151"/>
                <a:gd name="T3" fmla="*/ 151 h 151"/>
                <a:gd name="T4" fmla="*/ 151 w 151"/>
                <a:gd name="T5" fmla="*/ 96 h 151"/>
                <a:gd name="T6" fmla="*/ 54 w 151"/>
                <a:gd name="T7" fmla="*/ 0 h 151"/>
                <a:gd name="T8" fmla="*/ 0 w 151"/>
                <a:gd name="T9" fmla="*/ 54 h 151"/>
                <a:gd name="T10" fmla="*/ 96 w 151"/>
                <a:gd name="T11" fmla="*/ 129 h 151"/>
                <a:gd name="T12" fmla="*/ 22 w 151"/>
                <a:gd name="T13" fmla="*/ 54 h 151"/>
                <a:gd name="T14" fmla="*/ 54 w 151"/>
                <a:gd name="T15" fmla="*/ 22 h 151"/>
                <a:gd name="T16" fmla="*/ 129 w 151"/>
                <a:gd name="T17" fmla="*/ 96 h 151"/>
                <a:gd name="T18" fmla="*/ 96 w 151"/>
                <a:gd name="T19" fmla="*/ 1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51">
                  <a:moveTo>
                    <a:pt x="0" y="54"/>
                  </a:moveTo>
                  <a:lnTo>
                    <a:pt x="96" y="151"/>
                  </a:lnTo>
                  <a:lnTo>
                    <a:pt x="151" y="96"/>
                  </a:lnTo>
                  <a:lnTo>
                    <a:pt x="54" y="0"/>
                  </a:lnTo>
                  <a:lnTo>
                    <a:pt x="0" y="54"/>
                  </a:lnTo>
                  <a:close/>
                  <a:moveTo>
                    <a:pt x="96" y="129"/>
                  </a:moveTo>
                  <a:lnTo>
                    <a:pt x="22" y="54"/>
                  </a:lnTo>
                  <a:lnTo>
                    <a:pt x="54" y="22"/>
                  </a:lnTo>
                  <a:lnTo>
                    <a:pt x="129" y="96"/>
                  </a:lnTo>
                  <a:lnTo>
                    <a:pt x="9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15"/>
            <p:cNvSpPr>
              <a:spLocks/>
            </p:cNvSpPr>
            <p:nvPr/>
          </p:nvSpPr>
          <p:spPr bwMode="auto">
            <a:xfrm>
              <a:off x="11898313" y="731838"/>
              <a:ext cx="122238" cy="207963"/>
            </a:xfrm>
            <a:custGeom>
              <a:avLst/>
              <a:gdLst>
                <a:gd name="T0" fmla="*/ 55 w 77"/>
                <a:gd name="T1" fmla="*/ 131 h 131"/>
                <a:gd name="T2" fmla="*/ 77 w 77"/>
                <a:gd name="T3" fmla="*/ 106 h 131"/>
                <a:gd name="T4" fmla="*/ 77 w 77"/>
                <a:gd name="T5" fmla="*/ 84 h 131"/>
                <a:gd name="T6" fmla="*/ 55 w 77"/>
                <a:gd name="T7" fmla="*/ 109 h 131"/>
                <a:gd name="T8" fmla="*/ 23 w 77"/>
                <a:gd name="T9" fmla="*/ 76 h 131"/>
                <a:gd name="T10" fmla="*/ 77 w 77"/>
                <a:gd name="T11" fmla="*/ 22 h 131"/>
                <a:gd name="T12" fmla="*/ 77 w 77"/>
                <a:gd name="T13" fmla="*/ 0 h 131"/>
                <a:gd name="T14" fmla="*/ 0 w 77"/>
                <a:gd name="T15" fmla="*/ 76 h 131"/>
                <a:gd name="T16" fmla="*/ 55 w 77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31">
                  <a:moveTo>
                    <a:pt x="55" y="131"/>
                  </a:moveTo>
                  <a:lnTo>
                    <a:pt x="77" y="106"/>
                  </a:lnTo>
                  <a:lnTo>
                    <a:pt x="77" y="84"/>
                  </a:lnTo>
                  <a:lnTo>
                    <a:pt x="55" y="109"/>
                  </a:lnTo>
                  <a:lnTo>
                    <a:pt x="23" y="76"/>
                  </a:lnTo>
                  <a:lnTo>
                    <a:pt x="77" y="22"/>
                  </a:lnTo>
                  <a:lnTo>
                    <a:pt x="77" y="0"/>
                  </a:lnTo>
                  <a:lnTo>
                    <a:pt x="0" y="76"/>
                  </a:lnTo>
                  <a:lnTo>
                    <a:pt x="55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16"/>
            <p:cNvSpPr>
              <a:spLocks/>
            </p:cNvSpPr>
            <p:nvPr/>
          </p:nvSpPr>
          <p:spPr bwMode="auto">
            <a:xfrm>
              <a:off x="11764963" y="908050"/>
              <a:ext cx="255588" cy="334963"/>
            </a:xfrm>
            <a:custGeom>
              <a:avLst/>
              <a:gdLst>
                <a:gd name="T0" fmla="*/ 0 w 161"/>
                <a:gd name="T1" fmla="*/ 52 h 211"/>
                <a:gd name="T2" fmla="*/ 161 w 161"/>
                <a:gd name="T3" fmla="*/ 211 h 211"/>
                <a:gd name="T4" fmla="*/ 161 w 161"/>
                <a:gd name="T5" fmla="*/ 188 h 211"/>
                <a:gd name="T6" fmla="*/ 23 w 161"/>
                <a:gd name="T7" fmla="*/ 52 h 211"/>
                <a:gd name="T8" fmla="*/ 55 w 161"/>
                <a:gd name="T9" fmla="*/ 22 h 211"/>
                <a:gd name="T10" fmla="*/ 161 w 161"/>
                <a:gd name="T11" fmla="*/ 129 h 211"/>
                <a:gd name="T12" fmla="*/ 161 w 161"/>
                <a:gd name="T13" fmla="*/ 107 h 211"/>
                <a:gd name="T14" fmla="*/ 55 w 161"/>
                <a:gd name="T15" fmla="*/ 0 h 211"/>
                <a:gd name="T16" fmla="*/ 0 w 161"/>
                <a:gd name="T17" fmla="*/ 5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211">
                  <a:moveTo>
                    <a:pt x="0" y="52"/>
                  </a:moveTo>
                  <a:lnTo>
                    <a:pt x="161" y="211"/>
                  </a:lnTo>
                  <a:lnTo>
                    <a:pt x="161" y="188"/>
                  </a:lnTo>
                  <a:lnTo>
                    <a:pt x="23" y="52"/>
                  </a:lnTo>
                  <a:lnTo>
                    <a:pt x="55" y="22"/>
                  </a:lnTo>
                  <a:lnTo>
                    <a:pt x="161" y="129"/>
                  </a:lnTo>
                  <a:lnTo>
                    <a:pt x="161" y="107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17"/>
            <p:cNvSpPr>
              <a:spLocks noEditPoints="1"/>
            </p:cNvSpPr>
            <p:nvPr/>
          </p:nvSpPr>
          <p:spPr bwMode="auto">
            <a:xfrm>
              <a:off x="11098213" y="908050"/>
              <a:ext cx="306388" cy="298450"/>
            </a:xfrm>
            <a:custGeom>
              <a:avLst/>
              <a:gdLst>
                <a:gd name="T0" fmla="*/ 52 w 193"/>
                <a:gd name="T1" fmla="*/ 188 h 188"/>
                <a:gd name="T2" fmla="*/ 193 w 193"/>
                <a:gd name="T3" fmla="*/ 52 h 188"/>
                <a:gd name="T4" fmla="*/ 138 w 193"/>
                <a:gd name="T5" fmla="*/ 0 h 188"/>
                <a:gd name="T6" fmla="*/ 0 w 193"/>
                <a:gd name="T7" fmla="*/ 136 h 188"/>
                <a:gd name="T8" fmla="*/ 52 w 193"/>
                <a:gd name="T9" fmla="*/ 188 h 188"/>
                <a:gd name="T10" fmla="*/ 168 w 193"/>
                <a:gd name="T11" fmla="*/ 52 h 188"/>
                <a:gd name="T12" fmla="*/ 52 w 193"/>
                <a:gd name="T13" fmla="*/ 166 h 188"/>
                <a:gd name="T14" fmla="*/ 22 w 193"/>
                <a:gd name="T15" fmla="*/ 136 h 188"/>
                <a:gd name="T16" fmla="*/ 138 w 193"/>
                <a:gd name="T17" fmla="*/ 22 h 188"/>
                <a:gd name="T18" fmla="*/ 168 w 193"/>
                <a:gd name="T19" fmla="*/ 5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88">
                  <a:moveTo>
                    <a:pt x="52" y="188"/>
                  </a:moveTo>
                  <a:lnTo>
                    <a:pt x="193" y="52"/>
                  </a:lnTo>
                  <a:lnTo>
                    <a:pt x="138" y="0"/>
                  </a:lnTo>
                  <a:lnTo>
                    <a:pt x="0" y="136"/>
                  </a:lnTo>
                  <a:lnTo>
                    <a:pt x="52" y="188"/>
                  </a:lnTo>
                  <a:close/>
                  <a:moveTo>
                    <a:pt x="168" y="52"/>
                  </a:moveTo>
                  <a:lnTo>
                    <a:pt x="52" y="166"/>
                  </a:lnTo>
                  <a:lnTo>
                    <a:pt x="22" y="136"/>
                  </a:lnTo>
                  <a:lnTo>
                    <a:pt x="138" y="22"/>
                  </a:lnTo>
                  <a:lnTo>
                    <a:pt x="16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18"/>
            <p:cNvSpPr>
              <a:spLocks noEditPoints="1"/>
            </p:cNvSpPr>
            <p:nvPr/>
          </p:nvSpPr>
          <p:spPr bwMode="auto">
            <a:xfrm>
              <a:off x="11764963" y="365125"/>
              <a:ext cx="173038" cy="169863"/>
            </a:xfrm>
            <a:custGeom>
              <a:avLst/>
              <a:gdLst>
                <a:gd name="T0" fmla="*/ 109 w 109"/>
                <a:gd name="T1" fmla="*/ 55 h 107"/>
                <a:gd name="T2" fmla="*/ 55 w 109"/>
                <a:gd name="T3" fmla="*/ 0 h 107"/>
                <a:gd name="T4" fmla="*/ 0 w 109"/>
                <a:gd name="T5" fmla="*/ 55 h 107"/>
                <a:gd name="T6" fmla="*/ 55 w 109"/>
                <a:gd name="T7" fmla="*/ 107 h 107"/>
                <a:gd name="T8" fmla="*/ 109 w 109"/>
                <a:gd name="T9" fmla="*/ 55 h 107"/>
                <a:gd name="T10" fmla="*/ 55 w 109"/>
                <a:gd name="T11" fmla="*/ 22 h 107"/>
                <a:gd name="T12" fmla="*/ 87 w 109"/>
                <a:gd name="T13" fmla="*/ 55 h 107"/>
                <a:gd name="T14" fmla="*/ 55 w 109"/>
                <a:gd name="T15" fmla="*/ 84 h 107"/>
                <a:gd name="T16" fmla="*/ 25 w 109"/>
                <a:gd name="T17" fmla="*/ 55 h 107"/>
                <a:gd name="T18" fmla="*/ 55 w 109"/>
                <a:gd name="T19" fmla="*/ 2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7">
                  <a:moveTo>
                    <a:pt x="109" y="55"/>
                  </a:moveTo>
                  <a:lnTo>
                    <a:pt x="55" y="0"/>
                  </a:lnTo>
                  <a:lnTo>
                    <a:pt x="0" y="55"/>
                  </a:lnTo>
                  <a:lnTo>
                    <a:pt x="55" y="107"/>
                  </a:lnTo>
                  <a:lnTo>
                    <a:pt x="109" y="55"/>
                  </a:lnTo>
                  <a:close/>
                  <a:moveTo>
                    <a:pt x="55" y="22"/>
                  </a:moveTo>
                  <a:lnTo>
                    <a:pt x="87" y="55"/>
                  </a:lnTo>
                  <a:lnTo>
                    <a:pt x="55" y="84"/>
                  </a:lnTo>
                  <a:lnTo>
                    <a:pt x="25" y="55"/>
                  </a:lnTo>
                  <a:lnTo>
                    <a:pt x="5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19"/>
            <p:cNvSpPr>
              <a:spLocks noEditPoints="1"/>
            </p:cNvSpPr>
            <p:nvPr/>
          </p:nvSpPr>
          <p:spPr bwMode="auto">
            <a:xfrm>
              <a:off x="11564938" y="979488"/>
              <a:ext cx="173038" cy="160338"/>
            </a:xfrm>
            <a:custGeom>
              <a:avLst/>
              <a:gdLst>
                <a:gd name="T0" fmla="*/ 55 w 109"/>
                <a:gd name="T1" fmla="*/ 101 h 101"/>
                <a:gd name="T2" fmla="*/ 109 w 109"/>
                <a:gd name="T3" fmla="*/ 49 h 101"/>
                <a:gd name="T4" fmla="*/ 55 w 109"/>
                <a:gd name="T5" fmla="*/ 0 h 101"/>
                <a:gd name="T6" fmla="*/ 0 w 109"/>
                <a:gd name="T7" fmla="*/ 49 h 101"/>
                <a:gd name="T8" fmla="*/ 55 w 109"/>
                <a:gd name="T9" fmla="*/ 101 h 101"/>
                <a:gd name="T10" fmla="*/ 84 w 109"/>
                <a:gd name="T11" fmla="*/ 49 h 101"/>
                <a:gd name="T12" fmla="*/ 55 w 109"/>
                <a:gd name="T13" fmla="*/ 79 h 101"/>
                <a:gd name="T14" fmla="*/ 22 w 109"/>
                <a:gd name="T15" fmla="*/ 49 h 101"/>
                <a:gd name="T16" fmla="*/ 55 w 109"/>
                <a:gd name="T17" fmla="*/ 19 h 101"/>
                <a:gd name="T18" fmla="*/ 84 w 109"/>
                <a:gd name="T19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1">
                  <a:moveTo>
                    <a:pt x="55" y="101"/>
                  </a:moveTo>
                  <a:lnTo>
                    <a:pt x="109" y="49"/>
                  </a:lnTo>
                  <a:lnTo>
                    <a:pt x="55" y="0"/>
                  </a:lnTo>
                  <a:lnTo>
                    <a:pt x="0" y="49"/>
                  </a:lnTo>
                  <a:lnTo>
                    <a:pt x="55" y="101"/>
                  </a:lnTo>
                  <a:close/>
                  <a:moveTo>
                    <a:pt x="84" y="49"/>
                  </a:moveTo>
                  <a:lnTo>
                    <a:pt x="55" y="79"/>
                  </a:lnTo>
                  <a:lnTo>
                    <a:pt x="22" y="49"/>
                  </a:lnTo>
                  <a:lnTo>
                    <a:pt x="55" y="19"/>
                  </a:lnTo>
                  <a:lnTo>
                    <a:pt x="8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20"/>
            <p:cNvSpPr>
              <a:spLocks noEditPoints="1"/>
            </p:cNvSpPr>
            <p:nvPr/>
          </p:nvSpPr>
          <p:spPr bwMode="auto">
            <a:xfrm>
              <a:off x="11364913" y="1046163"/>
              <a:ext cx="506413" cy="373063"/>
            </a:xfrm>
            <a:custGeom>
              <a:avLst/>
              <a:gdLst>
                <a:gd name="T0" fmla="*/ 54 w 319"/>
                <a:gd name="T1" fmla="*/ 0 h 235"/>
                <a:gd name="T2" fmla="*/ 0 w 319"/>
                <a:gd name="T3" fmla="*/ 52 h 235"/>
                <a:gd name="T4" fmla="*/ 181 w 319"/>
                <a:gd name="T5" fmla="*/ 235 h 235"/>
                <a:gd name="T6" fmla="*/ 319 w 319"/>
                <a:gd name="T7" fmla="*/ 96 h 235"/>
                <a:gd name="T8" fmla="*/ 265 w 319"/>
                <a:gd name="T9" fmla="*/ 42 h 235"/>
                <a:gd name="T10" fmla="*/ 181 w 319"/>
                <a:gd name="T11" fmla="*/ 126 h 235"/>
                <a:gd name="T12" fmla="*/ 54 w 319"/>
                <a:gd name="T13" fmla="*/ 0 h 235"/>
                <a:gd name="T14" fmla="*/ 297 w 319"/>
                <a:gd name="T15" fmla="*/ 96 h 235"/>
                <a:gd name="T16" fmla="*/ 181 w 319"/>
                <a:gd name="T17" fmla="*/ 210 h 235"/>
                <a:gd name="T18" fmla="*/ 22 w 319"/>
                <a:gd name="T19" fmla="*/ 52 h 235"/>
                <a:gd name="T20" fmla="*/ 54 w 319"/>
                <a:gd name="T21" fmla="*/ 22 h 235"/>
                <a:gd name="T22" fmla="*/ 181 w 319"/>
                <a:gd name="T23" fmla="*/ 148 h 235"/>
                <a:gd name="T24" fmla="*/ 265 w 319"/>
                <a:gd name="T25" fmla="*/ 64 h 235"/>
                <a:gd name="T26" fmla="*/ 297 w 319"/>
                <a:gd name="T27" fmla="*/ 9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9" h="235">
                  <a:moveTo>
                    <a:pt x="54" y="0"/>
                  </a:moveTo>
                  <a:lnTo>
                    <a:pt x="0" y="52"/>
                  </a:lnTo>
                  <a:lnTo>
                    <a:pt x="181" y="235"/>
                  </a:lnTo>
                  <a:lnTo>
                    <a:pt x="319" y="96"/>
                  </a:lnTo>
                  <a:lnTo>
                    <a:pt x="265" y="42"/>
                  </a:lnTo>
                  <a:lnTo>
                    <a:pt x="181" y="126"/>
                  </a:lnTo>
                  <a:lnTo>
                    <a:pt x="54" y="0"/>
                  </a:lnTo>
                  <a:close/>
                  <a:moveTo>
                    <a:pt x="297" y="96"/>
                  </a:moveTo>
                  <a:lnTo>
                    <a:pt x="181" y="210"/>
                  </a:lnTo>
                  <a:lnTo>
                    <a:pt x="22" y="52"/>
                  </a:lnTo>
                  <a:lnTo>
                    <a:pt x="54" y="22"/>
                  </a:lnTo>
                  <a:lnTo>
                    <a:pt x="181" y="148"/>
                  </a:lnTo>
                  <a:lnTo>
                    <a:pt x="265" y="64"/>
                  </a:lnTo>
                  <a:lnTo>
                    <a:pt x="297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21"/>
            <p:cNvSpPr>
              <a:spLocks noEditPoints="1"/>
            </p:cNvSpPr>
            <p:nvPr/>
          </p:nvSpPr>
          <p:spPr bwMode="auto">
            <a:xfrm>
              <a:off x="11164888" y="1179513"/>
              <a:ext cx="306388" cy="239713"/>
            </a:xfrm>
            <a:custGeom>
              <a:avLst/>
              <a:gdLst>
                <a:gd name="T0" fmla="*/ 0 w 193"/>
                <a:gd name="T1" fmla="*/ 97 h 151"/>
                <a:gd name="T2" fmla="*/ 54 w 193"/>
                <a:gd name="T3" fmla="*/ 151 h 151"/>
                <a:gd name="T4" fmla="*/ 96 w 193"/>
                <a:gd name="T5" fmla="*/ 107 h 151"/>
                <a:gd name="T6" fmla="*/ 138 w 193"/>
                <a:gd name="T7" fmla="*/ 151 h 151"/>
                <a:gd name="T8" fmla="*/ 193 w 193"/>
                <a:gd name="T9" fmla="*/ 97 h 151"/>
                <a:gd name="T10" fmla="*/ 96 w 193"/>
                <a:gd name="T11" fmla="*/ 0 h 151"/>
                <a:gd name="T12" fmla="*/ 0 w 193"/>
                <a:gd name="T13" fmla="*/ 97 h 151"/>
                <a:gd name="T14" fmla="*/ 138 w 193"/>
                <a:gd name="T15" fmla="*/ 126 h 151"/>
                <a:gd name="T16" fmla="*/ 96 w 193"/>
                <a:gd name="T17" fmla="*/ 84 h 151"/>
                <a:gd name="T18" fmla="*/ 54 w 193"/>
                <a:gd name="T19" fmla="*/ 126 h 151"/>
                <a:gd name="T20" fmla="*/ 22 w 193"/>
                <a:gd name="T21" fmla="*/ 97 h 151"/>
                <a:gd name="T22" fmla="*/ 96 w 193"/>
                <a:gd name="T23" fmla="*/ 22 h 151"/>
                <a:gd name="T24" fmla="*/ 171 w 193"/>
                <a:gd name="T25" fmla="*/ 97 h 151"/>
                <a:gd name="T26" fmla="*/ 138 w 193"/>
                <a:gd name="T27" fmla="*/ 1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51">
                  <a:moveTo>
                    <a:pt x="0" y="97"/>
                  </a:moveTo>
                  <a:lnTo>
                    <a:pt x="54" y="151"/>
                  </a:lnTo>
                  <a:lnTo>
                    <a:pt x="96" y="107"/>
                  </a:lnTo>
                  <a:lnTo>
                    <a:pt x="138" y="151"/>
                  </a:lnTo>
                  <a:lnTo>
                    <a:pt x="193" y="97"/>
                  </a:lnTo>
                  <a:lnTo>
                    <a:pt x="96" y="0"/>
                  </a:lnTo>
                  <a:lnTo>
                    <a:pt x="0" y="97"/>
                  </a:lnTo>
                  <a:close/>
                  <a:moveTo>
                    <a:pt x="138" y="126"/>
                  </a:moveTo>
                  <a:lnTo>
                    <a:pt x="96" y="84"/>
                  </a:lnTo>
                  <a:lnTo>
                    <a:pt x="54" y="126"/>
                  </a:lnTo>
                  <a:lnTo>
                    <a:pt x="22" y="97"/>
                  </a:lnTo>
                  <a:lnTo>
                    <a:pt x="96" y="22"/>
                  </a:lnTo>
                  <a:lnTo>
                    <a:pt x="171" y="97"/>
                  </a:lnTo>
                  <a:lnTo>
                    <a:pt x="138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222"/>
            <p:cNvSpPr>
              <a:spLocks noEditPoints="1"/>
            </p:cNvSpPr>
            <p:nvPr/>
          </p:nvSpPr>
          <p:spPr bwMode="auto">
            <a:xfrm>
              <a:off x="10831513" y="231775"/>
              <a:ext cx="306388" cy="303213"/>
            </a:xfrm>
            <a:custGeom>
              <a:avLst/>
              <a:gdLst>
                <a:gd name="T0" fmla="*/ 193 w 193"/>
                <a:gd name="T1" fmla="*/ 52 h 191"/>
                <a:gd name="T2" fmla="*/ 138 w 193"/>
                <a:gd name="T3" fmla="*/ 0 h 191"/>
                <a:gd name="T4" fmla="*/ 0 w 193"/>
                <a:gd name="T5" fmla="*/ 139 h 191"/>
                <a:gd name="T6" fmla="*/ 52 w 193"/>
                <a:gd name="T7" fmla="*/ 191 h 191"/>
                <a:gd name="T8" fmla="*/ 193 w 193"/>
                <a:gd name="T9" fmla="*/ 52 h 191"/>
                <a:gd name="T10" fmla="*/ 138 w 193"/>
                <a:gd name="T11" fmla="*/ 20 h 191"/>
                <a:gd name="T12" fmla="*/ 170 w 193"/>
                <a:gd name="T13" fmla="*/ 52 h 191"/>
                <a:gd name="T14" fmla="*/ 52 w 193"/>
                <a:gd name="T15" fmla="*/ 168 h 191"/>
                <a:gd name="T16" fmla="*/ 22 w 193"/>
                <a:gd name="T17" fmla="*/ 139 h 191"/>
                <a:gd name="T18" fmla="*/ 138 w 193"/>
                <a:gd name="T1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1">
                  <a:moveTo>
                    <a:pt x="193" y="52"/>
                  </a:moveTo>
                  <a:lnTo>
                    <a:pt x="138" y="0"/>
                  </a:lnTo>
                  <a:lnTo>
                    <a:pt x="0" y="139"/>
                  </a:lnTo>
                  <a:lnTo>
                    <a:pt x="52" y="191"/>
                  </a:lnTo>
                  <a:lnTo>
                    <a:pt x="193" y="52"/>
                  </a:lnTo>
                  <a:close/>
                  <a:moveTo>
                    <a:pt x="138" y="20"/>
                  </a:moveTo>
                  <a:lnTo>
                    <a:pt x="170" y="52"/>
                  </a:lnTo>
                  <a:lnTo>
                    <a:pt x="52" y="168"/>
                  </a:lnTo>
                  <a:lnTo>
                    <a:pt x="22" y="139"/>
                  </a:lnTo>
                  <a:lnTo>
                    <a:pt x="13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223"/>
            <p:cNvSpPr>
              <a:spLocks noEditPoints="1"/>
            </p:cNvSpPr>
            <p:nvPr/>
          </p:nvSpPr>
          <p:spPr bwMode="auto">
            <a:xfrm>
              <a:off x="10964863" y="365125"/>
              <a:ext cx="373063" cy="306388"/>
            </a:xfrm>
            <a:custGeom>
              <a:avLst/>
              <a:gdLst>
                <a:gd name="T0" fmla="*/ 54 w 235"/>
                <a:gd name="T1" fmla="*/ 193 h 193"/>
                <a:gd name="T2" fmla="*/ 138 w 235"/>
                <a:gd name="T3" fmla="*/ 107 h 193"/>
                <a:gd name="T4" fmla="*/ 180 w 235"/>
                <a:gd name="T5" fmla="*/ 149 h 193"/>
                <a:gd name="T6" fmla="*/ 235 w 235"/>
                <a:gd name="T7" fmla="*/ 97 h 193"/>
                <a:gd name="T8" fmla="*/ 138 w 235"/>
                <a:gd name="T9" fmla="*/ 0 h 193"/>
                <a:gd name="T10" fmla="*/ 0 w 235"/>
                <a:gd name="T11" fmla="*/ 139 h 193"/>
                <a:gd name="T12" fmla="*/ 54 w 235"/>
                <a:gd name="T13" fmla="*/ 193 h 193"/>
                <a:gd name="T14" fmla="*/ 210 w 235"/>
                <a:gd name="T15" fmla="*/ 97 h 193"/>
                <a:gd name="T16" fmla="*/ 180 w 235"/>
                <a:gd name="T17" fmla="*/ 126 h 193"/>
                <a:gd name="T18" fmla="*/ 138 w 235"/>
                <a:gd name="T19" fmla="*/ 84 h 193"/>
                <a:gd name="T20" fmla="*/ 54 w 235"/>
                <a:gd name="T21" fmla="*/ 169 h 193"/>
                <a:gd name="T22" fmla="*/ 22 w 235"/>
                <a:gd name="T23" fmla="*/ 139 h 193"/>
                <a:gd name="T24" fmla="*/ 138 w 235"/>
                <a:gd name="T25" fmla="*/ 22 h 193"/>
                <a:gd name="T26" fmla="*/ 210 w 235"/>
                <a:gd name="T27" fmla="*/ 9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5" h="193">
                  <a:moveTo>
                    <a:pt x="54" y="193"/>
                  </a:moveTo>
                  <a:lnTo>
                    <a:pt x="138" y="107"/>
                  </a:lnTo>
                  <a:lnTo>
                    <a:pt x="180" y="149"/>
                  </a:lnTo>
                  <a:lnTo>
                    <a:pt x="235" y="97"/>
                  </a:lnTo>
                  <a:lnTo>
                    <a:pt x="138" y="0"/>
                  </a:lnTo>
                  <a:lnTo>
                    <a:pt x="0" y="139"/>
                  </a:lnTo>
                  <a:lnTo>
                    <a:pt x="54" y="193"/>
                  </a:lnTo>
                  <a:close/>
                  <a:moveTo>
                    <a:pt x="210" y="97"/>
                  </a:moveTo>
                  <a:lnTo>
                    <a:pt x="180" y="126"/>
                  </a:lnTo>
                  <a:lnTo>
                    <a:pt x="138" y="84"/>
                  </a:lnTo>
                  <a:lnTo>
                    <a:pt x="54" y="169"/>
                  </a:lnTo>
                  <a:lnTo>
                    <a:pt x="22" y="139"/>
                  </a:lnTo>
                  <a:lnTo>
                    <a:pt x="138" y="22"/>
                  </a:lnTo>
                  <a:lnTo>
                    <a:pt x="210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224"/>
            <p:cNvSpPr>
              <a:spLocks noEditPoints="1"/>
            </p:cNvSpPr>
            <p:nvPr/>
          </p:nvSpPr>
          <p:spPr bwMode="auto">
            <a:xfrm>
              <a:off x="10831513" y="700088"/>
              <a:ext cx="293688" cy="373063"/>
            </a:xfrm>
            <a:custGeom>
              <a:avLst/>
              <a:gdLst>
                <a:gd name="T0" fmla="*/ 185 w 185"/>
                <a:gd name="T1" fmla="*/ 181 h 235"/>
                <a:gd name="T2" fmla="*/ 106 w 185"/>
                <a:gd name="T3" fmla="*/ 96 h 235"/>
                <a:gd name="T4" fmla="*/ 148 w 185"/>
                <a:gd name="T5" fmla="*/ 54 h 235"/>
                <a:gd name="T6" fmla="*/ 94 w 185"/>
                <a:gd name="T7" fmla="*/ 0 h 235"/>
                <a:gd name="T8" fmla="*/ 0 w 185"/>
                <a:gd name="T9" fmla="*/ 96 h 235"/>
                <a:gd name="T10" fmla="*/ 133 w 185"/>
                <a:gd name="T11" fmla="*/ 235 h 235"/>
                <a:gd name="T12" fmla="*/ 185 w 185"/>
                <a:gd name="T13" fmla="*/ 181 h 235"/>
                <a:gd name="T14" fmla="*/ 94 w 185"/>
                <a:gd name="T15" fmla="*/ 22 h 235"/>
                <a:gd name="T16" fmla="*/ 126 w 185"/>
                <a:gd name="T17" fmla="*/ 54 h 235"/>
                <a:gd name="T18" fmla="*/ 81 w 185"/>
                <a:gd name="T19" fmla="*/ 96 h 235"/>
                <a:gd name="T20" fmla="*/ 163 w 185"/>
                <a:gd name="T21" fmla="*/ 181 h 235"/>
                <a:gd name="T22" fmla="*/ 133 w 185"/>
                <a:gd name="T23" fmla="*/ 210 h 235"/>
                <a:gd name="T24" fmla="*/ 22 w 185"/>
                <a:gd name="T25" fmla="*/ 96 h 235"/>
                <a:gd name="T26" fmla="*/ 94 w 185"/>
                <a:gd name="T27" fmla="*/ 22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35">
                  <a:moveTo>
                    <a:pt x="185" y="181"/>
                  </a:moveTo>
                  <a:lnTo>
                    <a:pt x="106" y="96"/>
                  </a:lnTo>
                  <a:lnTo>
                    <a:pt x="148" y="54"/>
                  </a:lnTo>
                  <a:lnTo>
                    <a:pt x="94" y="0"/>
                  </a:lnTo>
                  <a:lnTo>
                    <a:pt x="0" y="96"/>
                  </a:lnTo>
                  <a:lnTo>
                    <a:pt x="133" y="235"/>
                  </a:lnTo>
                  <a:lnTo>
                    <a:pt x="185" y="181"/>
                  </a:lnTo>
                  <a:close/>
                  <a:moveTo>
                    <a:pt x="94" y="22"/>
                  </a:moveTo>
                  <a:lnTo>
                    <a:pt x="126" y="54"/>
                  </a:lnTo>
                  <a:lnTo>
                    <a:pt x="81" y="96"/>
                  </a:lnTo>
                  <a:lnTo>
                    <a:pt x="163" y="181"/>
                  </a:lnTo>
                  <a:lnTo>
                    <a:pt x="133" y="210"/>
                  </a:lnTo>
                  <a:lnTo>
                    <a:pt x="22" y="96"/>
                  </a:lnTo>
                  <a:lnTo>
                    <a:pt x="9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225"/>
            <p:cNvSpPr>
              <a:spLocks noEditPoints="1"/>
            </p:cNvSpPr>
            <p:nvPr/>
          </p:nvSpPr>
          <p:spPr bwMode="auto">
            <a:xfrm>
              <a:off x="11098213" y="633413"/>
              <a:ext cx="239713" cy="306388"/>
            </a:xfrm>
            <a:custGeom>
              <a:avLst/>
              <a:gdLst>
                <a:gd name="T0" fmla="*/ 54 w 151"/>
                <a:gd name="T1" fmla="*/ 193 h 193"/>
                <a:gd name="T2" fmla="*/ 151 w 151"/>
                <a:gd name="T3" fmla="*/ 96 h 193"/>
                <a:gd name="T4" fmla="*/ 54 w 151"/>
                <a:gd name="T5" fmla="*/ 0 h 193"/>
                <a:gd name="T6" fmla="*/ 0 w 151"/>
                <a:gd name="T7" fmla="*/ 52 h 193"/>
                <a:gd name="T8" fmla="*/ 42 w 151"/>
                <a:gd name="T9" fmla="*/ 96 h 193"/>
                <a:gd name="T10" fmla="*/ 0 w 151"/>
                <a:gd name="T11" fmla="*/ 138 h 193"/>
                <a:gd name="T12" fmla="*/ 54 w 151"/>
                <a:gd name="T13" fmla="*/ 193 h 193"/>
                <a:gd name="T14" fmla="*/ 22 w 151"/>
                <a:gd name="T15" fmla="*/ 52 h 193"/>
                <a:gd name="T16" fmla="*/ 54 w 151"/>
                <a:gd name="T17" fmla="*/ 22 h 193"/>
                <a:gd name="T18" fmla="*/ 126 w 151"/>
                <a:gd name="T19" fmla="*/ 96 h 193"/>
                <a:gd name="T20" fmla="*/ 54 w 151"/>
                <a:gd name="T21" fmla="*/ 171 h 193"/>
                <a:gd name="T22" fmla="*/ 22 w 151"/>
                <a:gd name="T23" fmla="*/ 138 h 193"/>
                <a:gd name="T24" fmla="*/ 64 w 151"/>
                <a:gd name="T25" fmla="*/ 96 h 193"/>
                <a:gd name="T26" fmla="*/ 22 w 151"/>
                <a:gd name="T27" fmla="*/ 5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193">
                  <a:moveTo>
                    <a:pt x="54" y="193"/>
                  </a:moveTo>
                  <a:lnTo>
                    <a:pt x="151" y="96"/>
                  </a:lnTo>
                  <a:lnTo>
                    <a:pt x="54" y="0"/>
                  </a:lnTo>
                  <a:lnTo>
                    <a:pt x="0" y="52"/>
                  </a:lnTo>
                  <a:lnTo>
                    <a:pt x="42" y="96"/>
                  </a:lnTo>
                  <a:lnTo>
                    <a:pt x="0" y="138"/>
                  </a:lnTo>
                  <a:lnTo>
                    <a:pt x="54" y="193"/>
                  </a:lnTo>
                  <a:close/>
                  <a:moveTo>
                    <a:pt x="22" y="52"/>
                  </a:moveTo>
                  <a:lnTo>
                    <a:pt x="54" y="22"/>
                  </a:lnTo>
                  <a:lnTo>
                    <a:pt x="126" y="96"/>
                  </a:lnTo>
                  <a:lnTo>
                    <a:pt x="54" y="171"/>
                  </a:lnTo>
                  <a:lnTo>
                    <a:pt x="22" y="138"/>
                  </a:lnTo>
                  <a:lnTo>
                    <a:pt x="64" y="96"/>
                  </a:ln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226"/>
            <p:cNvSpPr>
              <a:spLocks noEditPoints="1"/>
            </p:cNvSpPr>
            <p:nvPr/>
          </p:nvSpPr>
          <p:spPr bwMode="auto">
            <a:xfrm>
              <a:off x="10898188" y="1179513"/>
              <a:ext cx="239713" cy="228600"/>
            </a:xfrm>
            <a:custGeom>
              <a:avLst/>
              <a:gdLst>
                <a:gd name="T0" fmla="*/ 0 w 151"/>
                <a:gd name="T1" fmla="*/ 92 h 144"/>
                <a:gd name="T2" fmla="*/ 54 w 151"/>
                <a:gd name="T3" fmla="*/ 144 h 144"/>
                <a:gd name="T4" fmla="*/ 151 w 151"/>
                <a:gd name="T5" fmla="*/ 52 h 144"/>
                <a:gd name="T6" fmla="*/ 96 w 151"/>
                <a:gd name="T7" fmla="*/ 0 h 144"/>
                <a:gd name="T8" fmla="*/ 0 w 151"/>
                <a:gd name="T9" fmla="*/ 92 h 144"/>
                <a:gd name="T10" fmla="*/ 54 w 151"/>
                <a:gd name="T11" fmla="*/ 121 h 144"/>
                <a:gd name="T12" fmla="*/ 22 w 151"/>
                <a:gd name="T13" fmla="*/ 92 h 144"/>
                <a:gd name="T14" fmla="*/ 96 w 151"/>
                <a:gd name="T15" fmla="*/ 20 h 144"/>
                <a:gd name="T16" fmla="*/ 126 w 151"/>
                <a:gd name="T17" fmla="*/ 52 h 144"/>
                <a:gd name="T18" fmla="*/ 54 w 151"/>
                <a:gd name="T19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1" h="144">
                  <a:moveTo>
                    <a:pt x="0" y="92"/>
                  </a:moveTo>
                  <a:lnTo>
                    <a:pt x="54" y="144"/>
                  </a:lnTo>
                  <a:lnTo>
                    <a:pt x="151" y="52"/>
                  </a:lnTo>
                  <a:lnTo>
                    <a:pt x="96" y="0"/>
                  </a:lnTo>
                  <a:lnTo>
                    <a:pt x="0" y="92"/>
                  </a:lnTo>
                  <a:close/>
                  <a:moveTo>
                    <a:pt x="54" y="121"/>
                  </a:moveTo>
                  <a:lnTo>
                    <a:pt x="22" y="92"/>
                  </a:lnTo>
                  <a:lnTo>
                    <a:pt x="96" y="20"/>
                  </a:lnTo>
                  <a:lnTo>
                    <a:pt x="126" y="52"/>
                  </a:lnTo>
                  <a:lnTo>
                    <a:pt x="5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227"/>
            <p:cNvSpPr>
              <a:spLocks/>
            </p:cNvSpPr>
            <p:nvPr/>
          </p:nvSpPr>
          <p:spPr bwMode="auto">
            <a:xfrm>
              <a:off x="11722100" y="1246188"/>
              <a:ext cx="282575" cy="196850"/>
            </a:xfrm>
            <a:custGeom>
              <a:avLst/>
              <a:gdLst>
                <a:gd name="T0" fmla="*/ 126 w 178"/>
                <a:gd name="T1" fmla="*/ 0 h 124"/>
                <a:gd name="T2" fmla="*/ 0 w 178"/>
                <a:gd name="T3" fmla="*/ 124 h 124"/>
                <a:gd name="T4" fmla="*/ 25 w 178"/>
                <a:gd name="T5" fmla="*/ 124 h 124"/>
                <a:gd name="T6" fmla="*/ 126 w 178"/>
                <a:gd name="T7" fmla="*/ 22 h 124"/>
                <a:gd name="T8" fmla="*/ 156 w 178"/>
                <a:gd name="T9" fmla="*/ 52 h 124"/>
                <a:gd name="T10" fmla="*/ 87 w 178"/>
                <a:gd name="T11" fmla="*/ 124 h 124"/>
                <a:gd name="T12" fmla="*/ 109 w 178"/>
                <a:gd name="T13" fmla="*/ 124 h 124"/>
                <a:gd name="T14" fmla="*/ 178 w 178"/>
                <a:gd name="T15" fmla="*/ 52 h 124"/>
                <a:gd name="T16" fmla="*/ 126 w 178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124">
                  <a:moveTo>
                    <a:pt x="126" y="0"/>
                  </a:moveTo>
                  <a:lnTo>
                    <a:pt x="0" y="124"/>
                  </a:lnTo>
                  <a:lnTo>
                    <a:pt x="25" y="124"/>
                  </a:lnTo>
                  <a:lnTo>
                    <a:pt x="126" y="22"/>
                  </a:lnTo>
                  <a:lnTo>
                    <a:pt x="156" y="52"/>
                  </a:lnTo>
                  <a:lnTo>
                    <a:pt x="87" y="124"/>
                  </a:lnTo>
                  <a:lnTo>
                    <a:pt x="109" y="124"/>
                  </a:lnTo>
                  <a:lnTo>
                    <a:pt x="178" y="5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228"/>
            <p:cNvSpPr>
              <a:spLocks/>
            </p:cNvSpPr>
            <p:nvPr/>
          </p:nvSpPr>
          <p:spPr bwMode="auto">
            <a:xfrm>
              <a:off x="11463338" y="1368425"/>
              <a:ext cx="133350" cy="74613"/>
            </a:xfrm>
            <a:custGeom>
              <a:avLst/>
              <a:gdLst>
                <a:gd name="T0" fmla="*/ 0 w 84"/>
                <a:gd name="T1" fmla="*/ 47 h 47"/>
                <a:gd name="T2" fmla="*/ 22 w 84"/>
                <a:gd name="T3" fmla="*/ 47 h 47"/>
                <a:gd name="T4" fmla="*/ 39 w 84"/>
                <a:gd name="T5" fmla="*/ 27 h 47"/>
                <a:gd name="T6" fmla="*/ 59 w 84"/>
                <a:gd name="T7" fmla="*/ 47 h 47"/>
                <a:gd name="T8" fmla="*/ 84 w 84"/>
                <a:gd name="T9" fmla="*/ 47 h 47"/>
                <a:gd name="T10" fmla="*/ 39 w 84"/>
                <a:gd name="T11" fmla="*/ 0 h 47"/>
                <a:gd name="T12" fmla="*/ 0 w 84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47">
                  <a:moveTo>
                    <a:pt x="0" y="47"/>
                  </a:moveTo>
                  <a:lnTo>
                    <a:pt x="22" y="47"/>
                  </a:lnTo>
                  <a:lnTo>
                    <a:pt x="39" y="27"/>
                  </a:lnTo>
                  <a:lnTo>
                    <a:pt x="59" y="47"/>
                  </a:lnTo>
                  <a:lnTo>
                    <a:pt x="84" y="47"/>
                  </a:lnTo>
                  <a:lnTo>
                    <a:pt x="39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229"/>
            <p:cNvSpPr>
              <a:spLocks/>
            </p:cNvSpPr>
            <p:nvPr/>
          </p:nvSpPr>
          <p:spPr bwMode="auto">
            <a:xfrm>
              <a:off x="11055350" y="1379538"/>
              <a:ext cx="120650" cy="63500"/>
            </a:xfrm>
            <a:custGeom>
              <a:avLst/>
              <a:gdLst>
                <a:gd name="T0" fmla="*/ 0 w 76"/>
                <a:gd name="T1" fmla="*/ 40 h 40"/>
                <a:gd name="T2" fmla="*/ 22 w 76"/>
                <a:gd name="T3" fmla="*/ 40 h 40"/>
                <a:gd name="T4" fmla="*/ 37 w 76"/>
                <a:gd name="T5" fmla="*/ 23 h 40"/>
                <a:gd name="T6" fmla="*/ 54 w 76"/>
                <a:gd name="T7" fmla="*/ 40 h 40"/>
                <a:gd name="T8" fmla="*/ 76 w 76"/>
                <a:gd name="T9" fmla="*/ 40 h 40"/>
                <a:gd name="T10" fmla="*/ 37 w 76"/>
                <a:gd name="T11" fmla="*/ 0 h 40"/>
                <a:gd name="T12" fmla="*/ 0 w 76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0">
                  <a:moveTo>
                    <a:pt x="0" y="40"/>
                  </a:moveTo>
                  <a:lnTo>
                    <a:pt x="22" y="40"/>
                  </a:lnTo>
                  <a:lnTo>
                    <a:pt x="37" y="23"/>
                  </a:lnTo>
                  <a:lnTo>
                    <a:pt x="54" y="40"/>
                  </a:lnTo>
                  <a:lnTo>
                    <a:pt x="76" y="40"/>
                  </a:lnTo>
                  <a:lnTo>
                    <a:pt x="37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230"/>
            <p:cNvSpPr>
              <a:spLocks/>
            </p:cNvSpPr>
            <p:nvPr/>
          </p:nvSpPr>
          <p:spPr bwMode="auto">
            <a:xfrm>
              <a:off x="11988800" y="1411288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20 w 20"/>
                <a:gd name="T3" fmla="*/ 0 h 20"/>
                <a:gd name="T4" fmla="*/ 0 w 20"/>
                <a:gd name="T5" fmla="*/ 20 h 20"/>
                <a:gd name="T6" fmla="*/ 20 w 20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20" y="0"/>
                  </a:lnTo>
                  <a:lnTo>
                    <a:pt x="0" y="20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231"/>
            <p:cNvSpPr>
              <a:spLocks/>
            </p:cNvSpPr>
            <p:nvPr/>
          </p:nvSpPr>
          <p:spPr bwMode="auto">
            <a:xfrm>
              <a:off x="10725150" y="573088"/>
              <a:ext cx="200025" cy="287338"/>
            </a:xfrm>
            <a:custGeom>
              <a:avLst/>
              <a:gdLst>
                <a:gd name="T0" fmla="*/ 74 w 126"/>
                <a:gd name="T1" fmla="*/ 0 h 181"/>
                <a:gd name="T2" fmla="*/ 0 w 126"/>
                <a:gd name="T3" fmla="*/ 75 h 181"/>
                <a:gd name="T4" fmla="*/ 0 w 126"/>
                <a:gd name="T5" fmla="*/ 97 h 181"/>
                <a:gd name="T6" fmla="*/ 74 w 126"/>
                <a:gd name="T7" fmla="*/ 23 h 181"/>
                <a:gd name="T8" fmla="*/ 104 w 126"/>
                <a:gd name="T9" fmla="*/ 55 h 181"/>
                <a:gd name="T10" fmla="*/ 0 w 126"/>
                <a:gd name="T11" fmla="*/ 159 h 181"/>
                <a:gd name="T12" fmla="*/ 0 w 126"/>
                <a:gd name="T13" fmla="*/ 181 h 181"/>
                <a:gd name="T14" fmla="*/ 126 w 126"/>
                <a:gd name="T15" fmla="*/ 55 h 181"/>
                <a:gd name="T16" fmla="*/ 74 w 126"/>
                <a:gd name="T17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81">
                  <a:moveTo>
                    <a:pt x="74" y="0"/>
                  </a:moveTo>
                  <a:lnTo>
                    <a:pt x="0" y="75"/>
                  </a:lnTo>
                  <a:lnTo>
                    <a:pt x="0" y="97"/>
                  </a:lnTo>
                  <a:lnTo>
                    <a:pt x="74" y="23"/>
                  </a:lnTo>
                  <a:lnTo>
                    <a:pt x="104" y="55"/>
                  </a:lnTo>
                  <a:lnTo>
                    <a:pt x="0" y="159"/>
                  </a:lnTo>
                  <a:lnTo>
                    <a:pt x="0" y="181"/>
                  </a:lnTo>
                  <a:lnTo>
                    <a:pt x="126" y="55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232"/>
            <p:cNvSpPr>
              <a:spLocks/>
            </p:cNvSpPr>
            <p:nvPr/>
          </p:nvSpPr>
          <p:spPr bwMode="auto">
            <a:xfrm>
              <a:off x="10725150" y="173038"/>
              <a:ext cx="7938" cy="23813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5 h 15"/>
                <a:gd name="T4" fmla="*/ 5 w 5"/>
                <a:gd name="T5" fmla="*/ 7 h 15"/>
                <a:gd name="T6" fmla="*/ 0 w 5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lnTo>
                    <a:pt x="0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233"/>
            <p:cNvSpPr>
              <a:spLocks/>
            </p:cNvSpPr>
            <p:nvPr/>
          </p:nvSpPr>
          <p:spPr bwMode="auto">
            <a:xfrm>
              <a:off x="10725150" y="314325"/>
              <a:ext cx="74613" cy="279400"/>
            </a:xfrm>
            <a:custGeom>
              <a:avLst/>
              <a:gdLst>
                <a:gd name="T0" fmla="*/ 5 w 47"/>
                <a:gd name="T1" fmla="*/ 84 h 176"/>
                <a:gd name="T2" fmla="*/ 47 w 47"/>
                <a:gd name="T3" fmla="*/ 44 h 176"/>
                <a:gd name="T4" fmla="*/ 0 w 47"/>
                <a:gd name="T5" fmla="*/ 0 h 176"/>
                <a:gd name="T6" fmla="*/ 0 w 47"/>
                <a:gd name="T7" fmla="*/ 22 h 176"/>
                <a:gd name="T8" fmla="*/ 22 w 47"/>
                <a:gd name="T9" fmla="*/ 44 h 176"/>
                <a:gd name="T10" fmla="*/ 0 w 47"/>
                <a:gd name="T11" fmla="*/ 69 h 176"/>
                <a:gd name="T12" fmla="*/ 0 w 47"/>
                <a:gd name="T13" fmla="*/ 101 h 176"/>
                <a:gd name="T14" fmla="*/ 25 w 47"/>
                <a:gd name="T15" fmla="*/ 129 h 176"/>
                <a:gd name="T16" fmla="*/ 0 w 47"/>
                <a:gd name="T17" fmla="*/ 154 h 176"/>
                <a:gd name="T18" fmla="*/ 0 w 47"/>
                <a:gd name="T19" fmla="*/ 176 h 176"/>
                <a:gd name="T20" fmla="*/ 47 w 47"/>
                <a:gd name="T21" fmla="*/ 129 h 176"/>
                <a:gd name="T22" fmla="*/ 5 w 47"/>
                <a:gd name="T23" fmla="*/ 8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76">
                  <a:moveTo>
                    <a:pt x="5" y="84"/>
                  </a:moveTo>
                  <a:lnTo>
                    <a:pt x="47" y="4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22" y="44"/>
                  </a:lnTo>
                  <a:lnTo>
                    <a:pt x="0" y="69"/>
                  </a:lnTo>
                  <a:lnTo>
                    <a:pt x="0" y="101"/>
                  </a:lnTo>
                  <a:lnTo>
                    <a:pt x="25" y="129"/>
                  </a:lnTo>
                  <a:lnTo>
                    <a:pt x="0" y="154"/>
                  </a:lnTo>
                  <a:lnTo>
                    <a:pt x="0" y="176"/>
                  </a:lnTo>
                  <a:lnTo>
                    <a:pt x="47" y="129"/>
                  </a:lnTo>
                  <a:lnTo>
                    <a:pt x="5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234"/>
            <p:cNvSpPr>
              <a:spLocks/>
            </p:cNvSpPr>
            <p:nvPr/>
          </p:nvSpPr>
          <p:spPr bwMode="auto">
            <a:xfrm>
              <a:off x="10725150" y="908050"/>
              <a:ext cx="279400" cy="306388"/>
            </a:xfrm>
            <a:custGeom>
              <a:avLst/>
              <a:gdLst>
                <a:gd name="T0" fmla="*/ 119 w 176"/>
                <a:gd name="T1" fmla="*/ 193 h 193"/>
                <a:gd name="T2" fmla="*/ 176 w 176"/>
                <a:gd name="T3" fmla="*/ 139 h 193"/>
                <a:gd name="T4" fmla="*/ 35 w 176"/>
                <a:gd name="T5" fmla="*/ 0 h 193"/>
                <a:gd name="T6" fmla="*/ 0 w 176"/>
                <a:gd name="T7" fmla="*/ 37 h 193"/>
                <a:gd name="T8" fmla="*/ 0 w 176"/>
                <a:gd name="T9" fmla="*/ 60 h 193"/>
                <a:gd name="T10" fmla="*/ 35 w 176"/>
                <a:gd name="T11" fmla="*/ 22 h 193"/>
                <a:gd name="T12" fmla="*/ 148 w 176"/>
                <a:gd name="T13" fmla="*/ 139 h 193"/>
                <a:gd name="T14" fmla="*/ 119 w 176"/>
                <a:gd name="T15" fmla="*/ 169 h 193"/>
                <a:gd name="T16" fmla="*/ 35 w 176"/>
                <a:gd name="T17" fmla="*/ 87 h 193"/>
                <a:gd name="T18" fmla="*/ 0 w 176"/>
                <a:gd name="T19" fmla="*/ 121 h 193"/>
                <a:gd name="T20" fmla="*/ 0 w 176"/>
                <a:gd name="T21" fmla="*/ 146 h 193"/>
                <a:gd name="T22" fmla="*/ 35 w 176"/>
                <a:gd name="T23" fmla="*/ 109 h 193"/>
                <a:gd name="T24" fmla="*/ 119 w 176"/>
                <a:gd name="T2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193">
                  <a:moveTo>
                    <a:pt x="119" y="193"/>
                  </a:moveTo>
                  <a:lnTo>
                    <a:pt x="176" y="139"/>
                  </a:lnTo>
                  <a:lnTo>
                    <a:pt x="35" y="0"/>
                  </a:lnTo>
                  <a:lnTo>
                    <a:pt x="0" y="37"/>
                  </a:lnTo>
                  <a:lnTo>
                    <a:pt x="0" y="60"/>
                  </a:lnTo>
                  <a:lnTo>
                    <a:pt x="35" y="22"/>
                  </a:lnTo>
                  <a:lnTo>
                    <a:pt x="148" y="139"/>
                  </a:lnTo>
                  <a:lnTo>
                    <a:pt x="119" y="169"/>
                  </a:lnTo>
                  <a:lnTo>
                    <a:pt x="35" y="87"/>
                  </a:lnTo>
                  <a:lnTo>
                    <a:pt x="0" y="121"/>
                  </a:lnTo>
                  <a:lnTo>
                    <a:pt x="0" y="146"/>
                  </a:lnTo>
                  <a:lnTo>
                    <a:pt x="35" y="109"/>
                  </a:lnTo>
                  <a:lnTo>
                    <a:pt x="119" y="1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235"/>
            <p:cNvSpPr>
              <a:spLocks/>
            </p:cNvSpPr>
            <p:nvPr/>
          </p:nvSpPr>
          <p:spPr bwMode="auto">
            <a:xfrm>
              <a:off x="10725150" y="1176338"/>
              <a:ext cx="141288" cy="231775"/>
            </a:xfrm>
            <a:custGeom>
              <a:avLst/>
              <a:gdLst>
                <a:gd name="T0" fmla="*/ 35 w 89"/>
                <a:gd name="T1" fmla="*/ 0 h 146"/>
                <a:gd name="T2" fmla="*/ 0 w 89"/>
                <a:gd name="T3" fmla="*/ 39 h 146"/>
                <a:gd name="T4" fmla="*/ 0 w 89"/>
                <a:gd name="T5" fmla="*/ 64 h 146"/>
                <a:gd name="T6" fmla="*/ 35 w 89"/>
                <a:gd name="T7" fmla="*/ 24 h 146"/>
                <a:gd name="T8" fmla="*/ 67 w 89"/>
                <a:gd name="T9" fmla="*/ 57 h 146"/>
                <a:gd name="T10" fmla="*/ 0 w 89"/>
                <a:gd name="T11" fmla="*/ 123 h 146"/>
                <a:gd name="T12" fmla="*/ 0 w 89"/>
                <a:gd name="T13" fmla="*/ 146 h 146"/>
                <a:gd name="T14" fmla="*/ 89 w 89"/>
                <a:gd name="T15" fmla="*/ 57 h 146"/>
                <a:gd name="T16" fmla="*/ 35 w 89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46">
                  <a:moveTo>
                    <a:pt x="35" y="0"/>
                  </a:moveTo>
                  <a:lnTo>
                    <a:pt x="0" y="39"/>
                  </a:lnTo>
                  <a:lnTo>
                    <a:pt x="0" y="64"/>
                  </a:lnTo>
                  <a:lnTo>
                    <a:pt x="35" y="24"/>
                  </a:lnTo>
                  <a:lnTo>
                    <a:pt x="67" y="57"/>
                  </a:lnTo>
                  <a:lnTo>
                    <a:pt x="0" y="123"/>
                  </a:lnTo>
                  <a:lnTo>
                    <a:pt x="0" y="146"/>
                  </a:lnTo>
                  <a:lnTo>
                    <a:pt x="89" y="57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236"/>
            <p:cNvSpPr>
              <a:spLocks/>
            </p:cNvSpPr>
            <p:nvPr/>
          </p:nvSpPr>
          <p:spPr bwMode="auto">
            <a:xfrm>
              <a:off x="10764838" y="136525"/>
              <a:ext cx="277813" cy="196850"/>
            </a:xfrm>
            <a:custGeom>
              <a:avLst/>
              <a:gdLst>
                <a:gd name="T0" fmla="*/ 52 w 175"/>
                <a:gd name="T1" fmla="*/ 124 h 124"/>
                <a:gd name="T2" fmla="*/ 175 w 175"/>
                <a:gd name="T3" fmla="*/ 0 h 124"/>
                <a:gd name="T4" fmla="*/ 153 w 175"/>
                <a:gd name="T5" fmla="*/ 0 h 124"/>
                <a:gd name="T6" fmla="*/ 52 w 175"/>
                <a:gd name="T7" fmla="*/ 102 h 124"/>
                <a:gd name="T8" fmla="*/ 22 w 175"/>
                <a:gd name="T9" fmla="*/ 72 h 124"/>
                <a:gd name="T10" fmla="*/ 91 w 175"/>
                <a:gd name="T11" fmla="*/ 0 h 124"/>
                <a:gd name="T12" fmla="*/ 69 w 175"/>
                <a:gd name="T13" fmla="*/ 0 h 124"/>
                <a:gd name="T14" fmla="*/ 0 w 175"/>
                <a:gd name="T15" fmla="*/ 72 h 124"/>
                <a:gd name="T16" fmla="*/ 52 w 175"/>
                <a:gd name="T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24">
                  <a:moveTo>
                    <a:pt x="52" y="124"/>
                  </a:moveTo>
                  <a:lnTo>
                    <a:pt x="175" y="0"/>
                  </a:lnTo>
                  <a:lnTo>
                    <a:pt x="153" y="0"/>
                  </a:lnTo>
                  <a:lnTo>
                    <a:pt x="52" y="102"/>
                  </a:lnTo>
                  <a:lnTo>
                    <a:pt x="22" y="72"/>
                  </a:lnTo>
                  <a:lnTo>
                    <a:pt x="91" y="0"/>
                  </a:lnTo>
                  <a:lnTo>
                    <a:pt x="69" y="0"/>
                  </a:lnTo>
                  <a:lnTo>
                    <a:pt x="0" y="72"/>
                  </a:lnTo>
                  <a:lnTo>
                    <a:pt x="52" y="1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237"/>
            <p:cNvSpPr>
              <a:spLocks/>
            </p:cNvSpPr>
            <p:nvPr/>
          </p:nvSpPr>
          <p:spPr bwMode="auto">
            <a:xfrm>
              <a:off x="10768013" y="1368425"/>
              <a:ext cx="146050" cy="74613"/>
            </a:xfrm>
            <a:custGeom>
              <a:avLst/>
              <a:gdLst>
                <a:gd name="T0" fmla="*/ 0 w 92"/>
                <a:gd name="T1" fmla="*/ 47 h 47"/>
                <a:gd name="T2" fmla="*/ 25 w 92"/>
                <a:gd name="T3" fmla="*/ 47 h 47"/>
                <a:gd name="T4" fmla="*/ 45 w 92"/>
                <a:gd name="T5" fmla="*/ 25 h 47"/>
                <a:gd name="T6" fmla="*/ 67 w 92"/>
                <a:gd name="T7" fmla="*/ 47 h 47"/>
                <a:gd name="T8" fmla="*/ 92 w 92"/>
                <a:gd name="T9" fmla="*/ 47 h 47"/>
                <a:gd name="T10" fmla="*/ 45 w 92"/>
                <a:gd name="T11" fmla="*/ 0 h 47"/>
                <a:gd name="T12" fmla="*/ 0 w 92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7">
                  <a:moveTo>
                    <a:pt x="0" y="47"/>
                  </a:moveTo>
                  <a:lnTo>
                    <a:pt x="25" y="47"/>
                  </a:lnTo>
                  <a:lnTo>
                    <a:pt x="45" y="25"/>
                  </a:lnTo>
                  <a:lnTo>
                    <a:pt x="67" y="47"/>
                  </a:lnTo>
                  <a:lnTo>
                    <a:pt x="92" y="47"/>
                  </a:lnTo>
                  <a:lnTo>
                    <a:pt x="45" y="0"/>
                  </a:lnTo>
                  <a:lnTo>
                    <a:pt x="0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8" name="Rectangle 311"/>
          <p:cNvSpPr/>
          <p:nvPr/>
        </p:nvSpPr>
        <p:spPr>
          <a:xfrm>
            <a:off x="969175" y="2159817"/>
            <a:ext cx="54000" cy="39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0" name="群組 49"/>
          <p:cNvGrpSpPr/>
          <p:nvPr/>
        </p:nvGrpSpPr>
        <p:grpSpPr>
          <a:xfrm>
            <a:off x="7721608" y="1205136"/>
            <a:ext cx="719600" cy="4914681"/>
            <a:chOff x="8253312" y="985838"/>
            <a:chExt cx="719600" cy="4914681"/>
          </a:xfrm>
          <a:solidFill>
            <a:schemeClr val="accent1"/>
          </a:solidFill>
        </p:grpSpPr>
        <p:grpSp>
          <p:nvGrpSpPr>
            <p:cNvPr id="11" name="Group 323"/>
            <p:cNvGrpSpPr/>
            <p:nvPr/>
          </p:nvGrpSpPr>
          <p:grpSpPr>
            <a:xfrm>
              <a:off x="8253312" y="985838"/>
              <a:ext cx="719600" cy="4914681"/>
              <a:chOff x="11004416" y="171451"/>
              <a:chExt cx="959466" cy="6552908"/>
            </a:xfrm>
            <a:grpFill/>
          </p:grpSpPr>
          <p:sp>
            <p:nvSpPr>
              <p:cNvPr id="12" name="Oval 316"/>
              <p:cNvSpPr/>
              <p:nvPr/>
            </p:nvSpPr>
            <p:spPr>
              <a:xfrm>
                <a:off x="11004416" y="1959431"/>
                <a:ext cx="959466" cy="9594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Rectangle 307"/>
              <p:cNvSpPr/>
              <p:nvPr/>
            </p:nvSpPr>
            <p:spPr>
              <a:xfrm>
                <a:off x="11448149" y="171451"/>
                <a:ext cx="72000" cy="65529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pic>
          <p:nvPicPr>
            <p:cNvPr id="49" name="圖形 73" descr="手提箱">
              <a:extLst>
                <a:ext uri="{FF2B5EF4-FFF2-40B4-BE49-F238E27FC236}">
                  <a16:creationId xmlns:a16="http://schemas.microsoft.com/office/drawing/2014/main" id="{320E3629-F4B4-4E91-A4DE-5C2CF6035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73021" y="2423411"/>
              <a:ext cx="486000" cy="486000"/>
            </a:xfrm>
            <a:prstGeom prst="rect">
              <a:avLst/>
            </a:prstGeom>
            <a:grpFill/>
          </p:spPr>
        </p:pic>
      </p:grpSp>
      <p:sp>
        <p:nvSpPr>
          <p:cNvPr id="53" name="Rectangle 310"/>
          <p:cNvSpPr/>
          <p:nvPr/>
        </p:nvSpPr>
        <p:spPr>
          <a:xfrm>
            <a:off x="1353021" y="2974524"/>
            <a:ext cx="2838498" cy="8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zh-TW" altLang="en-US" sz="1600" dirty="0">
                <a:cs typeface="Lato Light" panose="020F0502020204030203" pitchFamily="34" charset="0"/>
              </a:rPr>
              <a:t>校內</a:t>
            </a:r>
            <a:r>
              <a:rPr lang="zh-TW" altLang="en-US" sz="1600" dirty="0" smtClean="0">
                <a:cs typeface="Lato Light" panose="020F0502020204030203" pitchFamily="34" charset="0"/>
              </a:rPr>
              <a:t>分機：</a:t>
            </a:r>
            <a:r>
              <a:rPr lang="en-US" sz="2000" dirty="0" smtClean="0">
                <a:cs typeface="Lato Light" panose="020F0502020204030203" pitchFamily="34" charset="0"/>
              </a:rPr>
              <a:t>6043</a:t>
            </a:r>
            <a:endParaRPr lang="en-US" sz="2000" dirty="0">
              <a:cs typeface="Lato Light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cs typeface="Lato Light" panose="020F0502020204030203" pitchFamily="34" charset="0"/>
              </a:rPr>
              <a:t>ejean@mail.npust.edu.tw</a:t>
            </a:r>
          </a:p>
        </p:txBody>
      </p:sp>
      <p:grpSp>
        <p:nvGrpSpPr>
          <p:cNvPr id="55" name="群組 54"/>
          <p:cNvGrpSpPr/>
          <p:nvPr/>
        </p:nvGrpSpPr>
        <p:grpSpPr>
          <a:xfrm>
            <a:off x="1353021" y="2213837"/>
            <a:ext cx="2345261" cy="584775"/>
            <a:chOff x="1353021" y="2226945"/>
            <a:chExt cx="2345261" cy="584775"/>
          </a:xfrm>
        </p:grpSpPr>
        <p:sp>
          <p:nvSpPr>
            <p:cNvPr id="52" name="Rectangle 309"/>
            <p:cNvSpPr/>
            <p:nvPr/>
          </p:nvSpPr>
          <p:spPr>
            <a:xfrm>
              <a:off x="1353021" y="2226945"/>
              <a:ext cx="14157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200" b="1" dirty="0">
                  <a:latin typeface="Montserrat Light" panose="00000400000000000000" pitchFamily="50" charset="0"/>
                </a:rPr>
                <a:t>吳意真</a:t>
              </a:r>
            </a:p>
          </p:txBody>
        </p:sp>
        <p:sp>
          <p:nvSpPr>
            <p:cNvPr id="54" name="TextBox 2284">
              <a:extLst>
                <a:ext uri="{FF2B5EF4-FFF2-40B4-BE49-F238E27FC236}">
                  <a16:creationId xmlns:a16="http://schemas.microsoft.com/office/drawing/2014/main" id="{0C7923FB-8C23-4C63-A01A-58E38EC714AF}"/>
                </a:ext>
              </a:extLst>
            </p:cNvPr>
            <p:cNvSpPr txBox="1"/>
            <p:nvPr/>
          </p:nvSpPr>
          <p:spPr>
            <a:xfrm>
              <a:off x="2744175" y="2468789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200" b="1" dirty="0">
                  <a:solidFill>
                    <a:srgbClr val="1D6396"/>
                  </a:solidFill>
                  <a:cs typeface="Lato" panose="020F0502020204030203" pitchFamily="34" charset="0"/>
                </a:rPr>
                <a:t>程式設計師</a:t>
              </a:r>
              <a:endParaRPr lang="en-US" sz="1200" b="1" dirty="0">
                <a:solidFill>
                  <a:srgbClr val="1D6396"/>
                </a:solidFill>
                <a:cs typeface="Lato" panose="020F0502020204030203" pitchFamily="34" charset="0"/>
              </a:endParaRPr>
            </a:p>
          </p:txBody>
        </p:sp>
      </p:grpSp>
      <p:sp>
        <p:nvSpPr>
          <p:cNvPr id="56" name="Rectangle 324"/>
          <p:cNvSpPr/>
          <p:nvPr/>
        </p:nvSpPr>
        <p:spPr>
          <a:xfrm>
            <a:off x="1353021" y="4230546"/>
            <a:ext cx="3980979" cy="1669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b="1" dirty="0">
                <a:solidFill>
                  <a:schemeClr val="bg1">
                    <a:lumMod val="50000"/>
                  </a:schemeClr>
                </a:solidFill>
                <a:cs typeface="Lato" panose="020F0502020204030203" pitchFamily="34" charset="0"/>
              </a:rPr>
              <a:t>承辦業務</a:t>
            </a:r>
            <a:endParaRPr lang="en-US" altLang="zh-TW" sz="1400" b="1" dirty="0">
              <a:solidFill>
                <a:schemeClr val="bg1">
                  <a:lumMod val="50000"/>
                </a:schemeClr>
              </a:solidFill>
              <a:cs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cs typeface="Lato Light" panose="020F0502020204030203" pitchFamily="34" charset="0"/>
              </a:rPr>
              <a:t>教職員生電子郵件管理與維護</a:t>
            </a:r>
          </a:p>
          <a:p>
            <a:pPr>
              <a:lnSpc>
                <a:spcPct val="150000"/>
              </a:lnSpc>
            </a:pP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cs typeface="Lato Light" panose="020F0502020204030203" pitchFamily="34" charset="0"/>
              </a:rPr>
              <a:t>電腦教室管理</a:t>
            </a:r>
          </a:p>
          <a:p>
            <a:pPr>
              <a:lnSpc>
                <a:spcPct val="150000"/>
              </a:lnSpc>
            </a:pP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cs typeface="Lato Light" panose="020F0502020204030203" pitchFamily="34" charset="0"/>
              </a:rPr>
              <a:t>遠距教學系統維護</a:t>
            </a:r>
          </a:p>
          <a:p>
            <a:pPr>
              <a:lnSpc>
                <a:spcPct val="150000"/>
              </a:lnSpc>
            </a:pP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cs typeface="Lato Light" panose="020F0502020204030203" pitchFamily="34" charset="0"/>
              </a:rPr>
              <a:t>教材數位化及行政業務</a:t>
            </a:r>
          </a:p>
        </p:txBody>
      </p:sp>
    </p:spTree>
    <p:extLst>
      <p:ext uri="{BB962C8B-B14F-4D97-AF65-F5344CB8AC3E}">
        <p14:creationId xmlns:p14="http://schemas.microsoft.com/office/powerpoint/2010/main" val="39658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同步線上與實體授課方式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2</a:t>
            </a:fld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628650" y="1359904"/>
            <a:ext cx="6716672" cy="1015663"/>
            <a:chOff x="1170029" y="2167486"/>
            <a:chExt cx="6716672" cy="1015663"/>
          </a:xfrm>
        </p:grpSpPr>
        <p:sp>
          <p:nvSpPr>
            <p:cNvPr id="9" name="圓角矩形 8"/>
            <p:cNvSpPr/>
            <p:nvPr/>
          </p:nvSpPr>
          <p:spPr>
            <a:xfrm>
              <a:off x="1571624" y="2942931"/>
              <a:ext cx="4068000" cy="809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0" name="矩形 9"/>
            <p:cNvSpPr/>
            <p:nvPr/>
          </p:nvSpPr>
          <p:spPr>
            <a:xfrm>
              <a:off x="1571625" y="2574099"/>
              <a:ext cx="63150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sz="2000" b="1" dirty="0"/>
                <a:t>將實體課程進行</a:t>
              </a:r>
              <a:r>
                <a:rPr lang="zh-TW" altLang="en-US" sz="2000" b="1" dirty="0">
                  <a:solidFill>
                    <a:srgbClr val="C00000"/>
                  </a:solidFill>
                </a:rPr>
                <a:t>錄影</a:t>
              </a:r>
              <a:r>
                <a:rPr lang="zh-TW" altLang="en-US" sz="2000" b="1" dirty="0"/>
                <a:t>，讓線上學生看錄影內容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170029" y="2167486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zh-TW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2555903" y="5512764"/>
            <a:ext cx="4032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C00000"/>
                </a:solidFill>
              </a:rPr>
              <a:t>視訊會議：即開啟</a:t>
            </a:r>
            <a:r>
              <a:rPr lang="en-US" altLang="zh-TW" b="1" dirty="0">
                <a:solidFill>
                  <a:srgbClr val="C00000"/>
                </a:solidFill>
              </a:rPr>
              <a:t>Google Meet/ Teams</a:t>
            </a:r>
            <a:endParaRPr lang="zh-TW" altLang="en-US" dirty="0"/>
          </a:p>
        </p:txBody>
      </p:sp>
      <p:grpSp>
        <p:nvGrpSpPr>
          <p:cNvPr id="24" name="群組 23"/>
          <p:cNvGrpSpPr/>
          <p:nvPr/>
        </p:nvGrpSpPr>
        <p:grpSpPr>
          <a:xfrm>
            <a:off x="629841" y="2517752"/>
            <a:ext cx="7885508" cy="1015663"/>
            <a:chOff x="1170029" y="3305807"/>
            <a:chExt cx="7885508" cy="1015663"/>
          </a:xfrm>
        </p:grpSpPr>
        <p:sp>
          <p:nvSpPr>
            <p:cNvPr id="25" name="圓角矩形 24"/>
            <p:cNvSpPr/>
            <p:nvPr/>
          </p:nvSpPr>
          <p:spPr>
            <a:xfrm>
              <a:off x="1571624" y="4019422"/>
              <a:ext cx="4068000" cy="809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26" name="矩形 25"/>
            <p:cNvSpPr/>
            <p:nvPr/>
          </p:nvSpPr>
          <p:spPr>
            <a:xfrm>
              <a:off x="1571625" y="3690180"/>
              <a:ext cx="7483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b="1" dirty="0"/>
                <a:t>上實體課同時進行</a:t>
              </a:r>
              <a:r>
                <a:rPr lang="zh-TW" altLang="en-US" b="1" dirty="0">
                  <a:solidFill>
                    <a:srgbClr val="C00000"/>
                  </a:solidFill>
                </a:rPr>
                <a:t>直播</a:t>
              </a:r>
              <a:r>
                <a:rPr lang="en-US" altLang="zh-TW" b="1" dirty="0">
                  <a:solidFill>
                    <a:srgbClr val="7030A0"/>
                  </a:solidFill>
                </a:rPr>
                <a:t>(</a:t>
              </a:r>
              <a:r>
                <a:rPr lang="zh-TW" altLang="en-US" b="1" dirty="0">
                  <a:solidFill>
                    <a:srgbClr val="7030A0"/>
                  </a:solidFill>
                </a:rPr>
                <a:t>包含教師使用黑板的畫面</a:t>
              </a:r>
              <a:r>
                <a:rPr lang="en-US" altLang="zh-TW" b="1" dirty="0">
                  <a:solidFill>
                    <a:srgbClr val="7030A0"/>
                  </a:solidFill>
                </a:rPr>
                <a:t>)</a:t>
              </a:r>
              <a:r>
                <a:rPr lang="zh-TW" altLang="en-US" b="1" dirty="0"/>
                <a:t>，線上學生看直播上課</a:t>
              </a: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1170029" y="3305807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zh-TW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629841" y="3675600"/>
            <a:ext cx="7885508" cy="1015663"/>
            <a:chOff x="1170029" y="3305807"/>
            <a:chExt cx="7885508" cy="1015663"/>
          </a:xfrm>
        </p:grpSpPr>
        <p:sp>
          <p:nvSpPr>
            <p:cNvPr id="29" name="圓角矩形 28"/>
            <p:cNvSpPr/>
            <p:nvPr/>
          </p:nvSpPr>
          <p:spPr>
            <a:xfrm>
              <a:off x="1571624" y="4019422"/>
              <a:ext cx="4068000" cy="809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1571625" y="3690180"/>
              <a:ext cx="7483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b="1" dirty="0"/>
                <a:t>將實體課放進</a:t>
              </a:r>
              <a:r>
                <a:rPr lang="zh-TW" altLang="en-US" b="1" dirty="0">
                  <a:solidFill>
                    <a:srgbClr val="C00000"/>
                  </a:solidFill>
                </a:rPr>
                <a:t>視訊會議</a:t>
              </a:r>
              <a:r>
                <a:rPr lang="en-US" altLang="zh-TW" b="1" dirty="0">
                  <a:solidFill>
                    <a:srgbClr val="7030A0"/>
                  </a:solidFill>
                </a:rPr>
                <a:t>(</a:t>
              </a:r>
              <a:r>
                <a:rPr lang="zh-TW" altLang="en-US" b="1" dirty="0">
                  <a:solidFill>
                    <a:srgbClr val="7030A0"/>
                  </a:solidFill>
                </a:rPr>
                <a:t>僅有教師電腦螢幕分享</a:t>
              </a:r>
              <a:r>
                <a:rPr lang="en-US" altLang="zh-TW" b="1" dirty="0">
                  <a:solidFill>
                    <a:srgbClr val="7030A0"/>
                  </a:solidFill>
                </a:rPr>
                <a:t>)</a:t>
              </a:r>
              <a:r>
                <a:rPr lang="zh-TW" altLang="en-US" b="1" dirty="0"/>
                <a:t>，線上學生遠端同步互動</a:t>
              </a: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1170029" y="3305807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zh-TW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31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620535" y="2335250"/>
            <a:ext cx="3868340" cy="15241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</a:rPr>
              <a:t>硬體設備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/>
              <a:t>錄影機</a:t>
            </a:r>
            <a:r>
              <a:rPr lang="en-US" altLang="zh-TW" sz="1600" dirty="0"/>
              <a:t>(</a:t>
            </a:r>
            <a:r>
              <a:rPr lang="zh-TW" altLang="en-US" sz="1600" dirty="0"/>
              <a:t>有</a:t>
            </a:r>
            <a:r>
              <a:rPr lang="en-US" altLang="zh-TW" sz="1600" dirty="0"/>
              <a:t>HDMI</a:t>
            </a:r>
            <a:r>
              <a:rPr lang="zh-TW" altLang="en-US" sz="1600" dirty="0"/>
              <a:t>接口</a:t>
            </a:r>
            <a:r>
              <a:rPr lang="en-US" altLang="zh-TW" sz="1600" dirty="0"/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/>
              <a:t>無驅動程式影像擷取卡。</a:t>
            </a:r>
            <a:endParaRPr lang="en-US" altLang="zh-TW" sz="1600" dirty="0"/>
          </a:p>
          <a:p>
            <a:pPr marL="457200" indent="-457200" algn="just">
              <a:buFont typeface="+mj-lt"/>
              <a:buAutoNum type="arabicPeriod"/>
            </a:pPr>
            <a:r>
              <a:rPr lang="en-US" altLang="zh-TW" sz="1600" dirty="0"/>
              <a:t>HDMI</a:t>
            </a:r>
            <a:r>
              <a:rPr lang="zh-TW" altLang="en-US" sz="1600" dirty="0"/>
              <a:t>線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zh-TW" altLang="en-US" sz="1600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>
          <a:xfrm>
            <a:off x="4629150" y="2335250"/>
            <a:ext cx="3887391" cy="1553001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</a:rPr>
              <a:t>軟體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設備</a:t>
            </a:r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 smtClean="0"/>
              <a:t>威力導演</a:t>
            </a:r>
            <a:endParaRPr lang="en-US" altLang="zh-TW" sz="16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 smtClean="0"/>
              <a:t>螢幕</a:t>
            </a:r>
            <a:r>
              <a:rPr lang="zh-TW" altLang="en-US" sz="1600" dirty="0"/>
              <a:t>錄製軟體 </a:t>
            </a:r>
            <a:r>
              <a:rPr lang="en-US" altLang="zh-TW" sz="1600" dirty="0" err="1"/>
              <a:t>Evercam</a:t>
            </a:r>
            <a:endParaRPr lang="zh-TW" alt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29841" y="1091441"/>
            <a:ext cx="7885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0000"/>
                </a:solidFill>
              </a:rPr>
              <a:t>選擇實體課的學生恢復往常上課型態，上課的同時</a:t>
            </a:r>
            <a:r>
              <a:rPr lang="zh-TW" altLang="en-US" sz="2000" dirty="0" smtClean="0">
                <a:solidFill>
                  <a:srgbClr val="000000"/>
                </a:solidFill>
              </a:rPr>
              <a:t>使用錄影</a:t>
            </a:r>
            <a:r>
              <a:rPr lang="zh-TW" altLang="en-US" sz="2000" dirty="0">
                <a:solidFill>
                  <a:srgbClr val="000000"/>
                </a:solidFill>
              </a:rPr>
              <a:t>設</a:t>
            </a:r>
            <a:r>
              <a:rPr lang="zh-TW" altLang="en-US" sz="2000" dirty="0" smtClean="0">
                <a:solidFill>
                  <a:srgbClr val="000000"/>
                </a:solidFill>
              </a:rPr>
              <a:t>備</a:t>
            </a:r>
            <a:r>
              <a:rPr lang="zh-TW" altLang="en-US" sz="2000" dirty="0">
                <a:solidFill>
                  <a:srgbClr val="000000"/>
                </a:solidFill>
              </a:rPr>
              <a:t>進行課程錄影，選擇線上的同學則是在實體課後看錄影畫面上課。</a:t>
            </a:r>
            <a:endParaRPr lang="en-US" altLang="zh-TW" sz="2000" dirty="0">
              <a:solidFill>
                <a:srgbClr val="00000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629841" y="129885"/>
            <a:ext cx="6696077" cy="1015663"/>
            <a:chOff x="1481136" y="2321340"/>
            <a:chExt cx="6696077" cy="1015663"/>
          </a:xfrm>
        </p:grpSpPr>
        <p:sp>
          <p:nvSpPr>
            <p:cNvPr id="11" name="圓角矩形 10"/>
            <p:cNvSpPr/>
            <p:nvPr/>
          </p:nvSpPr>
          <p:spPr>
            <a:xfrm>
              <a:off x="1862136" y="3043238"/>
              <a:ext cx="4068000" cy="809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1862137" y="2674406"/>
              <a:ext cx="63150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/>
                <a:t>將實體課程進行</a:t>
              </a:r>
              <a:r>
                <a:rPr lang="zh-TW" altLang="en-US" sz="2000" b="1" dirty="0">
                  <a:solidFill>
                    <a:srgbClr val="C00000"/>
                  </a:solidFill>
                </a:rPr>
                <a:t>錄影</a:t>
              </a:r>
              <a:r>
                <a:rPr lang="zh-TW" altLang="en-US" sz="2000" b="1" dirty="0"/>
                <a:t>，讓線上學生看錄影內容</a:t>
              </a: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481136" y="2321340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zh-TW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5" name="直線接點 14"/>
          <p:cNvCxnSpPr/>
          <p:nvPr/>
        </p:nvCxnSpPr>
        <p:spPr>
          <a:xfrm>
            <a:off x="629841" y="2314655"/>
            <a:ext cx="78855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620535" y="4379099"/>
            <a:ext cx="1704725" cy="1809458"/>
            <a:chOff x="620535" y="3880012"/>
            <a:chExt cx="1704725" cy="1809458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55D43E88-6E39-CB78-C41A-A2BDAB530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535" y="3888251"/>
              <a:ext cx="1704725" cy="1801219"/>
            </a:xfrm>
            <a:prstGeom prst="rect">
              <a:avLst/>
            </a:prstGeom>
          </p:spPr>
        </p:pic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5D626DEA-1E4C-42B6-BB0B-8DD8B977FCF5}"/>
                </a:ext>
              </a:extLst>
            </p:cNvPr>
            <p:cNvSpPr txBox="1"/>
            <p:nvPr/>
          </p:nvSpPr>
          <p:spPr>
            <a:xfrm>
              <a:off x="620535" y="388001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2423703" y="4379099"/>
            <a:ext cx="1413488" cy="1809458"/>
            <a:chOff x="2423703" y="3880012"/>
            <a:chExt cx="1413488" cy="1809458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CE6D8B28-2FD5-FFBC-2459-489BD63B9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7869" y="3888251"/>
              <a:ext cx="1409322" cy="1801219"/>
            </a:xfrm>
            <a:prstGeom prst="rect">
              <a:avLst/>
            </a:prstGeom>
          </p:spPr>
        </p:pic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5A8B5477-3CF4-4C27-9B0C-9BD441895183}"/>
                </a:ext>
              </a:extLst>
            </p:cNvPr>
            <p:cNvSpPr txBox="1"/>
            <p:nvPr/>
          </p:nvSpPr>
          <p:spPr>
            <a:xfrm>
              <a:off x="2423703" y="388001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935634" y="4379099"/>
            <a:ext cx="1861538" cy="1809457"/>
            <a:chOff x="3935634" y="3880012"/>
            <a:chExt cx="1861538" cy="1809457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3DE26C6C-25DB-47B3-B79E-DC1EF5894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41" b="9166"/>
            <a:stretch/>
          </p:blipFill>
          <p:spPr>
            <a:xfrm>
              <a:off x="3939800" y="3883466"/>
              <a:ext cx="1857372" cy="1806003"/>
            </a:xfrm>
            <a:prstGeom prst="rect">
              <a:avLst/>
            </a:prstGeom>
          </p:spPr>
        </p:pic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C95D23BE-EA18-44C1-92F6-D1555C6E8AC3}"/>
                </a:ext>
              </a:extLst>
            </p:cNvPr>
            <p:cNvSpPr txBox="1"/>
            <p:nvPr/>
          </p:nvSpPr>
          <p:spPr>
            <a:xfrm>
              <a:off x="3935634" y="388001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</a:lstStyle>
            <a:p>
              <a:r>
                <a:rPr lang="en-US" altLang="zh-TW" dirty="0"/>
                <a:t>3-1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5895615" y="4379099"/>
            <a:ext cx="1757238" cy="1809457"/>
            <a:chOff x="5895615" y="3880012"/>
            <a:chExt cx="1757238" cy="1809457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B432E04A-DD41-4A61-93BA-84CF0A1C1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53" t="31124" r="14794" b="22115"/>
            <a:stretch/>
          </p:blipFill>
          <p:spPr>
            <a:xfrm>
              <a:off x="5895615" y="3888251"/>
              <a:ext cx="1757238" cy="1801218"/>
            </a:xfrm>
            <a:prstGeom prst="rect">
              <a:avLst/>
            </a:prstGeom>
          </p:spPr>
        </p:pic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47E6FFD9-8FBC-4E7D-A262-D66961333A0C}"/>
                </a:ext>
              </a:extLst>
            </p:cNvPr>
            <p:cNvSpPr txBox="1"/>
            <p:nvPr/>
          </p:nvSpPr>
          <p:spPr>
            <a:xfrm>
              <a:off x="5895615" y="388001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</a:lstStyle>
            <a:p>
              <a:r>
                <a:rPr lang="en-US" altLang="zh-TW" dirty="0"/>
                <a:t>3-2</a:t>
              </a:r>
            </a:p>
          </p:txBody>
        </p:sp>
      </p:grpSp>
      <p:sp>
        <p:nvSpPr>
          <p:cNvPr id="29" name="向下箭號 28"/>
          <p:cNvSpPr/>
          <p:nvPr/>
        </p:nvSpPr>
        <p:spPr>
          <a:xfrm>
            <a:off x="690568" y="4030702"/>
            <a:ext cx="160015" cy="168875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0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2000" b="1" dirty="0">
                <a:solidFill>
                  <a:srgbClr val="000000"/>
                </a:solidFill>
              </a:rPr>
              <a:t>教學實施步驟：</a:t>
            </a:r>
            <a:endParaRPr lang="en-US" altLang="zh-TW" sz="20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zh-TW" sz="1800" b="1" dirty="0">
                <a:solidFill>
                  <a:srgbClr val="C00000"/>
                </a:solidFill>
              </a:rPr>
              <a:t>STEP 1:</a:t>
            </a:r>
            <a:endParaRPr lang="en-US" altLang="zh-TW" sz="1400" dirty="0"/>
          </a:p>
          <a:p>
            <a:pPr marL="457200" lvl="1" indent="0">
              <a:buNone/>
            </a:pPr>
            <a:r>
              <a:rPr lang="zh-TW" altLang="en-US" sz="1400" dirty="0"/>
              <a:t>將</a:t>
            </a:r>
            <a:r>
              <a:rPr lang="en-US" altLang="zh-TW" sz="1400" dirty="0"/>
              <a:t>HDMI</a:t>
            </a:r>
            <a:r>
              <a:rPr lang="zh-TW" altLang="en-US" sz="1400" dirty="0"/>
              <a:t>線接到錄影機</a:t>
            </a:r>
            <a:r>
              <a:rPr lang="en-US" altLang="zh-TW" sz="1400" dirty="0"/>
              <a:t>HDMI</a:t>
            </a:r>
            <a:r>
              <a:rPr lang="zh-TW" altLang="en-US" sz="1400" dirty="0" smtClean="0"/>
              <a:t>插</a:t>
            </a:r>
            <a:r>
              <a:rPr lang="zh-TW" altLang="en-US" sz="1400" dirty="0"/>
              <a:t>槽</a:t>
            </a:r>
            <a:endParaRPr lang="en-US" altLang="zh-TW" sz="1400" dirty="0"/>
          </a:p>
          <a:p>
            <a:pPr marL="457200" lvl="1" indent="0">
              <a:buNone/>
            </a:pPr>
            <a:endParaRPr lang="en-US" altLang="zh-TW" sz="18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altLang="zh-TW" sz="1800" b="1" dirty="0">
                <a:solidFill>
                  <a:srgbClr val="C00000"/>
                </a:solidFill>
              </a:rPr>
              <a:t>STEP 2:</a:t>
            </a:r>
            <a:endParaRPr lang="zh-TW" altLang="en-US" sz="18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en-US" altLang="zh-TW" sz="1400" dirty="0"/>
              <a:t>HDMI</a:t>
            </a:r>
            <a:r>
              <a:rPr lang="zh-TW" altLang="en-US" sz="1400" dirty="0"/>
              <a:t>另一頭線接到影像擷取卡的</a:t>
            </a:r>
            <a:r>
              <a:rPr lang="en-US" altLang="zh-TW" sz="1400" dirty="0"/>
              <a:t>HDMI</a:t>
            </a:r>
            <a:r>
              <a:rPr lang="zh-TW" altLang="en-US" sz="1400" dirty="0"/>
              <a:t>插槽</a:t>
            </a:r>
          </a:p>
          <a:p>
            <a:pPr marL="457200" lvl="1" indent="0">
              <a:buNone/>
            </a:pPr>
            <a:r>
              <a:rPr lang="en-US" altLang="zh-TW" sz="1400" dirty="0"/>
              <a:t>USB</a:t>
            </a:r>
            <a:r>
              <a:rPr lang="zh-TW" altLang="en-US" sz="1400" dirty="0"/>
              <a:t>接到需輸出影像的電腦</a:t>
            </a:r>
            <a:endParaRPr lang="en-US" altLang="zh-TW" sz="1400" dirty="0"/>
          </a:p>
          <a:p>
            <a:pPr marL="457200" lvl="1" indent="0">
              <a:buNone/>
            </a:pPr>
            <a:endParaRPr lang="zh-TW" altLang="en-US" sz="1400" dirty="0"/>
          </a:p>
          <a:p>
            <a:pPr marL="457200" lvl="1" indent="0">
              <a:buNone/>
            </a:pPr>
            <a:r>
              <a:rPr lang="en-US" altLang="zh-TW" sz="1800" b="1" dirty="0">
                <a:solidFill>
                  <a:srgbClr val="C00000"/>
                </a:solidFill>
              </a:rPr>
              <a:t>STEP 3:</a:t>
            </a:r>
          </a:p>
          <a:p>
            <a:pPr marL="457200" lvl="1" indent="0">
              <a:buNone/>
            </a:pPr>
            <a:r>
              <a:rPr lang="zh-TW" altLang="en-US" sz="1400" dirty="0"/>
              <a:t>開啟視訊軟體，並更改視訊</a:t>
            </a:r>
            <a:r>
              <a:rPr lang="zh-TW" altLang="en-US" sz="1400" dirty="0" smtClean="0"/>
              <a:t>來源，錄製教師使用黑板上課的過程</a:t>
            </a:r>
            <a:endParaRPr lang="zh-TW" altLang="en-US" sz="1600" dirty="0"/>
          </a:p>
          <a:p>
            <a:pPr marL="0" indent="0">
              <a:buNone/>
            </a:pPr>
            <a:endParaRPr lang="zh-TW" altLang="en-US" sz="1600" dirty="0"/>
          </a:p>
          <a:p>
            <a:pPr marL="457200" lvl="1" indent="0">
              <a:buNone/>
            </a:pPr>
            <a:endParaRPr lang="en-US" altLang="zh-TW" b="1" dirty="0">
              <a:solidFill>
                <a:srgbClr val="0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629841" y="129885"/>
            <a:ext cx="6696077" cy="1015663"/>
            <a:chOff x="1481136" y="2321340"/>
            <a:chExt cx="6696077" cy="1015663"/>
          </a:xfrm>
        </p:grpSpPr>
        <p:sp>
          <p:nvSpPr>
            <p:cNvPr id="17" name="圓角矩形 16"/>
            <p:cNvSpPr/>
            <p:nvPr/>
          </p:nvSpPr>
          <p:spPr>
            <a:xfrm>
              <a:off x="1862136" y="3043238"/>
              <a:ext cx="4068000" cy="809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862137" y="2674406"/>
              <a:ext cx="63150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/>
                <a:t>將實體課程進行</a:t>
              </a:r>
              <a:r>
                <a:rPr lang="zh-TW" altLang="en-US" sz="2000" b="1" dirty="0">
                  <a:solidFill>
                    <a:srgbClr val="C00000"/>
                  </a:solidFill>
                </a:rPr>
                <a:t>錄影</a:t>
              </a:r>
              <a:r>
                <a:rPr lang="zh-TW" altLang="en-US" sz="2000" b="1" dirty="0"/>
                <a:t>，讓線上學生看錄影內容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481136" y="2321340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zh-TW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AA8EC7BE-3755-055B-6CB6-C65FFCA4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539" y="1243815"/>
            <a:ext cx="2387294" cy="119098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AEF4DEC-8DBE-356C-E126-C7ADD8A03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539" y="2576947"/>
            <a:ext cx="2384943" cy="12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>
          <a:xfrm>
            <a:off x="4629150" y="2335250"/>
            <a:ext cx="3887391" cy="1553001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</a:rPr>
              <a:t>軟體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設備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/>
              <a:t>學校授權視訊軟體 </a:t>
            </a:r>
            <a:r>
              <a:rPr lang="en-US" altLang="zh-TW" sz="1600" dirty="0"/>
              <a:t>Microsoft Teams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 smtClean="0"/>
              <a:t>或已</a:t>
            </a:r>
            <a:r>
              <a:rPr lang="zh-TW" altLang="en-US" sz="1600" dirty="0"/>
              <a:t>不提供錄影功能</a:t>
            </a:r>
            <a:r>
              <a:rPr lang="en-US" altLang="zh-TW" sz="1600" dirty="0"/>
              <a:t>Google for Education</a:t>
            </a:r>
            <a:r>
              <a:rPr lang="zh-TW" altLang="en-US" sz="1600" dirty="0"/>
              <a:t>的</a:t>
            </a:r>
            <a:r>
              <a:rPr lang="en-US" altLang="zh-TW" sz="1600" dirty="0"/>
              <a:t>Google Meet</a:t>
            </a:r>
            <a:endParaRPr lang="zh-TW" alt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grpSp>
        <p:nvGrpSpPr>
          <p:cNvPr id="16" name="群組 15"/>
          <p:cNvGrpSpPr/>
          <p:nvPr/>
        </p:nvGrpSpPr>
        <p:grpSpPr>
          <a:xfrm>
            <a:off x="629841" y="129885"/>
            <a:ext cx="7885508" cy="1015663"/>
            <a:chOff x="1170029" y="3305807"/>
            <a:chExt cx="7885508" cy="1015663"/>
          </a:xfrm>
        </p:grpSpPr>
        <p:sp>
          <p:nvSpPr>
            <p:cNvPr id="17" name="圓角矩形 16"/>
            <p:cNvSpPr/>
            <p:nvPr/>
          </p:nvSpPr>
          <p:spPr>
            <a:xfrm>
              <a:off x="1571624" y="4019422"/>
              <a:ext cx="4068000" cy="809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1571625" y="3690180"/>
              <a:ext cx="7483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b="1" dirty="0"/>
                <a:t>上實體課同時進行</a:t>
              </a:r>
              <a:r>
                <a:rPr lang="zh-TW" altLang="en-US" b="1" dirty="0">
                  <a:solidFill>
                    <a:srgbClr val="C00000"/>
                  </a:solidFill>
                </a:rPr>
                <a:t>直播</a:t>
              </a:r>
              <a:r>
                <a:rPr lang="en-US" altLang="zh-TW" b="1" dirty="0">
                  <a:solidFill>
                    <a:srgbClr val="7030A0"/>
                  </a:solidFill>
                </a:rPr>
                <a:t>(</a:t>
              </a:r>
              <a:r>
                <a:rPr lang="zh-TW" altLang="en-US" b="1" dirty="0">
                  <a:solidFill>
                    <a:srgbClr val="7030A0"/>
                  </a:solidFill>
                </a:rPr>
                <a:t>包含教師使用黑板的畫面</a:t>
              </a:r>
              <a:r>
                <a:rPr lang="en-US" altLang="zh-TW" b="1" dirty="0">
                  <a:solidFill>
                    <a:srgbClr val="7030A0"/>
                  </a:solidFill>
                </a:rPr>
                <a:t>)</a:t>
              </a:r>
              <a:r>
                <a:rPr lang="zh-TW" altLang="en-US" b="1" dirty="0"/>
                <a:t>，線上學生看直播上課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1170029" y="3305807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zh-TW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29841" y="1091441"/>
            <a:ext cx="7885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0000"/>
                </a:solidFill>
              </a:rPr>
              <a:t>選擇實體課的學生恢復往常上課型態，上課的同時</a:t>
            </a:r>
            <a:r>
              <a:rPr lang="zh-TW" altLang="en-US" sz="2000" dirty="0" smtClean="0">
                <a:solidFill>
                  <a:srgbClr val="000000"/>
                </a:solidFill>
              </a:rPr>
              <a:t>使用影</a:t>
            </a:r>
            <a:r>
              <a:rPr lang="zh-TW" altLang="en-US" sz="2000" dirty="0">
                <a:solidFill>
                  <a:srgbClr val="000000"/>
                </a:solidFill>
              </a:rPr>
              <a:t>音設備進行串流直播，選擇線</a:t>
            </a:r>
            <a:r>
              <a:rPr lang="zh-TW" altLang="en-US" sz="2000" dirty="0" smtClean="0">
                <a:solidFill>
                  <a:srgbClr val="000000"/>
                </a:solidFill>
              </a:rPr>
              <a:t>上課</a:t>
            </a:r>
            <a:r>
              <a:rPr lang="zh-TW" altLang="en-US" sz="2000" dirty="0">
                <a:solidFill>
                  <a:srgbClr val="000000"/>
                </a:solidFill>
              </a:rPr>
              <a:t>程</a:t>
            </a:r>
            <a:r>
              <a:rPr lang="zh-TW" altLang="en-US" sz="2000" dirty="0" smtClean="0">
                <a:solidFill>
                  <a:srgbClr val="000000"/>
                </a:solidFill>
              </a:rPr>
              <a:t>的</a:t>
            </a:r>
            <a:r>
              <a:rPr lang="zh-TW" altLang="en-US" sz="2000" dirty="0">
                <a:solidFill>
                  <a:srgbClr val="000000"/>
                </a:solidFill>
              </a:rPr>
              <a:t>同學看著直播畫面上課。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629841" y="2314655"/>
            <a:ext cx="78855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內容版面配置區 6">
            <a:extLst>
              <a:ext uri="{FF2B5EF4-FFF2-40B4-BE49-F238E27FC236}">
                <a16:creationId xmlns:a16="http://schemas.microsoft.com/office/drawing/2014/main" id="{37D54B62-092E-414E-97FB-699E7D110F76}"/>
              </a:ext>
            </a:extLst>
          </p:cNvPr>
          <p:cNvSpPr txBox="1">
            <a:spLocks/>
          </p:cNvSpPr>
          <p:nvPr/>
        </p:nvSpPr>
        <p:spPr>
          <a:xfrm>
            <a:off x="620535" y="2335250"/>
            <a:ext cx="3868340" cy="152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TW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TW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TW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TW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</a:rPr>
              <a:t>硬體設備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/>
              <a:t>錄影機</a:t>
            </a:r>
            <a:r>
              <a:rPr lang="en-US" altLang="zh-TW" sz="1600" dirty="0"/>
              <a:t>(</a:t>
            </a:r>
            <a:r>
              <a:rPr lang="zh-TW" altLang="en-US" sz="1600" dirty="0"/>
              <a:t>有</a:t>
            </a:r>
            <a:r>
              <a:rPr lang="en-US" altLang="zh-TW" sz="1600" dirty="0"/>
              <a:t>HDMI</a:t>
            </a:r>
            <a:r>
              <a:rPr lang="zh-TW" altLang="en-US" sz="1600" dirty="0"/>
              <a:t>接口</a:t>
            </a:r>
            <a:r>
              <a:rPr lang="en-US" altLang="zh-TW" sz="1600" dirty="0"/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/>
              <a:t>無驅動程式影像擷取</a:t>
            </a:r>
            <a:r>
              <a:rPr lang="zh-TW" altLang="en-US" sz="1600" dirty="0" smtClean="0"/>
              <a:t>卡</a:t>
            </a:r>
            <a:endParaRPr lang="zh-TW" altLang="en-US" sz="1600" dirty="0"/>
          </a:p>
          <a:p>
            <a:pPr marL="457200" indent="-457200" algn="just">
              <a:buFont typeface="+mj-lt"/>
              <a:buAutoNum type="arabicPeriod"/>
            </a:pPr>
            <a:r>
              <a:rPr lang="en-US" altLang="zh-TW" sz="1600" dirty="0"/>
              <a:t>HDMI</a:t>
            </a:r>
            <a:r>
              <a:rPr lang="zh-TW" altLang="en-US" sz="1600" dirty="0"/>
              <a:t>線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zh-TW" altLang="en-US" sz="1600" dirty="0"/>
          </a:p>
        </p:txBody>
      </p:sp>
      <p:grpSp>
        <p:nvGrpSpPr>
          <p:cNvPr id="2" name="群組 1"/>
          <p:cNvGrpSpPr/>
          <p:nvPr/>
        </p:nvGrpSpPr>
        <p:grpSpPr>
          <a:xfrm>
            <a:off x="639732" y="4379099"/>
            <a:ext cx="896626" cy="1805493"/>
            <a:chOff x="639732" y="4379099"/>
            <a:chExt cx="896626" cy="1805493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EE09D69-8E7B-5B99-1FC7-75CBA7EE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89418" y="4837652"/>
              <a:ext cx="1797254" cy="896625"/>
            </a:xfrm>
            <a:prstGeom prst="rect">
              <a:avLst/>
            </a:prstGeom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5D626DEA-1E4C-42B6-BB0B-8DD8B977FCF5}"/>
                </a:ext>
              </a:extLst>
            </p:cNvPr>
            <p:cNvSpPr txBox="1"/>
            <p:nvPr/>
          </p:nvSpPr>
          <p:spPr>
            <a:xfrm>
              <a:off x="1236276" y="437909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1</a:t>
              </a:r>
              <a:endParaRPr lang="zh-TW" altLang="en-US" dirty="0"/>
            </a:p>
          </p:txBody>
        </p:sp>
      </p:grpSp>
      <p:grpSp>
        <p:nvGrpSpPr>
          <p:cNvPr id="35" name="群組 34"/>
          <p:cNvGrpSpPr/>
          <p:nvPr/>
        </p:nvGrpSpPr>
        <p:grpSpPr>
          <a:xfrm>
            <a:off x="1628751" y="4379099"/>
            <a:ext cx="1413488" cy="1809458"/>
            <a:chOff x="2423703" y="3880012"/>
            <a:chExt cx="1413488" cy="1809458"/>
          </a:xfrm>
        </p:grpSpPr>
        <p:pic>
          <p:nvPicPr>
            <p:cNvPr id="36" name="圖片 35">
              <a:extLst>
                <a:ext uri="{FF2B5EF4-FFF2-40B4-BE49-F238E27FC236}">
                  <a16:creationId xmlns:a16="http://schemas.microsoft.com/office/drawing/2014/main" id="{CE6D8B28-2FD5-FFBC-2459-489BD63B9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7869" y="3888251"/>
              <a:ext cx="1409322" cy="1801219"/>
            </a:xfrm>
            <a:prstGeom prst="rect">
              <a:avLst/>
            </a:prstGeom>
          </p:spPr>
        </p:pic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5A8B5477-3CF4-4C27-9B0C-9BD441895183}"/>
                </a:ext>
              </a:extLst>
            </p:cNvPr>
            <p:cNvSpPr txBox="1"/>
            <p:nvPr/>
          </p:nvSpPr>
          <p:spPr>
            <a:xfrm>
              <a:off x="2423703" y="388001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3140682" y="4379099"/>
            <a:ext cx="1861538" cy="1809457"/>
            <a:chOff x="3935634" y="3880012"/>
            <a:chExt cx="1861538" cy="1809457"/>
          </a:xfrm>
        </p:grpSpPr>
        <p:pic>
          <p:nvPicPr>
            <p:cNvPr id="39" name="圖片 38">
              <a:extLst>
                <a:ext uri="{FF2B5EF4-FFF2-40B4-BE49-F238E27FC236}">
                  <a16:creationId xmlns:a16="http://schemas.microsoft.com/office/drawing/2014/main" id="{3DE26C6C-25DB-47B3-B79E-DC1EF5894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41" b="9166"/>
            <a:stretch/>
          </p:blipFill>
          <p:spPr>
            <a:xfrm>
              <a:off x="3939800" y="3883466"/>
              <a:ext cx="1857372" cy="1806003"/>
            </a:xfrm>
            <a:prstGeom prst="rect">
              <a:avLst/>
            </a:prstGeom>
          </p:spPr>
        </p:pic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C95D23BE-EA18-44C1-92F6-D1555C6E8AC3}"/>
                </a:ext>
              </a:extLst>
            </p:cNvPr>
            <p:cNvSpPr txBox="1"/>
            <p:nvPr/>
          </p:nvSpPr>
          <p:spPr>
            <a:xfrm>
              <a:off x="3935634" y="388001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</a:lstStyle>
            <a:p>
              <a:r>
                <a:rPr lang="en-US" altLang="zh-TW" dirty="0"/>
                <a:t>3-1</a:t>
              </a: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5100663" y="4379099"/>
            <a:ext cx="1757238" cy="1809457"/>
            <a:chOff x="5895615" y="3880012"/>
            <a:chExt cx="1757238" cy="1809457"/>
          </a:xfrm>
        </p:grpSpPr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B432E04A-DD41-4A61-93BA-84CF0A1C1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53" t="31124" r="14794" b="22115"/>
            <a:stretch/>
          </p:blipFill>
          <p:spPr>
            <a:xfrm>
              <a:off x="5895615" y="3888251"/>
              <a:ext cx="1757238" cy="1801218"/>
            </a:xfrm>
            <a:prstGeom prst="rect">
              <a:avLst/>
            </a:prstGeom>
          </p:spPr>
        </p:pic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47E6FFD9-8FBC-4E7D-A262-D66961333A0C}"/>
                </a:ext>
              </a:extLst>
            </p:cNvPr>
            <p:cNvSpPr txBox="1"/>
            <p:nvPr/>
          </p:nvSpPr>
          <p:spPr>
            <a:xfrm>
              <a:off x="5895615" y="388001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TW"/>
              </a:defPPr>
            </a:lstStyle>
            <a:p>
              <a:r>
                <a:rPr lang="en-US" altLang="zh-TW" dirty="0"/>
                <a:t>3-2</a:t>
              </a:r>
            </a:p>
          </p:txBody>
        </p:sp>
      </p:grpSp>
      <p:sp>
        <p:nvSpPr>
          <p:cNvPr id="44" name="向下箭號 43"/>
          <p:cNvSpPr/>
          <p:nvPr/>
        </p:nvSpPr>
        <p:spPr>
          <a:xfrm>
            <a:off x="690568" y="4030702"/>
            <a:ext cx="160015" cy="168875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820876" y="5046161"/>
            <a:ext cx="445834" cy="445834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78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000" b="1" dirty="0">
                <a:solidFill>
                  <a:srgbClr val="000000"/>
                </a:solidFill>
              </a:rPr>
              <a:t>教學實施步驟：</a:t>
            </a:r>
            <a:endParaRPr lang="en-US" altLang="zh-TW" sz="20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zh-TW" sz="1800" b="1" dirty="0">
                <a:solidFill>
                  <a:srgbClr val="C00000"/>
                </a:solidFill>
              </a:rPr>
              <a:t>STEP 1:</a:t>
            </a:r>
          </a:p>
          <a:p>
            <a:pPr marL="457200" lvl="1" indent="0">
              <a:buNone/>
            </a:pPr>
            <a:r>
              <a:rPr lang="zh-TW" altLang="en-US" sz="1400" dirty="0"/>
              <a:t>同實體課程錄影準備攝影機與影像擷取</a:t>
            </a:r>
            <a:r>
              <a:rPr lang="zh-TW" altLang="en-US" sz="1400" dirty="0" smtClean="0"/>
              <a:t>卡</a:t>
            </a:r>
            <a:endParaRPr lang="en-US" altLang="zh-TW" sz="1400" dirty="0"/>
          </a:p>
          <a:p>
            <a:pPr marL="457200" lvl="1" indent="0">
              <a:buNone/>
            </a:pPr>
            <a:r>
              <a:rPr lang="en-US" altLang="zh-TW" sz="1800" b="1" dirty="0">
                <a:solidFill>
                  <a:srgbClr val="C00000"/>
                </a:solidFill>
              </a:rPr>
              <a:t>STEP 2:</a:t>
            </a:r>
          </a:p>
          <a:p>
            <a:pPr marL="457200" lvl="1" indent="0">
              <a:buNone/>
            </a:pPr>
            <a:r>
              <a:rPr lang="zh-TW" altLang="en-US" sz="1400" dirty="0"/>
              <a:t>開啟直播軟體</a:t>
            </a:r>
            <a:r>
              <a:rPr lang="en-US" altLang="zh-TW" sz="1400" dirty="0"/>
              <a:t>(</a:t>
            </a:r>
            <a:r>
              <a:rPr lang="zh-TW" altLang="en-US" sz="1400" dirty="0"/>
              <a:t>例如微軟的</a:t>
            </a:r>
            <a:r>
              <a:rPr lang="en-US" altLang="zh-TW" sz="1400" dirty="0"/>
              <a:t>Teams)</a:t>
            </a:r>
            <a:endParaRPr lang="zh-TW" altLang="en-US" sz="1400" dirty="0"/>
          </a:p>
          <a:p>
            <a:pPr marL="457200" lvl="1" indent="0">
              <a:buNone/>
            </a:pPr>
            <a:r>
              <a:rPr lang="en-US" altLang="zh-TW" sz="1800" b="1" dirty="0">
                <a:solidFill>
                  <a:srgbClr val="C00000"/>
                </a:solidFill>
              </a:rPr>
              <a:t>STEP 3:</a:t>
            </a:r>
          </a:p>
          <a:p>
            <a:pPr marL="457200" lvl="1" indent="0">
              <a:buNone/>
            </a:pPr>
            <a:r>
              <a:rPr lang="zh-TW" altLang="en-US" sz="1400" dirty="0"/>
              <a:t>更改視訊來源，將老師板書畫面輸入直播電腦</a:t>
            </a:r>
          </a:p>
          <a:p>
            <a:pPr marL="457200" lvl="1" indent="0">
              <a:buNone/>
            </a:pPr>
            <a:endParaRPr lang="en-US" altLang="zh-TW" b="1" dirty="0">
              <a:solidFill>
                <a:srgbClr val="0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629841" y="129885"/>
            <a:ext cx="7885508" cy="1015663"/>
            <a:chOff x="1170029" y="3305807"/>
            <a:chExt cx="7885508" cy="1015663"/>
          </a:xfrm>
        </p:grpSpPr>
        <p:sp>
          <p:nvSpPr>
            <p:cNvPr id="10" name="圓角矩形 9"/>
            <p:cNvSpPr/>
            <p:nvPr/>
          </p:nvSpPr>
          <p:spPr>
            <a:xfrm>
              <a:off x="1571624" y="4019422"/>
              <a:ext cx="4068000" cy="809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571625" y="3690180"/>
              <a:ext cx="7483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b="1" dirty="0"/>
                <a:t>上實體課同時進行</a:t>
              </a:r>
              <a:r>
                <a:rPr lang="zh-TW" altLang="en-US" b="1" dirty="0">
                  <a:solidFill>
                    <a:srgbClr val="C00000"/>
                  </a:solidFill>
                </a:rPr>
                <a:t>直播</a:t>
              </a:r>
              <a:r>
                <a:rPr lang="en-US" altLang="zh-TW" b="1" dirty="0">
                  <a:solidFill>
                    <a:srgbClr val="7030A0"/>
                  </a:solidFill>
                </a:rPr>
                <a:t>(</a:t>
              </a:r>
              <a:r>
                <a:rPr lang="zh-TW" altLang="en-US" b="1" dirty="0">
                  <a:solidFill>
                    <a:srgbClr val="7030A0"/>
                  </a:solidFill>
                </a:rPr>
                <a:t>包含教師使用黑板的畫面</a:t>
              </a:r>
              <a:r>
                <a:rPr lang="en-US" altLang="zh-TW" b="1" dirty="0">
                  <a:solidFill>
                    <a:srgbClr val="7030A0"/>
                  </a:solidFill>
                </a:rPr>
                <a:t>)</a:t>
              </a:r>
              <a:r>
                <a:rPr lang="zh-TW" altLang="en-US" b="1" dirty="0"/>
                <a:t>，線上學生看直播上課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170029" y="3305807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zh-TW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3BD0A2DC-654B-6EEF-EBD9-0A9F3A50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395" y="1224697"/>
            <a:ext cx="2765338" cy="2086062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143086" y="3741116"/>
            <a:ext cx="6857828" cy="2693773"/>
            <a:chOff x="1273220" y="3707027"/>
            <a:chExt cx="6857828" cy="269377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961F13B-E06B-40CA-98B0-D6F208DB1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66" b="16067"/>
            <a:stretch/>
          </p:blipFill>
          <p:spPr>
            <a:xfrm>
              <a:off x="1273220" y="3707027"/>
              <a:ext cx="6857828" cy="2693773"/>
            </a:xfrm>
            <a:prstGeom prst="rect">
              <a:avLst/>
            </a:prstGeom>
          </p:spPr>
        </p:pic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156B2476-1B2F-48F9-827A-A51165F10E4F}"/>
                </a:ext>
              </a:extLst>
            </p:cNvPr>
            <p:cNvSpPr/>
            <p:nvPr/>
          </p:nvSpPr>
          <p:spPr>
            <a:xfrm>
              <a:off x="1342994" y="5717845"/>
              <a:ext cx="545284" cy="4358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圓角矩形 15">
              <a:extLst>
                <a:ext uri="{FF2B5EF4-FFF2-40B4-BE49-F238E27FC236}">
                  <a16:creationId xmlns:a16="http://schemas.microsoft.com/office/drawing/2014/main" id="{EDABF2AC-4610-4B7F-A6F4-2484F00D3061}"/>
                </a:ext>
              </a:extLst>
            </p:cNvPr>
            <p:cNvSpPr/>
            <p:nvPr/>
          </p:nvSpPr>
          <p:spPr>
            <a:xfrm>
              <a:off x="6539866" y="5756470"/>
              <a:ext cx="1541753" cy="397196"/>
            </a:xfrm>
            <a:prstGeom prst="roundRect">
              <a:avLst>
                <a:gd name="adj" fmla="val 721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73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620535" y="2335250"/>
            <a:ext cx="3868340" cy="152416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</a:rPr>
              <a:t>硬體設備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/>
              <a:t>網路攝影機</a:t>
            </a:r>
            <a:r>
              <a:rPr lang="en-US" altLang="zh-TW" sz="1600" dirty="0"/>
              <a:t>Web Cam</a:t>
            </a:r>
          </a:p>
          <a:p>
            <a:pPr marL="457200" indent="-457200" algn="just">
              <a:buFont typeface="+mj-lt"/>
              <a:buAutoNum type="arabicPeriod"/>
            </a:pPr>
            <a:endParaRPr lang="zh-TW" altLang="en-US" sz="1600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>
          <a:xfrm>
            <a:off x="4629150" y="2335250"/>
            <a:ext cx="3887391" cy="155300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</a:rPr>
              <a:t>軟體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設備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/>
              <a:t>學校授權視訊軟體 </a:t>
            </a:r>
            <a:r>
              <a:rPr lang="en-US" altLang="zh-TW" sz="1600" dirty="0"/>
              <a:t>Microsoft Teams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zh-TW" altLang="en-US" sz="1600" dirty="0"/>
              <a:t>或已不提供錄影功能</a:t>
            </a:r>
            <a:r>
              <a:rPr lang="en-US" altLang="zh-TW" sz="1600" dirty="0"/>
              <a:t>Google for Education</a:t>
            </a:r>
            <a:r>
              <a:rPr lang="zh-TW" altLang="en-US" sz="1600" dirty="0"/>
              <a:t>的</a:t>
            </a:r>
            <a:r>
              <a:rPr lang="en-US" altLang="zh-TW" sz="1600" dirty="0"/>
              <a:t>Google Meet</a:t>
            </a:r>
            <a:endParaRPr lang="zh-TW" altLang="en-US" sz="16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29841" y="1091441"/>
            <a:ext cx="7885508" cy="7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0000"/>
                </a:solidFill>
              </a:rPr>
              <a:t>使用視訊會議系統串連線上學生與實體課程，讓選擇線上的同學可以和實體課程現場的師生進行同步學習與溝通。</a:t>
            </a:r>
          </a:p>
        </p:txBody>
      </p:sp>
      <p:cxnSp>
        <p:nvCxnSpPr>
          <p:cNvPr id="15" name="直線接點 14"/>
          <p:cNvCxnSpPr/>
          <p:nvPr/>
        </p:nvCxnSpPr>
        <p:spPr>
          <a:xfrm>
            <a:off x="629841" y="2314655"/>
            <a:ext cx="7885508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0" name="群組 19"/>
          <p:cNvGrpSpPr/>
          <p:nvPr/>
        </p:nvGrpSpPr>
        <p:grpSpPr>
          <a:xfrm>
            <a:off x="629841" y="129885"/>
            <a:ext cx="7885508" cy="1015663"/>
            <a:chOff x="1170029" y="3305807"/>
            <a:chExt cx="7885508" cy="1015663"/>
          </a:xfrm>
        </p:grpSpPr>
        <p:sp>
          <p:nvSpPr>
            <p:cNvPr id="21" name="圓角矩形 20"/>
            <p:cNvSpPr/>
            <p:nvPr/>
          </p:nvSpPr>
          <p:spPr>
            <a:xfrm>
              <a:off x="1571624" y="4019422"/>
              <a:ext cx="4068000" cy="809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571625" y="3690180"/>
              <a:ext cx="7483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b="1" dirty="0"/>
                <a:t>將實體課放進</a:t>
              </a:r>
              <a:r>
                <a:rPr lang="zh-TW" altLang="en-US" b="1" dirty="0">
                  <a:solidFill>
                    <a:srgbClr val="C00000"/>
                  </a:solidFill>
                </a:rPr>
                <a:t>視訊會議</a:t>
              </a:r>
              <a:r>
                <a:rPr lang="en-US" altLang="zh-TW" b="1" dirty="0">
                  <a:solidFill>
                    <a:srgbClr val="7030A0"/>
                  </a:solidFill>
                </a:rPr>
                <a:t>(</a:t>
              </a:r>
              <a:r>
                <a:rPr lang="zh-TW" altLang="en-US" b="1" dirty="0">
                  <a:solidFill>
                    <a:srgbClr val="7030A0"/>
                  </a:solidFill>
                </a:rPr>
                <a:t>僅有教師電腦螢幕分享</a:t>
              </a:r>
              <a:r>
                <a:rPr lang="en-US" altLang="zh-TW" b="1" dirty="0">
                  <a:solidFill>
                    <a:srgbClr val="7030A0"/>
                  </a:solidFill>
                </a:rPr>
                <a:t>)</a:t>
              </a:r>
              <a:r>
                <a:rPr lang="zh-TW" altLang="en-US" b="1" dirty="0"/>
                <a:t>，線上學生遠端同步互動</a:t>
              </a: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170029" y="3305807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zh-TW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8BE574B3-C5B4-D2A8-9995-97A4C8065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" r="4352" b="4723"/>
          <a:stretch/>
        </p:blipFill>
        <p:spPr>
          <a:xfrm>
            <a:off x="1031436" y="3699537"/>
            <a:ext cx="1169773" cy="1210404"/>
          </a:xfrm>
          <a:prstGeom prst="rect">
            <a:avLst/>
          </a:prstGeom>
        </p:spPr>
      </p:pic>
      <p:sp>
        <p:nvSpPr>
          <p:cNvPr id="16" name="向下箭號 15"/>
          <p:cNvSpPr/>
          <p:nvPr/>
        </p:nvSpPr>
        <p:spPr>
          <a:xfrm>
            <a:off x="1199228" y="3254216"/>
            <a:ext cx="160015" cy="168875"/>
          </a:xfrm>
          <a:prstGeom prst="downArrow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000" b="1" dirty="0">
                <a:solidFill>
                  <a:srgbClr val="000000"/>
                </a:solidFill>
              </a:rPr>
              <a:t>教學實施步驟：</a:t>
            </a:r>
            <a:endParaRPr lang="en-US" altLang="zh-TW" sz="2000" b="1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US" altLang="zh-TW" sz="1800" b="1" dirty="0">
                <a:solidFill>
                  <a:srgbClr val="C00000"/>
                </a:solidFill>
              </a:rPr>
              <a:t>STEP 1:</a:t>
            </a:r>
            <a:endParaRPr lang="zh-TW" altLang="en-US" sz="18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zh-TW" altLang="en-US" sz="1400" dirty="0" smtClean="0"/>
              <a:t>在實體課教室，將網路攝影機</a:t>
            </a:r>
            <a:r>
              <a:rPr lang="zh-TW" altLang="en-US" sz="1400" dirty="0"/>
              <a:t>接到教師電腦</a:t>
            </a:r>
            <a:r>
              <a:rPr lang="zh-TW" altLang="en-US" sz="1400" dirty="0" smtClean="0"/>
              <a:t>。可</a:t>
            </a:r>
            <a:r>
              <a:rPr lang="zh-TW" altLang="en-US" sz="1400" dirty="0"/>
              <a:t>同時</a:t>
            </a:r>
            <a:r>
              <a:rPr lang="zh-TW" altLang="en-US" sz="1400" dirty="0" smtClean="0"/>
              <a:t>收音整間教室</a:t>
            </a:r>
            <a:endParaRPr lang="en-US" altLang="zh-TW" sz="1400" dirty="0" smtClean="0"/>
          </a:p>
          <a:p>
            <a:pPr marL="457200" lvl="1" indent="0">
              <a:buNone/>
            </a:pPr>
            <a:r>
              <a:rPr lang="zh-TW" altLang="en-US" sz="1400" dirty="0" smtClean="0"/>
              <a:t>與傳送影像到學生端</a:t>
            </a:r>
          </a:p>
          <a:p>
            <a:pPr marL="457200" lvl="1" indent="0">
              <a:buNone/>
            </a:pPr>
            <a:r>
              <a:rPr lang="en-US" altLang="zh-TW" sz="1800" b="1" dirty="0" smtClean="0">
                <a:solidFill>
                  <a:srgbClr val="C00000"/>
                </a:solidFill>
              </a:rPr>
              <a:t>STEP </a:t>
            </a:r>
            <a:r>
              <a:rPr lang="en-US" altLang="zh-TW" sz="1800" b="1" dirty="0">
                <a:solidFill>
                  <a:srgbClr val="C00000"/>
                </a:solidFill>
              </a:rPr>
              <a:t>2:</a:t>
            </a:r>
          </a:p>
          <a:p>
            <a:pPr marL="457200" lvl="1" indent="0">
              <a:buNone/>
            </a:pPr>
            <a:r>
              <a:rPr lang="zh-TW" altLang="en-US" sz="1400" dirty="0"/>
              <a:t>開啟</a:t>
            </a:r>
            <a:r>
              <a:rPr lang="zh-TW" altLang="en-US" sz="1400" dirty="0" smtClean="0"/>
              <a:t>視訊會議軟體</a:t>
            </a:r>
            <a:r>
              <a:rPr lang="en-US" altLang="zh-TW" sz="1400" dirty="0" smtClean="0"/>
              <a:t>(Google meet </a:t>
            </a:r>
            <a:r>
              <a:rPr lang="zh-TW" altLang="en-US" sz="1400" dirty="0" smtClean="0"/>
              <a:t>或 </a:t>
            </a:r>
            <a:r>
              <a:rPr lang="en-US" altLang="zh-TW" sz="1400" dirty="0" smtClean="0"/>
              <a:t>Teams)</a:t>
            </a:r>
            <a:r>
              <a:rPr lang="zh-TW" altLang="en-US" sz="1400" dirty="0" smtClean="0"/>
              <a:t>，</a:t>
            </a:r>
            <a:r>
              <a:rPr lang="zh-TW" altLang="en-US" sz="1400" dirty="0"/>
              <a:t>並更改視訊來源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TW"/>
              <a:t>Computer Center/NPUST Profession, Innovation, Efficiency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8</a:t>
            </a:fld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629841" y="129885"/>
            <a:ext cx="7885508" cy="1015663"/>
            <a:chOff x="1170029" y="3305807"/>
            <a:chExt cx="7885508" cy="1015663"/>
          </a:xfrm>
        </p:grpSpPr>
        <p:sp>
          <p:nvSpPr>
            <p:cNvPr id="14" name="圓角矩形 13"/>
            <p:cNvSpPr/>
            <p:nvPr/>
          </p:nvSpPr>
          <p:spPr>
            <a:xfrm>
              <a:off x="1571624" y="4019422"/>
              <a:ext cx="4068000" cy="80962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20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71625" y="3690180"/>
              <a:ext cx="74839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TW" altLang="en-US" b="1" dirty="0"/>
                <a:t>將實體課放進</a:t>
              </a:r>
              <a:r>
                <a:rPr lang="zh-TW" altLang="en-US" b="1" dirty="0">
                  <a:solidFill>
                    <a:srgbClr val="C00000"/>
                  </a:solidFill>
                </a:rPr>
                <a:t>視訊會議</a:t>
              </a:r>
              <a:r>
                <a:rPr lang="en-US" altLang="zh-TW" b="1" dirty="0">
                  <a:solidFill>
                    <a:srgbClr val="7030A0"/>
                  </a:solidFill>
                </a:rPr>
                <a:t>(</a:t>
              </a:r>
              <a:r>
                <a:rPr lang="zh-TW" altLang="en-US" b="1" dirty="0">
                  <a:solidFill>
                    <a:srgbClr val="7030A0"/>
                  </a:solidFill>
                </a:rPr>
                <a:t>僅有教師電腦螢幕分享</a:t>
              </a:r>
              <a:r>
                <a:rPr lang="en-US" altLang="zh-TW" b="1" dirty="0">
                  <a:solidFill>
                    <a:srgbClr val="7030A0"/>
                  </a:solidFill>
                </a:rPr>
                <a:t>)</a:t>
              </a:r>
              <a:r>
                <a:rPr lang="zh-TW" altLang="en-US" b="1" dirty="0"/>
                <a:t>，線上學生遠端同步互動</a:t>
              </a: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1170029" y="3305807"/>
              <a:ext cx="5693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6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zh-TW" altLang="en-US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29883" y="3474870"/>
            <a:ext cx="7684235" cy="2571703"/>
            <a:chOff x="628650" y="3330708"/>
            <a:chExt cx="7684235" cy="257170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8F73AEF9-55C3-4349-A6BD-504114ED0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78" b="6528"/>
            <a:stretch/>
          </p:blipFill>
          <p:spPr>
            <a:xfrm>
              <a:off x="628650" y="3330708"/>
              <a:ext cx="7684235" cy="2571703"/>
            </a:xfrm>
            <a:prstGeom prst="rect">
              <a:avLst/>
            </a:prstGeom>
          </p:spPr>
        </p:pic>
        <p:sp>
          <p:nvSpPr>
            <p:cNvPr id="16" name="橢圓 15">
              <a:extLst>
                <a:ext uri="{FF2B5EF4-FFF2-40B4-BE49-F238E27FC236}">
                  <a16:creationId xmlns:a16="http://schemas.microsoft.com/office/drawing/2014/main" id="{4FADB673-5A86-4A2E-BAF3-221C12795289}"/>
                </a:ext>
              </a:extLst>
            </p:cNvPr>
            <p:cNvSpPr/>
            <p:nvPr/>
          </p:nvSpPr>
          <p:spPr>
            <a:xfrm>
              <a:off x="914534" y="5231150"/>
              <a:ext cx="545284" cy="43582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圓角矩形 16">
              <a:extLst>
                <a:ext uri="{FF2B5EF4-FFF2-40B4-BE49-F238E27FC236}">
                  <a16:creationId xmlns:a16="http://schemas.microsoft.com/office/drawing/2014/main" id="{AC4CEAAB-7CAE-4138-ABCA-54C71FEBBD2D}"/>
                </a:ext>
              </a:extLst>
            </p:cNvPr>
            <p:cNvSpPr/>
            <p:nvPr/>
          </p:nvSpPr>
          <p:spPr>
            <a:xfrm>
              <a:off x="6923902" y="4668212"/>
              <a:ext cx="1351005" cy="480437"/>
            </a:xfrm>
            <a:prstGeom prst="roundRect">
              <a:avLst>
                <a:gd name="adj" fmla="val 9106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8" name="圖片 17">
            <a:extLst>
              <a:ext uri="{FF2B5EF4-FFF2-40B4-BE49-F238E27FC236}">
                <a16:creationId xmlns:a16="http://schemas.microsoft.com/office/drawing/2014/main" id="{8BE574B3-C5B4-D2A8-9995-97A4C80659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" r="4352" b="4723"/>
          <a:stretch/>
        </p:blipFill>
        <p:spPr>
          <a:xfrm>
            <a:off x="6696994" y="1430635"/>
            <a:ext cx="1527849" cy="15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同步進行線上與實體上課所需器材與設備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同步教學設備是銀彈戰</a:t>
            </a:r>
            <a:r>
              <a:rPr lang="zh-TW" altLang="en-US" dirty="0" smtClean="0"/>
              <a:t>？需有聰明</a:t>
            </a:r>
            <a:r>
              <a:rPr lang="zh-TW" altLang="en-US" dirty="0"/>
              <a:t>的低本解決</a:t>
            </a:r>
            <a:r>
              <a:rPr lang="zh-TW" altLang="en-US" dirty="0" smtClean="0"/>
              <a:t>方案，建議由各</a:t>
            </a:r>
            <a:r>
              <a:rPr lang="zh-TW" altLang="en-US" dirty="0" smtClean="0"/>
              <a:t>系</a:t>
            </a:r>
            <a:r>
              <a:rPr lang="zh-TW" altLang="en-US" dirty="0"/>
              <a:t>所</a:t>
            </a:r>
            <a:r>
              <a:rPr lang="zh-TW" altLang="en-US" dirty="0" smtClean="0"/>
              <a:t>統一</a:t>
            </a:r>
            <a:r>
              <a:rPr lang="zh-TW" altLang="en-US" dirty="0" smtClean="0"/>
              <a:t>採購需要的設備，供教師借用。</a:t>
            </a:r>
            <a:endParaRPr lang="zh-TW" altLang="en-US" dirty="0"/>
          </a:p>
          <a:p>
            <a:endParaRPr lang="en-US" altLang="zh-TW" b="1" dirty="0" smtClean="0"/>
          </a:p>
          <a:p>
            <a:r>
              <a:rPr lang="zh-TW" altLang="en-US" b="1" dirty="0" smtClean="0"/>
              <a:t>影響</a:t>
            </a:r>
            <a:r>
              <a:rPr lang="zh-TW" altLang="en-US" b="1" dirty="0"/>
              <a:t>視訊品質只有三個關鍵：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altLang="zh-TW" dirty="0"/>
              <a:t>Computer Center/NPUST Profession, Innovation, Efficiency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248CE-E796-45D7-BBB0-970B2874DD32}" type="slidenum">
              <a:rPr lang="zh-TW" altLang="en-US" smtClean="0"/>
              <a:pPr/>
              <a:t>9</a:t>
            </a:fld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3160869" y="3299255"/>
            <a:ext cx="2822262" cy="2674248"/>
            <a:chOff x="2768600" y="2679780"/>
            <a:chExt cx="3606800" cy="3417641"/>
          </a:xfrm>
        </p:grpSpPr>
        <p:sp>
          <p:nvSpPr>
            <p:cNvPr id="8" name="橢圓 7"/>
            <p:cNvSpPr/>
            <p:nvPr/>
          </p:nvSpPr>
          <p:spPr>
            <a:xfrm>
              <a:off x="3556000" y="2679780"/>
              <a:ext cx="2032000" cy="2032000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>
                  <a:solidFill>
                    <a:schemeClr val="tx1"/>
                  </a:solidFill>
                </a:rPr>
                <a:t>畫面</a:t>
              </a:r>
            </a:p>
          </p:txBody>
        </p:sp>
        <p:sp>
          <p:nvSpPr>
            <p:cNvPr id="9" name="橢圓 8"/>
            <p:cNvSpPr/>
            <p:nvPr/>
          </p:nvSpPr>
          <p:spPr>
            <a:xfrm>
              <a:off x="2768600" y="4065421"/>
              <a:ext cx="2032000" cy="2032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dirty="0">
                  <a:solidFill>
                    <a:schemeClr val="tx1"/>
                  </a:solidFill>
                </a:rPr>
                <a:t>聲音</a:t>
              </a:r>
            </a:p>
          </p:txBody>
        </p:sp>
        <p:sp>
          <p:nvSpPr>
            <p:cNvPr id="11" name="橢圓 10"/>
            <p:cNvSpPr/>
            <p:nvPr/>
          </p:nvSpPr>
          <p:spPr>
            <a:xfrm>
              <a:off x="4343400" y="4065421"/>
              <a:ext cx="2032000" cy="2032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36000" rIns="36000" bIns="3600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dirty="0">
                  <a:solidFill>
                    <a:schemeClr val="tx1"/>
                  </a:solidFill>
                </a:rPr>
                <a:t>網路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88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新主題顏色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285F4"/>
      </a:accent1>
      <a:accent2>
        <a:srgbClr val="EA4335"/>
      </a:accent2>
      <a:accent3>
        <a:srgbClr val="FBBC04"/>
      </a:accent3>
      <a:accent4>
        <a:srgbClr val="34A853"/>
      </a:accent4>
      <a:accent5>
        <a:srgbClr val="FF6D01"/>
      </a:accent5>
      <a:accent6>
        <a:srgbClr val="46BDC6"/>
      </a:accent6>
      <a:hlink>
        <a:srgbClr val="1155CC"/>
      </a:hlink>
      <a:folHlink>
        <a:srgbClr val="1155CC"/>
      </a:folHlink>
    </a:clrScheme>
    <a:fontScheme name="中文微軟英文羅馬">
      <a:majorFont>
        <a:latin typeface="Times New Roman"/>
        <a:ea typeface="微軟正黑體"/>
        <a:cs typeface=""/>
      </a:majorFont>
      <a:minorFont>
        <a:latin typeface="Times New Roman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</TotalTime>
  <Words>1028</Words>
  <Application>Microsoft Office PowerPoint</Application>
  <PresentationFormat>如螢幕大小 (4:3)</PresentationFormat>
  <Paragraphs>135</Paragraphs>
  <Slides>14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Lato</vt:lpstr>
      <vt:lpstr>Lato Light</vt:lpstr>
      <vt:lpstr>Montserrat Light</vt:lpstr>
      <vt:lpstr>微軟正黑體</vt:lpstr>
      <vt:lpstr>新細明體</vt:lpstr>
      <vt:lpstr>Arial</vt:lpstr>
      <vt:lpstr>Calibri</vt:lpstr>
      <vt:lpstr>Times New Roman</vt:lpstr>
      <vt:lpstr>Office 佈景主題</vt:lpstr>
      <vt:lpstr>PhotoImpact</vt:lpstr>
      <vt:lpstr>線上與實體同步進行的上課模式說明</vt:lpstr>
      <vt:lpstr>同步線上與實體授課方式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同步進行線上與實體上課所需器材與設備</vt:lpstr>
      <vt:lpstr>關鍵一：足以看清楚黑板的視訊畫質(高階數位攝影機)</vt:lpstr>
      <vt:lpstr>關鍵二：收音降噪無回聲和揚聲夠清晰(視訊會議麥克風)</vt:lpstr>
      <vt:lpstr>關鍵三：網路訊號穩定、頻寬足</vt:lpstr>
      <vt:lpstr>Microsoft Teams 帳號申請單</vt:lpstr>
      <vt:lpstr>電算中心 教學研究組 聯絡方式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98</cp:revision>
  <dcterms:created xsi:type="dcterms:W3CDTF">2020-10-19T02:26:25Z</dcterms:created>
  <dcterms:modified xsi:type="dcterms:W3CDTF">2022-05-04T09:57:33Z</dcterms:modified>
</cp:coreProperties>
</file>