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</p:sldMasterIdLst>
  <p:notesMasterIdLst>
    <p:notesMasterId r:id="rId38"/>
  </p:notesMasterIdLst>
  <p:sldIdLst>
    <p:sldId id="256" r:id="rId2"/>
    <p:sldId id="266" r:id="rId3"/>
    <p:sldId id="315" r:id="rId4"/>
    <p:sldId id="261" r:id="rId5"/>
    <p:sldId id="320" r:id="rId6"/>
    <p:sldId id="272" r:id="rId7"/>
    <p:sldId id="341" r:id="rId8"/>
    <p:sldId id="342" r:id="rId9"/>
    <p:sldId id="273" r:id="rId10"/>
    <p:sldId id="327" r:id="rId11"/>
    <p:sldId id="343" r:id="rId12"/>
    <p:sldId id="276" r:id="rId13"/>
    <p:sldId id="346" r:id="rId14"/>
    <p:sldId id="297" r:id="rId15"/>
    <p:sldId id="362" r:id="rId16"/>
    <p:sldId id="286" r:id="rId17"/>
    <p:sldId id="363" r:id="rId18"/>
    <p:sldId id="287" r:id="rId19"/>
    <p:sldId id="332" r:id="rId20"/>
    <p:sldId id="330" r:id="rId21"/>
    <p:sldId id="295" r:id="rId22"/>
    <p:sldId id="334" r:id="rId23"/>
    <p:sldId id="296" r:id="rId24"/>
    <p:sldId id="335" r:id="rId25"/>
    <p:sldId id="336" r:id="rId26"/>
    <p:sldId id="347" r:id="rId27"/>
    <p:sldId id="356" r:id="rId28"/>
    <p:sldId id="352" r:id="rId29"/>
    <p:sldId id="353" r:id="rId30"/>
    <p:sldId id="354" r:id="rId31"/>
    <p:sldId id="355" r:id="rId32"/>
    <p:sldId id="258" r:id="rId33"/>
    <p:sldId id="359" r:id="rId34"/>
    <p:sldId id="360" r:id="rId35"/>
    <p:sldId id="358" r:id="rId36"/>
    <p:sldId id="265" r:id="rId37"/>
  </p:sldIdLst>
  <p:sldSz cx="9144000" cy="6858000" type="screen4x3"/>
  <p:notesSz cx="6858000" cy="9144000"/>
  <p:embeddedFontLs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Verdana" pitchFamily="34" charset="0"/>
      <p:regular r:id="rId43"/>
      <p:bold r:id="rId44"/>
      <p:italic r:id="rId45"/>
      <p:boldItalic r:id="rId46"/>
    </p:embeddedFont>
    <p:embeddedFont>
      <p:font typeface="標楷體" pitchFamily="65" charset="-120"/>
      <p:regular r:id="rId47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00FF"/>
    <a:srgbClr val="A50021"/>
    <a:srgbClr val="CC3300"/>
    <a:srgbClr val="FFFF66"/>
    <a:srgbClr val="FF9900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96416" autoAdjust="0"/>
  </p:normalViewPr>
  <p:slideViewPr>
    <p:cSldViewPr>
      <p:cViewPr>
        <p:scale>
          <a:sx n="75" d="100"/>
          <a:sy n="75" d="100"/>
        </p:scale>
        <p:origin x="-4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720" y="21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user\Desktop\99&#12289;100&#23416;&#24180;&#24230;&#26657;&#22806;&#23526;&#32722;&#38283;&#35373;&#35506;&#31243;&#39006;&#22411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user\Desktop\99&#12289;100&#23416;&#24180;&#24230;&#26657;&#22806;&#23526;&#32722;&#38283;&#35373;&#35506;&#31243;&#39006;&#22411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elete val="1"/>
          </c:dLbls>
          <c:cat>
            <c:strRef>
              <c:f>'99'!$E$2:$G$2</c:f>
              <c:strCache>
                <c:ptCount val="3"/>
                <c:pt idx="0">
                  <c:v>學年</c:v>
                </c:pt>
                <c:pt idx="1">
                  <c:v>學期</c:v>
                </c:pt>
                <c:pt idx="2">
                  <c:v>暑期</c:v>
                </c:pt>
              </c:strCache>
            </c:strRef>
          </c:cat>
          <c:val>
            <c:numRef>
              <c:f>'99'!$E$79:$G$79</c:f>
              <c:numCache>
                <c:formatCode>0%</c:formatCode>
                <c:ptCount val="3"/>
                <c:pt idx="0">
                  <c:v>0.19906835250499341</c:v>
                </c:pt>
                <c:pt idx="1">
                  <c:v>0.3573533605856104</c:v>
                </c:pt>
                <c:pt idx="2">
                  <c:v>0.44357828690940687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zh-TW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elete val="1"/>
          </c:dLbls>
          <c:cat>
            <c:strRef>
              <c:f>'100'!$E$2:$G$2</c:f>
              <c:strCache>
                <c:ptCount val="3"/>
                <c:pt idx="0">
                  <c:v>學年</c:v>
                </c:pt>
                <c:pt idx="1">
                  <c:v>學期</c:v>
                </c:pt>
                <c:pt idx="2">
                  <c:v>暑期</c:v>
                </c:pt>
              </c:strCache>
            </c:strRef>
          </c:cat>
          <c:val>
            <c:numRef>
              <c:f>'100'!$E$76:$G$76</c:f>
              <c:numCache>
                <c:formatCode>0%</c:formatCode>
                <c:ptCount val="3"/>
                <c:pt idx="0">
                  <c:v>0.20280939694841371</c:v>
                </c:pt>
                <c:pt idx="1">
                  <c:v>0.37582949866796406</c:v>
                </c:pt>
                <c:pt idx="2">
                  <c:v>0.42136110438363095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zh-TW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val>
            <c:numRef>
              <c:f>[Book1]Sheet1!$A$1:$C$1</c:f>
              <c:numCache>
                <c:formatCode>General</c:formatCode>
                <c:ptCount val="3"/>
                <c:pt idx="0">
                  <c:v>10</c:v>
                </c:pt>
                <c:pt idx="1">
                  <c:v>37</c:v>
                </c:pt>
                <c:pt idx="2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0.05376</cdr:x>
      <cdr:y>0.34896</cdr:y>
    </cdr:from>
    <cdr:to>
      <cdr:x>0.28125</cdr:x>
      <cdr:y>0.82244</cdr:y>
    </cdr:to>
    <cdr:sp macro="" textlink="">
      <cdr:nvSpPr>
        <cdr:cNvPr id="2" name="圓角矩形圖說文字 1"/>
        <cdr:cNvSpPr/>
      </cdr:nvSpPr>
      <cdr:spPr bwMode="auto">
        <a:xfrm xmlns:a="http://schemas.openxmlformats.org/drawingml/2006/main">
          <a:off x="442392" y="1273696"/>
          <a:ext cx="1872208" cy="1728192"/>
        </a:xfrm>
        <a:prstGeom xmlns:a="http://schemas.openxmlformats.org/drawingml/2006/main" prst="wedgeRoundRectCallout">
          <a:avLst>
            <a:gd name="adj1" fmla="val 85127"/>
            <a:gd name="adj2" fmla="val 83"/>
            <a:gd name="adj3" fmla="val 16667"/>
          </a:avLst>
        </a:prstGeom>
        <a:ln xmlns:a="http://schemas.openxmlformats.org/drawingml/2006/main">
          <a:headEnd type="none" w="med" len="med"/>
          <a:tailEnd type="none" w="med" len="med"/>
        </a:ln>
        <a:extLst xmlns:a="http://schemas.openxmlformats.org/drawingml/2006/main"/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 rtl="0">
            <a:defRPr sz="2400" b="1" i="0" u="none" strike="noStrike" kern="1200" baseline="0">
              <a:solidFill>
                <a:srgbClr val="99009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defRPr>
          </a:pPr>
          <a:r>
            <a:rPr lang="zh-TW" altLang="en-US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暑期</a:t>
          </a:r>
          <a:r>
            <a:rPr lang="zh-TW" altLang="zh-TW" sz="2800" b="1" i="0" u="none" strike="noStrike" baseline="0" dirty="0" smtClean="0">
              <a:solidFill>
                <a:srgbClr val="000000"/>
              </a:solidFill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rPr>
            <a:t>課程</a:t>
          </a:r>
          <a:r>
            <a:rPr lang="zh-TW" altLang="en-US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
</a:t>
          </a:r>
          <a:r>
            <a:rPr lang="en-US" altLang="zh-TW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9,332</a:t>
          </a:r>
          <a:r>
            <a:rPr lang="zh-TW" altLang="en-US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人，</a:t>
          </a:r>
          <a:endParaRPr lang="en-US" altLang="zh-TW" sz="2800" b="1" dirty="0" smtClean="0">
            <a:solidFill>
              <a:srgbClr val="000000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 xmlns:a="http://schemas.openxmlformats.org/drawingml/2006/main">
          <a:pPr algn="ctr" rtl="0">
            <a:defRPr sz="2400" b="1" i="0" u="none" strike="noStrike" kern="1200" baseline="0">
              <a:solidFill>
                <a:srgbClr val="99009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defRPr>
          </a:pPr>
          <a:r>
            <a:rPr lang="zh-TW" altLang="en-US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占</a:t>
          </a:r>
          <a:r>
            <a:rPr lang="en-US" altLang="zh-TW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44%</a:t>
          </a:r>
          <a:endParaRPr lang="en-US" altLang="zh-TW" sz="5400" dirty="0">
            <a:solidFill>
              <a:srgbClr val="000000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0.68375</cdr:x>
      <cdr:y>0.0629</cdr:y>
    </cdr:from>
    <cdr:to>
      <cdr:x>0.98124</cdr:x>
      <cdr:y>0.43774</cdr:y>
    </cdr:to>
    <cdr:sp macro="" textlink="">
      <cdr:nvSpPr>
        <cdr:cNvPr id="3" name="矩形圖說文字 2"/>
        <cdr:cNvSpPr/>
      </cdr:nvSpPr>
      <cdr:spPr bwMode="auto">
        <a:xfrm xmlns:a="http://schemas.openxmlformats.org/drawingml/2006/main">
          <a:off x="5626968" y="229580"/>
          <a:ext cx="2448272" cy="1368152"/>
        </a:xfrm>
        <a:prstGeom xmlns:a="http://schemas.openxmlformats.org/drawingml/2006/main" prst="wedgeRectCallout">
          <a:avLst>
            <a:gd name="adj1" fmla="val -85402"/>
            <a:gd name="adj2" fmla="val -2069"/>
          </a:avLst>
        </a:prstGeom>
        <a:ln xmlns:a="http://schemas.openxmlformats.org/drawingml/2006/main">
          <a:headEnd type="none" w="med" len="med"/>
          <a:tailEnd type="none" w="med" len="med"/>
        </a:ln>
        <a:extLst xmlns:a="http://schemas.openxmlformats.org/drawingml/2006/main"/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 rtl="0">
            <a:defRPr sz="2400" b="1" i="0" u="none" strike="noStrike" kern="1200" baseline="0">
              <a:solidFill>
                <a:srgbClr val="99009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defRPr>
          </a:pPr>
          <a:r>
            <a:rPr lang="zh-TW" altLang="en-US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學年課程</a:t>
          </a:r>
          <a:r>
            <a:rPr lang="en-US" altLang="zh-TW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4,188</a:t>
          </a:r>
          <a:r>
            <a:rPr lang="zh-TW" altLang="en-US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人，占</a:t>
          </a:r>
          <a:r>
            <a:rPr lang="en-US" altLang="zh-TW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20%</a:t>
          </a:r>
          <a:endParaRPr lang="en-US" altLang="zh-TW" sz="5400" dirty="0">
            <a:solidFill>
              <a:srgbClr val="000000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0.6925</cdr:x>
      <cdr:y>0.50679</cdr:y>
    </cdr:from>
    <cdr:to>
      <cdr:x>0.98999</cdr:x>
      <cdr:y>0.88163</cdr:y>
    </cdr:to>
    <cdr:sp macro="" textlink="">
      <cdr:nvSpPr>
        <cdr:cNvPr id="4" name="矩形圖說文字 3"/>
        <cdr:cNvSpPr/>
      </cdr:nvSpPr>
      <cdr:spPr bwMode="auto">
        <a:xfrm xmlns:a="http://schemas.openxmlformats.org/drawingml/2006/main">
          <a:off x="5698976" y="1849760"/>
          <a:ext cx="2448272" cy="1368152"/>
        </a:xfrm>
        <a:prstGeom xmlns:a="http://schemas.openxmlformats.org/drawingml/2006/main" prst="wedgeRectCallout">
          <a:avLst>
            <a:gd name="adj1" fmla="val -77806"/>
            <a:gd name="adj2" fmla="val 5860"/>
          </a:avLst>
        </a:prstGeom>
        <a:ln xmlns:a="http://schemas.openxmlformats.org/drawingml/2006/main">
          <a:headEnd type="none" w="med" len="med"/>
          <a:tailEnd type="none" w="med" len="med"/>
        </a:ln>
        <a:extLst xmlns:a="http://schemas.openxmlformats.org/drawingml/2006/main"/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2400" b="1" i="0" u="none" strike="noStrike" kern="1200" baseline="0">
              <a:solidFill>
                <a:srgbClr val="99009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defRPr>
          </a:pPr>
          <a:r>
            <a:rPr lang="zh-TW" altLang="en-US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學期</a:t>
          </a:r>
          <a:r>
            <a:rPr lang="zh-TW" altLang="zh-TW" sz="2800" b="1" i="0" u="none" strike="noStrike" baseline="0" dirty="0" smtClean="0">
              <a:solidFill>
                <a:srgbClr val="000000"/>
              </a:solidFill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rPr>
            <a:t>課程</a:t>
          </a:r>
          <a:r>
            <a:rPr lang="zh-TW" altLang="en-US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
</a:t>
          </a:r>
          <a:r>
            <a:rPr lang="en-US" altLang="zh-TW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7,518</a:t>
          </a:r>
          <a:r>
            <a:rPr lang="zh-TW" altLang="en-US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人，</a:t>
          </a:r>
          <a:endParaRPr lang="en-US" altLang="zh-TW" sz="2800" b="1" dirty="0" smtClean="0">
            <a:solidFill>
              <a:srgbClr val="000000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 xmlns:a="http://schemas.openxmlformats.org/drawingml/2006/main">
          <a:pPr algn="ctr" rtl="0">
            <a:defRPr sz="2400" b="1" i="0" u="none" strike="noStrike" kern="1200" baseline="0">
              <a:solidFill>
                <a:srgbClr val="99009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defRPr>
          </a:pPr>
          <a:r>
            <a:rPr lang="zh-TW" altLang="en-US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占</a:t>
          </a:r>
          <a:r>
            <a:rPr lang="en-US" altLang="zh-TW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36%</a:t>
          </a:r>
          <a:endParaRPr lang="en-US" altLang="zh-TW" sz="5400" dirty="0">
            <a:solidFill>
              <a:srgbClr val="000000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0.02542</cdr:x>
      <cdr:y>0.16489</cdr:y>
    </cdr:from>
    <cdr:to>
      <cdr:x>0.25424</cdr:x>
      <cdr:y>0.61097</cdr:y>
    </cdr:to>
    <cdr:sp macro="" textlink="">
      <cdr:nvSpPr>
        <cdr:cNvPr id="11" name="圓角矩形圖說文字 10"/>
        <cdr:cNvSpPr/>
      </cdr:nvSpPr>
      <cdr:spPr bwMode="auto">
        <a:xfrm xmlns:a="http://schemas.openxmlformats.org/drawingml/2006/main">
          <a:off x="217855" y="600933"/>
          <a:ext cx="1960692" cy="1625735"/>
        </a:xfrm>
        <a:prstGeom xmlns:a="http://schemas.openxmlformats.org/drawingml/2006/main" prst="wedgeRoundRectCallout">
          <a:avLst>
            <a:gd name="adj1" fmla="val 104319"/>
            <a:gd name="adj2" fmla="val 12606"/>
            <a:gd name="adj3" fmla="val 16667"/>
          </a:avLst>
        </a:prstGeom>
        <a:ln xmlns:a="http://schemas.openxmlformats.org/drawingml/2006/main">
          <a:headEnd type="none" w="med" len="med"/>
          <a:tailEnd type="none" w="med" len="med"/>
        </a:ln>
        <a:extLst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 rtl="0">
            <a:defRPr sz="2400" b="1" i="0" u="none" strike="noStrike" kern="1200" baseline="0">
              <a:solidFill>
                <a:srgbClr val="9966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defRPr>
          </a:pPr>
          <a:r>
            <a:rPr lang="zh-TW" altLang="en-US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暑期課程</a:t>
          </a:r>
          <a:endParaRPr lang="en-US" altLang="zh-TW" sz="2800" b="1" dirty="0" smtClean="0">
            <a:solidFill>
              <a:srgbClr val="000000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 xmlns:a="http://schemas.openxmlformats.org/drawingml/2006/main">
          <a:pPr algn="ctr" rtl="0">
            <a:defRPr sz="2400" b="1" i="0" u="none" strike="noStrike" kern="1200" baseline="0">
              <a:solidFill>
                <a:srgbClr val="9966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defRPr>
          </a:pPr>
          <a:r>
            <a:rPr lang="en-US" altLang="zh-TW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8,699</a:t>
          </a:r>
          <a:r>
            <a:rPr lang="zh-TW" altLang="en-US" sz="2800" b="1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人，占</a:t>
          </a:r>
          <a:r>
            <a:rPr lang="en-US" altLang="zh-TW" sz="2800" b="1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42</a:t>
          </a:r>
          <a:r>
            <a:rPr lang="en-US" altLang="zh-TW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%</a:t>
          </a:r>
          <a:endParaRPr lang="en-US" altLang="zh-TW" sz="5400" dirty="0">
            <a:solidFill>
              <a:srgbClr val="000000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0.7395</cdr:x>
      <cdr:y>0.0775</cdr:y>
    </cdr:from>
    <cdr:to>
      <cdr:x>0.96639</cdr:x>
      <cdr:y>0.49242</cdr:y>
    </cdr:to>
    <cdr:sp macro="" textlink="">
      <cdr:nvSpPr>
        <cdr:cNvPr id="12" name="圓角矩形圖說文字 11"/>
        <cdr:cNvSpPr/>
      </cdr:nvSpPr>
      <cdr:spPr bwMode="auto">
        <a:xfrm xmlns:a="http://schemas.openxmlformats.org/drawingml/2006/main">
          <a:off x="6336704" y="282452"/>
          <a:ext cx="1944216" cy="1512168"/>
        </a:xfrm>
        <a:prstGeom xmlns:a="http://schemas.openxmlformats.org/drawingml/2006/main" prst="wedgeRoundRectCallout">
          <a:avLst>
            <a:gd name="adj1" fmla="val -116491"/>
            <a:gd name="adj2" fmla="val -4111"/>
            <a:gd name="adj3" fmla="val 16667"/>
          </a:avLst>
        </a:prstGeom>
        <a:ln xmlns:a="http://schemas.openxmlformats.org/drawingml/2006/main">
          <a:headEnd type="none" w="med" len="med"/>
          <a:tailEnd type="none" w="med" len="med"/>
        </a:ln>
        <a:extLst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2400" b="1" i="0" u="none" strike="noStrike" kern="1200" baseline="0">
              <a:solidFill>
                <a:srgbClr val="9966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defRPr>
          </a:pPr>
          <a:r>
            <a:rPr lang="zh-TW" altLang="en-US" sz="2800" b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學年</a:t>
          </a:r>
          <a:r>
            <a:rPr lang="zh-TW" altLang="zh-TW" sz="2800" b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課程</a:t>
          </a:r>
          <a:r>
            <a:rPr lang="en-US" altLang="zh-TW" sz="2800" b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4,187</a:t>
          </a:r>
          <a:r>
            <a:rPr lang="zh-TW" altLang="en-US" sz="2800" b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人</a:t>
          </a:r>
          <a:r>
            <a:rPr lang="zh-TW" altLang="en-US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，</a:t>
          </a:r>
          <a:endParaRPr lang="en-US" altLang="zh-TW" sz="2800" b="1" dirty="0" smtClean="0">
            <a:solidFill>
              <a:srgbClr val="000000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 xmlns:a="http://schemas.openxmlformats.org/drawingml/2006/main">
          <a:pPr algn="ctr" rtl="0">
            <a:defRPr sz="2400" b="1" i="0" u="none" strike="noStrike" kern="1200" baseline="0">
              <a:solidFill>
                <a:srgbClr val="9966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defRPr>
          </a:pPr>
          <a:r>
            <a:rPr lang="zh-TW" altLang="en-US" sz="2800" b="1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占</a:t>
          </a:r>
          <a:r>
            <a:rPr lang="en-US" altLang="zh-TW" sz="2800" b="1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20</a:t>
          </a:r>
          <a:r>
            <a:rPr lang="en-US" altLang="zh-TW" sz="2800" b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%</a:t>
          </a:r>
          <a:endParaRPr lang="en-US" altLang="zh-TW" sz="2800" dirty="0">
            <a:solidFill>
              <a:srgbClr val="000000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0.71429</cdr:x>
      <cdr:y>0.53441</cdr:y>
    </cdr:from>
    <cdr:to>
      <cdr:x>0.96875</cdr:x>
      <cdr:y>0.94933</cdr:y>
    </cdr:to>
    <cdr:sp macro="" textlink="">
      <cdr:nvSpPr>
        <cdr:cNvPr id="13" name="圓角矩形圖說文字 12"/>
        <cdr:cNvSpPr/>
      </cdr:nvSpPr>
      <cdr:spPr bwMode="auto">
        <a:xfrm xmlns:a="http://schemas.openxmlformats.org/drawingml/2006/main">
          <a:off x="6120680" y="1947664"/>
          <a:ext cx="2180469" cy="1512168"/>
        </a:xfrm>
        <a:prstGeom xmlns:a="http://schemas.openxmlformats.org/drawingml/2006/main" prst="wedgeRoundRectCallout">
          <a:avLst>
            <a:gd name="adj1" fmla="val -84506"/>
            <a:gd name="adj2" fmla="val 5113"/>
            <a:gd name="adj3" fmla="val 16667"/>
          </a:avLst>
        </a:prstGeom>
        <a:ln xmlns:a="http://schemas.openxmlformats.org/drawingml/2006/main">
          <a:headEnd type="none" w="med" len="med"/>
          <a:tailEnd type="none" w="med" len="med"/>
        </a:ln>
        <a:extLst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2400" b="1" i="0" u="none" strike="noStrike" kern="1200" baseline="0">
              <a:solidFill>
                <a:srgbClr val="9966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defRPr>
          </a:pPr>
          <a:r>
            <a:rPr lang="zh-TW" altLang="en-US" sz="2800" b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學期</a:t>
          </a:r>
          <a:r>
            <a:rPr lang="zh-TW" altLang="zh-TW" sz="2800" b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課程</a:t>
          </a:r>
          <a:r>
            <a:rPr lang="en-US" altLang="zh-TW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7,759</a:t>
          </a:r>
          <a:r>
            <a:rPr lang="zh-TW" altLang="en-US" sz="2800" b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人</a:t>
          </a:r>
          <a:r>
            <a:rPr lang="zh-TW" altLang="en-US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，</a:t>
          </a:r>
          <a:endParaRPr lang="en-US" altLang="zh-TW" sz="2800" b="1" dirty="0" smtClean="0">
            <a:solidFill>
              <a:srgbClr val="000000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 xmlns:a="http://schemas.openxmlformats.org/drawingml/2006/main">
          <a:pPr algn="ctr" rtl="0">
            <a:defRPr sz="2400" b="1" i="0" u="none" strike="noStrike" kern="1200" baseline="0">
              <a:solidFill>
                <a:srgbClr val="9966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defRPr>
          </a:pPr>
          <a:r>
            <a:rPr lang="zh-TW" altLang="en-US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占</a:t>
          </a:r>
          <a:r>
            <a:rPr lang="en-US" altLang="zh-TW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38</a:t>
          </a:r>
          <a:r>
            <a:rPr lang="en-US" altLang="zh-TW" sz="2800" b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%</a:t>
          </a:r>
          <a:endParaRPr lang="en-US" altLang="zh-TW" sz="2800" dirty="0">
            <a:solidFill>
              <a:srgbClr val="000000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0.00952</cdr:x>
      <cdr:y>0.11538</cdr:y>
    </cdr:from>
    <cdr:to>
      <cdr:x>0.26667</cdr:x>
      <cdr:y>0.53846</cdr:y>
    </cdr:to>
    <cdr:sp macro="" textlink="">
      <cdr:nvSpPr>
        <cdr:cNvPr id="2" name="圓角矩形圖說文字 1"/>
        <cdr:cNvSpPr/>
      </cdr:nvSpPr>
      <cdr:spPr bwMode="auto">
        <a:xfrm xmlns:a="http://schemas.openxmlformats.org/drawingml/2006/main">
          <a:off x="76123" y="432048"/>
          <a:ext cx="2055314" cy="1584176"/>
        </a:xfrm>
        <a:prstGeom xmlns:a="http://schemas.openxmlformats.org/drawingml/2006/main" prst="wedgeRoundRectCallout">
          <a:avLst>
            <a:gd name="adj1" fmla="val 80965"/>
            <a:gd name="adj2" fmla="val 41955"/>
            <a:gd name="adj3" fmla="val 16667"/>
          </a:avLst>
        </a:prstGeom>
        <a:ln xmlns:a="http://schemas.openxmlformats.org/drawingml/2006/main">
          <a:headEnd type="none" w="med" len="med"/>
          <a:tailEnd type="none" w="med" len="med"/>
        </a:ln>
        <a:extLst xmlns:a="http://schemas.openxmlformats.org/drawingml/2006/main"/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 rtl="0">
            <a:defRPr sz="1800" b="0" i="0" u="none" strike="noStrike" kern="1200" baseline="0">
              <a:solidFill>
                <a:srgbClr val="14179C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r>
            <a:rPr lang="zh-TW" altLang="en-US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暑期課程</a:t>
          </a:r>
          <a:r>
            <a:rPr lang="en-US" altLang="zh-TW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431</a:t>
          </a:r>
          <a:r>
            <a:rPr lang="zh-TW" altLang="en-US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門，</a:t>
          </a:r>
          <a:endParaRPr lang="en-US" altLang="zh-TW" sz="2800" b="1" dirty="0" smtClean="0">
            <a:solidFill>
              <a:srgbClr val="000000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 xmlns:a="http://schemas.openxmlformats.org/drawingml/2006/main">
          <a:pPr algn="ctr" rtl="0">
            <a:defRPr sz="1800" b="0" i="0" u="none" strike="noStrike" kern="1200" baseline="0">
              <a:solidFill>
                <a:srgbClr val="14179C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r>
            <a:rPr lang="zh-TW" altLang="en-US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占</a:t>
          </a:r>
          <a:r>
            <a:rPr lang="en-US" altLang="zh-TW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53%</a:t>
          </a:r>
          <a:endParaRPr lang="en-US" altLang="zh-TW" sz="2800" dirty="0">
            <a:solidFill>
              <a:srgbClr val="000000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0.73339</cdr:x>
      <cdr:y>0.55769</cdr:y>
    </cdr:from>
    <cdr:to>
      <cdr:x>0.96396</cdr:x>
      <cdr:y>0.94231</cdr:y>
    </cdr:to>
    <cdr:sp macro="" textlink="">
      <cdr:nvSpPr>
        <cdr:cNvPr id="3" name="圓角矩形圖說文字 2"/>
        <cdr:cNvSpPr/>
      </cdr:nvSpPr>
      <cdr:spPr bwMode="auto">
        <a:xfrm xmlns:a="http://schemas.openxmlformats.org/drawingml/2006/main">
          <a:off x="5861937" y="2088232"/>
          <a:ext cx="1842919" cy="1440160"/>
        </a:xfrm>
        <a:prstGeom xmlns:a="http://schemas.openxmlformats.org/drawingml/2006/main" prst="wedgeRoundRectCallout">
          <a:avLst>
            <a:gd name="adj1" fmla="val -86428"/>
            <a:gd name="adj2" fmla="val -34354"/>
            <a:gd name="adj3" fmla="val 16667"/>
          </a:avLst>
        </a:prstGeom>
        <a:ln xmlns:a="http://schemas.openxmlformats.org/drawingml/2006/main">
          <a:headEnd type="none" w="med" len="med"/>
          <a:tailEnd type="none" w="med" len="med"/>
        </a:ln>
        <a:extLst xmlns:a="http://schemas.openxmlformats.org/drawingml/2006/main"/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0" i="0" u="none" strike="noStrike" kern="1200" baseline="0">
              <a:solidFill>
                <a:srgbClr val="14179C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r>
            <a:rPr lang="zh-TW" altLang="en-US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學期</a:t>
          </a:r>
          <a:r>
            <a:rPr lang="zh-TW" altLang="zh-TW" sz="2800" b="1" i="0" u="none" strike="noStrike" baseline="0" dirty="0" smtClean="0">
              <a:solidFill>
                <a:srgbClr val="000000"/>
              </a:solidFill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rPr>
            <a:t>課程</a:t>
          </a:r>
          <a:endParaRPr lang="en-US" altLang="zh-TW" sz="2800" b="1" i="0" u="none" strike="noStrike" baseline="0" dirty="0" smtClean="0">
            <a:solidFill>
              <a:srgbClr val="000000"/>
            </a:solidFill>
            <a:effectLst/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 xmlns:a="http://schemas.openxmlformats.org/drawingml/2006/main">
          <a:pPr algn="ctr" rtl="0">
            <a:defRPr sz="1800" b="0" i="0" u="none" strike="noStrike" kern="1200" baseline="0">
              <a:solidFill>
                <a:srgbClr val="14179C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r>
            <a:rPr lang="en-US" altLang="zh-TW" sz="2800" b="1" i="0" u="none" strike="noStrike" baseline="0" dirty="0" smtClean="0">
              <a:solidFill>
                <a:srgbClr val="000000"/>
              </a:solidFill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rPr>
            <a:t>304</a:t>
          </a:r>
          <a:r>
            <a:rPr lang="zh-TW" altLang="en-US" sz="2800" b="1" i="0" u="none" strike="noStrike" baseline="0" dirty="0" smtClean="0">
              <a:solidFill>
                <a:srgbClr val="000000"/>
              </a:solidFill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rPr>
            <a:t>門，</a:t>
          </a:r>
          <a:endParaRPr lang="en-US" altLang="zh-TW" sz="2800" b="1" i="0" u="none" strike="noStrike" baseline="0" dirty="0" smtClean="0">
            <a:solidFill>
              <a:srgbClr val="000000"/>
            </a:solidFill>
            <a:effectLst/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 xmlns:a="http://schemas.openxmlformats.org/drawingml/2006/main">
          <a:pPr algn="ctr" rtl="0">
            <a:defRPr sz="1800" b="0" i="0" u="none" strike="noStrike" kern="1200" baseline="0">
              <a:solidFill>
                <a:srgbClr val="14179C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r>
            <a:rPr lang="zh-TW" altLang="en-US" sz="2800" b="1" i="0" u="none" strike="noStrike" baseline="0" dirty="0" smtClean="0">
              <a:solidFill>
                <a:srgbClr val="000000"/>
              </a:solidFill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rPr>
            <a:t>占</a:t>
          </a:r>
          <a:r>
            <a:rPr lang="en-US" altLang="zh-TW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37%</a:t>
          </a:r>
          <a:endParaRPr lang="en-US" altLang="zh-TW" sz="2800" dirty="0">
            <a:solidFill>
              <a:srgbClr val="000000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0.73942</cdr:x>
      <cdr:y>0.09615</cdr:y>
    </cdr:from>
    <cdr:to>
      <cdr:x>0.98267</cdr:x>
      <cdr:y>0.48077</cdr:y>
    </cdr:to>
    <cdr:sp macro="" textlink="">
      <cdr:nvSpPr>
        <cdr:cNvPr id="4" name="圓角矩形圖說文字 3"/>
        <cdr:cNvSpPr/>
      </cdr:nvSpPr>
      <cdr:spPr bwMode="auto">
        <a:xfrm xmlns:a="http://schemas.openxmlformats.org/drawingml/2006/main">
          <a:off x="6336084" y="360040"/>
          <a:ext cx="2084338" cy="1440160"/>
        </a:xfrm>
        <a:prstGeom xmlns:a="http://schemas.openxmlformats.org/drawingml/2006/main" prst="wedgeRoundRectCallout">
          <a:avLst>
            <a:gd name="adj1" fmla="val -132057"/>
            <a:gd name="adj2" fmla="val -16059"/>
            <a:gd name="adj3" fmla="val 16667"/>
          </a:avLst>
        </a:prstGeom>
        <a:ln xmlns:a="http://schemas.openxmlformats.org/drawingml/2006/main">
          <a:headEnd type="none" w="med" len="med"/>
          <a:tailEnd type="none" w="med" len="med"/>
        </a:ln>
        <a:extLst xmlns:a="http://schemas.openxmlformats.org/drawingml/2006/main"/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0" i="0" u="none" strike="noStrike" kern="1200" baseline="0">
              <a:solidFill>
                <a:srgbClr val="14179C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r>
            <a:rPr lang="zh-TW" altLang="en-US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學年</a:t>
          </a:r>
          <a:r>
            <a:rPr lang="zh-TW" altLang="zh-TW" sz="2800" b="1" i="0" u="none" strike="noStrike" baseline="0" dirty="0" smtClean="0">
              <a:solidFill>
                <a:srgbClr val="000000"/>
              </a:solidFill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rPr>
            <a:t>課程</a:t>
          </a:r>
          <a:endParaRPr lang="en-US" altLang="zh-TW" sz="2800" b="1" i="0" u="none" strike="noStrike" baseline="0" dirty="0" smtClean="0">
            <a:solidFill>
              <a:srgbClr val="000000"/>
            </a:solidFill>
            <a:effectLst/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 xmlns:a="http://schemas.openxmlformats.org/drawingml/2006/main">
          <a:pPr algn="ctr" rtl="0">
            <a:defRPr sz="1800" b="0" i="0" u="none" strike="noStrike" kern="1200" baseline="0">
              <a:solidFill>
                <a:srgbClr val="14179C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r>
            <a:rPr lang="en-US" altLang="zh-TW" sz="2800" b="1" i="0" u="none" strike="noStrike" baseline="0" dirty="0" smtClean="0">
              <a:solidFill>
                <a:srgbClr val="000000"/>
              </a:solidFill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rPr>
            <a:t>82</a:t>
          </a:r>
          <a:r>
            <a:rPr lang="zh-TW" altLang="en-US" sz="2800" b="1" i="0" u="none" strike="noStrike" baseline="0" dirty="0" smtClean="0">
              <a:solidFill>
                <a:srgbClr val="000000"/>
              </a:solidFill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rPr>
            <a:t>門，</a:t>
          </a:r>
          <a:endParaRPr lang="en-US" altLang="zh-TW" sz="2800" b="1" i="0" u="none" strike="noStrike" baseline="0" dirty="0" smtClean="0">
            <a:solidFill>
              <a:srgbClr val="000000"/>
            </a:solidFill>
            <a:effectLst/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 xmlns:a="http://schemas.openxmlformats.org/drawingml/2006/main">
          <a:pPr algn="ctr" rtl="0">
            <a:defRPr sz="1800" b="0" i="0" u="none" strike="noStrike" kern="1200" baseline="0">
              <a:solidFill>
                <a:srgbClr val="14179C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r>
            <a:rPr lang="zh-TW" altLang="en-US" sz="2800" b="1" i="0" u="none" strike="noStrike" baseline="0" smtClean="0">
              <a:solidFill>
                <a:srgbClr val="000000"/>
              </a:solidFill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rPr>
            <a:t>占</a:t>
          </a:r>
          <a:r>
            <a:rPr lang="en-US" altLang="zh-TW" sz="2800" b="1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10</a:t>
          </a:r>
          <a:r>
            <a:rPr lang="en-US" altLang="zh-TW" sz="28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%</a:t>
          </a:r>
          <a:endParaRPr lang="zh-TW" altLang="en-US" sz="2800" dirty="0">
            <a:solidFill>
              <a:srgbClr val="000000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CEF4A54-ABD0-4A93-9302-7381AA65A6DB}" type="datetimeFigureOut">
              <a:rPr lang="zh-TW" altLang="en-US"/>
              <a:pPr>
                <a:defRPr/>
              </a:pPr>
              <a:t>2012/12/14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647FAB0-DCCD-4EE9-8F57-C104BC6393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606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13BF8D-4342-4E0A-A223-367DE7DC4E66}" type="slidenum">
              <a:rPr lang="zh-TW" alt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91440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0" y="0"/>
          <a:ext cx="91440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Image" r:id="rId4" imgW="7428571" imgH="2146032" progId="">
                  <p:embed/>
                </p:oleObj>
              </mc:Choice>
              <mc:Fallback>
                <p:oleObj name="Image" r:id="rId4" imgW="7428571" imgH="21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6629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accent1"/>
                </a:solidFill>
                <a:latin typeface="華康唐風隸 Std W7" pitchFamily="66" charset="-120"/>
                <a:ea typeface="華康唐風隸 Std W7" pitchFamily="66" charset="-12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2667000"/>
            <a:ext cx="5943600" cy="1066800"/>
          </a:xfrm>
          <a:effectLst>
            <a:outerShdw dist="53882" dir="2700000" algn="ctr" rotWithShape="0">
              <a:schemeClr val="bg2"/>
            </a:outerShdw>
          </a:effectLst>
          <a:extLst/>
        </p:spPr>
        <p:txBody>
          <a:bodyPr/>
          <a:lstStyle>
            <a:lvl1pPr algn="l">
              <a:defRPr sz="6000">
                <a:solidFill>
                  <a:schemeClr val="tx1"/>
                </a:solidFill>
                <a:latin typeface="華康唐風隸 Std W7" pitchFamily="66" charset="-120"/>
                <a:ea typeface="華康唐風隸 Std W7" pitchFamily="66" charset="-120"/>
              </a:defRPr>
            </a:lvl1pPr>
          </a:lstStyle>
          <a:p>
            <a:pPr lvl="0"/>
            <a:r>
              <a:rPr lang="zh-TW" altLang="en-US" noProof="0" dirty="0" smtClean="0"/>
              <a:t>按一下以編輯母片標題樣式</a:t>
            </a:r>
            <a:endParaRPr lang="en-US" altLang="zh-TW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7123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228600" y="6567488"/>
            <a:ext cx="2667000" cy="230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BBBF6A4-57F3-4ABC-BDBC-DC4D3A79FB4E}" type="datetimeFigureOut">
              <a:rPr lang="zh-TW" altLang="en-US"/>
              <a:pPr>
                <a:defRPr/>
              </a:pPr>
              <a:t>2012/12/14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019800" y="6578600"/>
            <a:ext cx="2895600" cy="2143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9935C-108D-40C7-AD6F-FFDE9BE29F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14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076450" cy="6172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6950" cy="6172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228600" y="6567488"/>
            <a:ext cx="2667000" cy="230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F24BB43C-3255-4D19-B972-3118AAA25A65}" type="datetimeFigureOut">
              <a:rPr lang="zh-TW" altLang="en-US"/>
              <a:pPr>
                <a:defRPr/>
              </a:pPr>
              <a:t>2012/12/14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019800" y="6578600"/>
            <a:ext cx="2895600" cy="2143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11F7-2EF1-48FD-8A09-5E41622A73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58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228600" y="6567488"/>
            <a:ext cx="2667000" cy="230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CF62BCD-3F28-4A3B-9978-3531468B955A}" type="datetimeFigureOut">
              <a:rPr lang="zh-TW" altLang="en-US"/>
              <a:pPr>
                <a:defRPr/>
              </a:pPr>
              <a:t>2012/12/14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019800" y="6578600"/>
            <a:ext cx="2895600" cy="2143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1AA20-CD15-42F2-B4A9-2A7A1B3D15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290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38D76-436D-4159-AEC3-A9D0C88071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1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53A8A-99DD-4399-8B51-34EE3E31B2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66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228600" y="6567488"/>
            <a:ext cx="2667000" cy="230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5D79FEA-ED87-4F1C-AE0E-8AA83480BCA9}" type="datetimeFigureOut">
              <a:rPr lang="zh-TW" altLang="en-US"/>
              <a:pPr>
                <a:defRPr/>
              </a:pPr>
              <a:t>2012/12/14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6019800" y="6578600"/>
            <a:ext cx="2895600" cy="2143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1E27-A5E6-4672-8444-7C6F6D0D6B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26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228600" y="6567488"/>
            <a:ext cx="2667000" cy="230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BCA012BC-5F81-4520-989B-A8E82BA9EFF7}" type="datetimeFigureOut">
              <a:rPr lang="zh-TW" altLang="en-US"/>
              <a:pPr>
                <a:defRPr/>
              </a:pPr>
              <a:t>2012/12/14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019800" y="6578600"/>
            <a:ext cx="2895600" cy="2143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F65D5-9C40-4B9D-90F5-B85B49A562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39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228600" y="6567488"/>
            <a:ext cx="2667000" cy="230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4AE9C4A7-37FD-44F6-96E3-D7AC0834A94E}" type="datetimeFigureOut">
              <a:rPr lang="zh-TW" altLang="en-US"/>
              <a:pPr>
                <a:defRPr/>
              </a:pPr>
              <a:t>2012/12/14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6019800" y="6578600"/>
            <a:ext cx="2895600" cy="2143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E210B-6823-48ED-AAD8-AB01BF1329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806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228600" y="6567488"/>
            <a:ext cx="2667000" cy="230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C1BDE946-1DC3-4186-9EC9-02FB26357E32}" type="datetimeFigureOut">
              <a:rPr lang="zh-TW" altLang="en-US"/>
              <a:pPr>
                <a:defRPr/>
              </a:pPr>
              <a:t>2012/12/14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6019800" y="6578600"/>
            <a:ext cx="2895600" cy="2143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E9BB-E294-40AC-8D62-52AA68EEB5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72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228600" y="6567488"/>
            <a:ext cx="2667000" cy="230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64DAFD3-40B5-4031-8E62-75E50B05B6AC}" type="datetimeFigureOut">
              <a:rPr lang="zh-TW" altLang="en-US"/>
              <a:pPr>
                <a:defRPr/>
              </a:pPr>
              <a:t>2012/12/14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6019800" y="6578600"/>
            <a:ext cx="2895600" cy="2143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57FAF-8BB4-4531-B587-7D61D977F9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53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228600" y="6567488"/>
            <a:ext cx="2667000" cy="230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4362E2A8-64A2-4DDD-9F8F-E3325B255510}" type="datetimeFigureOut">
              <a:rPr lang="zh-TW" altLang="en-US"/>
              <a:pPr>
                <a:defRPr/>
              </a:pPr>
              <a:t>2012/12/14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6019800" y="6578600"/>
            <a:ext cx="2895600" cy="2143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C023-ABFC-4827-9062-01FE58B2F0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Freeform 44"/>
          <p:cNvSpPr>
            <a:spLocks/>
          </p:cNvSpPr>
          <p:nvPr/>
        </p:nvSpPr>
        <p:spPr bwMode="ltGray">
          <a:xfrm>
            <a:off x="0" y="-1588"/>
            <a:ext cx="9144000" cy="1743076"/>
          </a:xfrm>
          <a:custGeom>
            <a:avLst/>
            <a:gdLst>
              <a:gd name="T0" fmla="*/ 0 w 5760"/>
              <a:gd name="T1" fmla="*/ 0 h 1098"/>
              <a:gd name="T2" fmla="*/ 0 w 5760"/>
              <a:gd name="T3" fmla="*/ 619 h 1098"/>
              <a:gd name="T4" fmla="*/ 2633 w 5760"/>
              <a:gd name="T5" fmla="*/ 495 h 1098"/>
              <a:gd name="T6" fmla="*/ 5760 w 5760"/>
              <a:gd name="T7" fmla="*/ 1098 h 1098"/>
              <a:gd name="T8" fmla="*/ 5760 w 5760"/>
              <a:gd name="T9" fmla="*/ 1 h 1098"/>
              <a:gd name="T10" fmla="*/ 0 w 5760"/>
              <a:gd name="T11" fmla="*/ 0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1098">
                <a:moveTo>
                  <a:pt x="0" y="0"/>
                </a:moveTo>
                <a:lnTo>
                  <a:pt x="0" y="619"/>
                </a:lnTo>
                <a:cubicBezTo>
                  <a:pt x="420" y="536"/>
                  <a:pt x="2221" y="477"/>
                  <a:pt x="2633" y="495"/>
                </a:cubicBezTo>
                <a:cubicBezTo>
                  <a:pt x="3045" y="513"/>
                  <a:pt x="4699" y="513"/>
                  <a:pt x="5760" y="1098"/>
                </a:cubicBezTo>
                <a:lnTo>
                  <a:pt x="5760" y="1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0" y="6551613"/>
            <a:ext cx="9144000" cy="333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1059" name="Freeform 35" descr="sky"/>
          <p:cNvSpPr>
            <a:spLocks/>
          </p:cNvSpPr>
          <p:nvPr/>
        </p:nvSpPr>
        <p:spPr bwMode="gray">
          <a:xfrm>
            <a:off x="0" y="-1588"/>
            <a:ext cx="9158288" cy="1350963"/>
          </a:xfrm>
          <a:custGeom>
            <a:avLst/>
            <a:gdLst>
              <a:gd name="T0" fmla="*/ 0 w 5769"/>
              <a:gd name="T1" fmla="*/ 0 h 851"/>
              <a:gd name="T2" fmla="*/ 0 w 5769"/>
              <a:gd name="T3" fmla="*/ 732 h 851"/>
              <a:gd name="T4" fmla="*/ 2277 w 5769"/>
              <a:gd name="T5" fmla="*/ 476 h 851"/>
              <a:gd name="T6" fmla="*/ 5769 w 5769"/>
              <a:gd name="T7" fmla="*/ 851 h 851"/>
              <a:gd name="T8" fmla="*/ 5768 w 5769"/>
              <a:gd name="T9" fmla="*/ 1 h 851"/>
              <a:gd name="T10" fmla="*/ 0 w 5769"/>
              <a:gd name="T11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9" h="851">
                <a:moveTo>
                  <a:pt x="0" y="0"/>
                </a:moveTo>
                <a:lnTo>
                  <a:pt x="0" y="732"/>
                </a:lnTo>
                <a:cubicBezTo>
                  <a:pt x="72" y="726"/>
                  <a:pt x="896" y="522"/>
                  <a:pt x="2277" y="476"/>
                </a:cubicBezTo>
                <a:cubicBezTo>
                  <a:pt x="3658" y="430"/>
                  <a:pt x="5102" y="568"/>
                  <a:pt x="5769" y="851"/>
                </a:cubicBezTo>
                <a:lnTo>
                  <a:pt x="5768" y="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4" cstate="print"/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276600" y="6572250"/>
            <a:ext cx="2133600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bg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442EB56A-056C-427A-9E23-E1F36E1B93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305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grpSp>
        <p:nvGrpSpPr>
          <p:cNvPr id="5128" name="Group 36"/>
          <p:cNvGrpSpPr>
            <a:grpSpLocks/>
          </p:cNvGrpSpPr>
          <p:nvPr/>
        </p:nvGrpSpPr>
        <p:grpSpPr bwMode="auto">
          <a:xfrm>
            <a:off x="250825" y="5832475"/>
            <a:ext cx="720725" cy="792163"/>
            <a:chOff x="158" y="3612"/>
            <a:chExt cx="545" cy="605"/>
          </a:xfrm>
        </p:grpSpPr>
        <p:grpSp>
          <p:nvGrpSpPr>
            <p:cNvPr id="5129" name="Group 37"/>
            <p:cNvGrpSpPr>
              <a:grpSpLocks/>
            </p:cNvGrpSpPr>
            <p:nvPr userDrawn="1"/>
          </p:nvGrpSpPr>
          <p:grpSpPr bwMode="auto">
            <a:xfrm>
              <a:off x="158" y="3612"/>
              <a:ext cx="545" cy="589"/>
              <a:chOff x="68" y="3475"/>
              <a:chExt cx="635" cy="680"/>
            </a:xfrm>
          </p:grpSpPr>
          <p:sp>
            <p:nvSpPr>
              <p:cNvPr id="1062" name="Oval 38"/>
              <p:cNvSpPr>
                <a:spLocks noChangeArrowheads="1"/>
              </p:cNvSpPr>
              <p:nvPr userDrawn="1"/>
            </p:nvSpPr>
            <p:spPr bwMode="gray">
              <a:xfrm>
                <a:off x="68" y="3657"/>
                <a:ext cx="158" cy="48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+mn-lt"/>
                  <a:ea typeface="+mn-ea"/>
                </a:endParaRPr>
              </a:p>
            </p:txBody>
          </p:sp>
          <p:sp>
            <p:nvSpPr>
              <p:cNvPr id="1063" name="Oval 39"/>
              <p:cNvSpPr>
                <a:spLocks noChangeArrowheads="1"/>
              </p:cNvSpPr>
              <p:nvPr userDrawn="1"/>
            </p:nvSpPr>
            <p:spPr bwMode="gray">
              <a:xfrm>
                <a:off x="248" y="3475"/>
                <a:ext cx="273" cy="680"/>
              </a:xfrm>
              <a:prstGeom prst="ellipse">
                <a:avLst/>
              </a:prstGeom>
              <a:solidFill>
                <a:schemeClr val="folHlink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+mn-lt"/>
                  <a:ea typeface="+mn-ea"/>
                </a:endParaRPr>
              </a:p>
            </p:txBody>
          </p:sp>
          <p:sp>
            <p:nvSpPr>
              <p:cNvPr id="1064" name="Oval 40"/>
              <p:cNvSpPr>
                <a:spLocks noChangeArrowheads="1"/>
              </p:cNvSpPr>
              <p:nvPr userDrawn="1"/>
            </p:nvSpPr>
            <p:spPr bwMode="gray">
              <a:xfrm>
                <a:off x="545" y="3657"/>
                <a:ext cx="158" cy="48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065" name="Freeform 41"/>
            <p:cNvSpPr>
              <a:spLocks/>
            </p:cNvSpPr>
            <p:nvPr userDrawn="1"/>
          </p:nvSpPr>
          <p:spPr bwMode="gray">
            <a:xfrm>
              <a:off x="381" y="3928"/>
              <a:ext cx="112" cy="289"/>
            </a:xfrm>
            <a:custGeom>
              <a:avLst/>
              <a:gdLst>
                <a:gd name="T0" fmla="*/ 4 w 112"/>
                <a:gd name="T1" fmla="*/ 0 h 288"/>
                <a:gd name="T2" fmla="*/ 42 w 112"/>
                <a:gd name="T3" fmla="*/ 169 h 288"/>
                <a:gd name="T4" fmla="*/ 50 w 112"/>
                <a:gd name="T5" fmla="*/ 272 h 288"/>
                <a:gd name="T6" fmla="*/ 75 w 112"/>
                <a:gd name="T7" fmla="*/ 265 h 288"/>
                <a:gd name="T8" fmla="*/ 66 w 112"/>
                <a:gd name="T9" fmla="*/ 187 h 288"/>
                <a:gd name="T10" fmla="*/ 111 w 112"/>
                <a:gd name="T11" fmla="*/ 52 h 288"/>
                <a:gd name="T12" fmla="*/ 57 w 112"/>
                <a:gd name="T13" fmla="*/ 145 h 288"/>
                <a:gd name="T14" fmla="*/ 4 w 112"/>
                <a:gd name="T1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288">
                  <a:moveTo>
                    <a:pt x="4" y="0"/>
                  </a:moveTo>
                  <a:cubicBezTo>
                    <a:pt x="0" y="8"/>
                    <a:pt x="34" y="124"/>
                    <a:pt x="42" y="169"/>
                  </a:cubicBezTo>
                  <a:cubicBezTo>
                    <a:pt x="50" y="214"/>
                    <a:pt x="45" y="256"/>
                    <a:pt x="50" y="272"/>
                  </a:cubicBezTo>
                  <a:cubicBezTo>
                    <a:pt x="55" y="288"/>
                    <a:pt x="72" y="279"/>
                    <a:pt x="75" y="265"/>
                  </a:cubicBezTo>
                  <a:cubicBezTo>
                    <a:pt x="78" y="251"/>
                    <a:pt x="60" y="222"/>
                    <a:pt x="66" y="187"/>
                  </a:cubicBezTo>
                  <a:cubicBezTo>
                    <a:pt x="72" y="152"/>
                    <a:pt x="112" y="59"/>
                    <a:pt x="111" y="52"/>
                  </a:cubicBezTo>
                  <a:cubicBezTo>
                    <a:pt x="110" y="45"/>
                    <a:pt x="75" y="154"/>
                    <a:pt x="57" y="145"/>
                  </a:cubicBezTo>
                  <a:cubicBezTo>
                    <a:pt x="39" y="136"/>
                    <a:pt x="15" y="30"/>
                    <a:pt x="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1066" name="Freeform 42"/>
            <p:cNvSpPr>
              <a:spLocks/>
            </p:cNvSpPr>
            <p:nvPr userDrawn="1"/>
          </p:nvSpPr>
          <p:spPr bwMode="gray">
            <a:xfrm>
              <a:off x="597" y="3991"/>
              <a:ext cx="67" cy="198"/>
            </a:xfrm>
            <a:custGeom>
              <a:avLst/>
              <a:gdLst>
                <a:gd name="T0" fmla="*/ 4 w 112"/>
                <a:gd name="T1" fmla="*/ 0 h 288"/>
                <a:gd name="T2" fmla="*/ 42 w 112"/>
                <a:gd name="T3" fmla="*/ 169 h 288"/>
                <a:gd name="T4" fmla="*/ 50 w 112"/>
                <a:gd name="T5" fmla="*/ 272 h 288"/>
                <a:gd name="T6" fmla="*/ 75 w 112"/>
                <a:gd name="T7" fmla="*/ 265 h 288"/>
                <a:gd name="T8" fmla="*/ 66 w 112"/>
                <a:gd name="T9" fmla="*/ 187 h 288"/>
                <a:gd name="T10" fmla="*/ 111 w 112"/>
                <a:gd name="T11" fmla="*/ 52 h 288"/>
                <a:gd name="T12" fmla="*/ 57 w 112"/>
                <a:gd name="T13" fmla="*/ 145 h 288"/>
                <a:gd name="T14" fmla="*/ 4 w 112"/>
                <a:gd name="T1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288">
                  <a:moveTo>
                    <a:pt x="4" y="0"/>
                  </a:moveTo>
                  <a:cubicBezTo>
                    <a:pt x="0" y="8"/>
                    <a:pt x="34" y="124"/>
                    <a:pt x="42" y="169"/>
                  </a:cubicBezTo>
                  <a:cubicBezTo>
                    <a:pt x="50" y="214"/>
                    <a:pt x="45" y="256"/>
                    <a:pt x="50" y="272"/>
                  </a:cubicBezTo>
                  <a:cubicBezTo>
                    <a:pt x="55" y="288"/>
                    <a:pt x="72" y="279"/>
                    <a:pt x="75" y="265"/>
                  </a:cubicBezTo>
                  <a:cubicBezTo>
                    <a:pt x="78" y="251"/>
                    <a:pt x="60" y="222"/>
                    <a:pt x="66" y="187"/>
                  </a:cubicBezTo>
                  <a:cubicBezTo>
                    <a:pt x="72" y="152"/>
                    <a:pt x="112" y="59"/>
                    <a:pt x="111" y="52"/>
                  </a:cubicBezTo>
                  <a:cubicBezTo>
                    <a:pt x="110" y="45"/>
                    <a:pt x="75" y="154"/>
                    <a:pt x="57" y="145"/>
                  </a:cubicBezTo>
                  <a:cubicBezTo>
                    <a:pt x="39" y="136"/>
                    <a:pt x="15" y="30"/>
                    <a:pt x="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1067" name="Freeform 43"/>
            <p:cNvSpPr>
              <a:spLocks/>
            </p:cNvSpPr>
            <p:nvPr userDrawn="1"/>
          </p:nvSpPr>
          <p:spPr bwMode="gray">
            <a:xfrm>
              <a:off x="204" y="4029"/>
              <a:ext cx="50" cy="169"/>
            </a:xfrm>
            <a:custGeom>
              <a:avLst/>
              <a:gdLst>
                <a:gd name="T0" fmla="*/ 1 w 81"/>
                <a:gd name="T1" fmla="*/ 41 h 168"/>
                <a:gd name="T2" fmla="*/ 38 w 81"/>
                <a:gd name="T3" fmla="*/ 87 h 168"/>
                <a:gd name="T4" fmla="*/ 43 w 81"/>
                <a:gd name="T5" fmla="*/ 157 h 168"/>
                <a:gd name="T6" fmla="*/ 58 w 81"/>
                <a:gd name="T7" fmla="*/ 152 h 168"/>
                <a:gd name="T8" fmla="*/ 52 w 81"/>
                <a:gd name="T9" fmla="*/ 99 h 168"/>
                <a:gd name="T10" fmla="*/ 79 w 81"/>
                <a:gd name="T11" fmla="*/ 7 h 168"/>
                <a:gd name="T12" fmla="*/ 40 w 81"/>
                <a:gd name="T13" fmla="*/ 56 h 168"/>
                <a:gd name="T14" fmla="*/ 1 w 81"/>
                <a:gd name="T15" fmla="*/ 4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68">
                  <a:moveTo>
                    <a:pt x="1" y="41"/>
                  </a:moveTo>
                  <a:cubicBezTo>
                    <a:pt x="0" y="44"/>
                    <a:pt x="31" y="68"/>
                    <a:pt x="38" y="87"/>
                  </a:cubicBezTo>
                  <a:cubicBezTo>
                    <a:pt x="45" y="106"/>
                    <a:pt x="40" y="146"/>
                    <a:pt x="43" y="157"/>
                  </a:cubicBezTo>
                  <a:cubicBezTo>
                    <a:pt x="46" y="168"/>
                    <a:pt x="56" y="162"/>
                    <a:pt x="58" y="152"/>
                  </a:cubicBezTo>
                  <a:cubicBezTo>
                    <a:pt x="60" y="143"/>
                    <a:pt x="49" y="123"/>
                    <a:pt x="52" y="99"/>
                  </a:cubicBezTo>
                  <a:cubicBezTo>
                    <a:pt x="56" y="75"/>
                    <a:pt x="81" y="14"/>
                    <a:pt x="79" y="7"/>
                  </a:cubicBezTo>
                  <a:cubicBezTo>
                    <a:pt x="77" y="0"/>
                    <a:pt x="53" y="50"/>
                    <a:pt x="40" y="56"/>
                  </a:cubicBezTo>
                  <a:cubicBezTo>
                    <a:pt x="27" y="62"/>
                    <a:pt x="9" y="44"/>
                    <a:pt x="1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3" r:id="rId2"/>
    <p:sldLayoutId id="2147483874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華康唐風隸 Std W7" pitchFamily="66" charset="-120"/>
          <a:ea typeface="華康唐風隸 Std W7" pitchFamily="66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華康唐風隸 Std W7" pitchFamily="66" charset="-120"/>
          <a:ea typeface="華康唐風隸 Std W7" pitchFamily="66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華康唐風隸 Std W7" pitchFamily="66" charset="-120"/>
          <a:ea typeface="華康唐風隸 Std W7" pitchFamily="66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華康唐風隸 Std W7" pitchFamily="66" charset="-120"/>
          <a:ea typeface="華康唐風隸 Std W7" pitchFamily="66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華康唐風隸 Std W7" pitchFamily="66" charset="-120"/>
          <a:ea typeface="華康唐風隸 Std W7" pitchFamily="66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華康唐風隸 Std W7" pitchFamily="66" charset="-120"/>
          <a:ea typeface="華康唐風隸 Std W7" pitchFamily="66" charset="-120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華康唐風隸 Std W7" pitchFamily="66" charset="-120"/>
          <a:ea typeface="華康唐風隸 Std W7" pitchFamily="66" charset="-120"/>
        </a:defRPr>
      </a:lvl2pPr>
      <a:lvl3pPr marL="11430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華康唐風隸 Std W7" pitchFamily="66" charset="-120"/>
          <a:ea typeface="華康唐風隸 Std W7" pitchFamily="66" charset="-120"/>
        </a:defRPr>
      </a:lvl3pPr>
      <a:lvl4pPr marL="16002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華康唐風隸 Std W7" pitchFamily="66" charset="-120"/>
          <a:ea typeface="華康唐風隸 Std W7" pitchFamily="66" charset="-120"/>
        </a:defRPr>
      </a:lvl4pPr>
      <a:lvl5pPr marL="20574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華康唐風隸 Std W7" pitchFamily="66" charset="-120"/>
          <a:ea typeface="華康唐風隸 Std W7" pitchFamily="66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副標題 2"/>
          <p:cNvSpPr>
            <a:spLocks noGrp="1"/>
          </p:cNvSpPr>
          <p:nvPr>
            <p:ph type="subTitle" idx="1"/>
          </p:nvPr>
        </p:nvSpPr>
        <p:spPr>
          <a:xfrm>
            <a:off x="323850" y="3068638"/>
            <a:ext cx="8569325" cy="2736850"/>
          </a:xfrm>
        </p:spPr>
        <p:txBody>
          <a:bodyPr/>
          <a:lstStyle/>
          <a:p>
            <a:pPr algn="ctr" eaLnBrk="1" hangingPunct="1">
              <a:lnSpc>
                <a:spcPts val="3200"/>
              </a:lnSpc>
            </a:pPr>
            <a:endParaRPr lang="zh-TW" altLang="en-US" sz="3200" smtClean="0">
              <a:solidFill>
                <a:srgbClr val="CC330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ts val="3200"/>
              </a:lnSpc>
            </a:pPr>
            <a:r>
              <a:rPr lang="zh-TW" altLang="en-US" sz="3200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主講人：胡副教授茹萍</a:t>
            </a:r>
          </a:p>
          <a:p>
            <a:pPr algn="ctr" eaLnBrk="1" hangingPunct="1">
              <a:lnSpc>
                <a:spcPts val="3200"/>
              </a:lnSpc>
            </a:pPr>
            <a:endParaRPr lang="en-US" altLang="zh-TW" sz="3200" smtClean="0">
              <a:solidFill>
                <a:srgbClr val="CC330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ts val="3200"/>
              </a:lnSpc>
            </a:pPr>
            <a:r>
              <a:rPr lang="en-US" altLang="zh-TW" sz="3200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國立臺灣師範大學工業教育學系</a:t>
            </a:r>
            <a:r>
              <a:rPr lang="en-US" altLang="zh-TW" sz="3200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lnSpc>
                <a:spcPts val="3600"/>
              </a:lnSpc>
            </a:pPr>
            <a:endParaRPr lang="zh-TW" altLang="en-US" smtClean="0">
              <a:solidFill>
                <a:srgbClr val="CC3300"/>
              </a:solidFill>
              <a:latin typeface="Times New Roman" pitchFamily="18" charset="0"/>
              <a:ea typeface="新細明體" pitchFamily="18" charset="-120"/>
            </a:endParaRPr>
          </a:p>
          <a:p>
            <a:pPr eaLnBrk="1" hangingPunct="1">
              <a:lnSpc>
                <a:spcPts val="3600"/>
              </a:lnSpc>
            </a:pPr>
            <a:endParaRPr lang="zh-TW" altLang="en-US" smtClean="0">
              <a:solidFill>
                <a:srgbClr val="FF0066"/>
              </a:solidFill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ts val="3600"/>
              </a:lnSpc>
            </a:pPr>
            <a:r>
              <a:rPr lang="zh-TW" altLang="en-US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北區會議時間：</a:t>
            </a:r>
            <a:r>
              <a:rPr lang="en-US" altLang="zh-TW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101</a:t>
            </a:r>
            <a:r>
              <a:rPr lang="zh-TW" altLang="en-US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年</a:t>
            </a:r>
            <a:r>
              <a:rPr lang="en-US" altLang="zh-TW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12</a:t>
            </a:r>
            <a:r>
              <a:rPr lang="zh-TW" altLang="en-US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7</a:t>
            </a:r>
            <a:r>
              <a:rPr lang="zh-TW" altLang="en-US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五</a:t>
            </a:r>
            <a:r>
              <a:rPr lang="en-US" altLang="zh-TW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下午</a:t>
            </a:r>
            <a:r>
              <a:rPr lang="en-US" altLang="zh-TW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2:00</a:t>
            </a:r>
          </a:p>
          <a:p>
            <a:pPr eaLnBrk="1" hangingPunct="1">
              <a:lnSpc>
                <a:spcPts val="3600"/>
              </a:lnSpc>
            </a:pPr>
            <a:r>
              <a:rPr lang="zh-TW" altLang="en-US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南區會議時間：</a:t>
            </a:r>
            <a:r>
              <a:rPr lang="en-US" altLang="zh-TW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101</a:t>
            </a:r>
            <a:r>
              <a:rPr lang="zh-TW" altLang="en-US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年</a:t>
            </a:r>
            <a:r>
              <a:rPr lang="en-US" altLang="zh-TW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12</a:t>
            </a:r>
            <a:r>
              <a:rPr lang="zh-TW" altLang="en-US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12</a:t>
            </a:r>
            <a:r>
              <a:rPr lang="zh-TW" altLang="en-US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三</a:t>
            </a:r>
            <a:r>
              <a:rPr lang="en-US" altLang="zh-TW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上午</a:t>
            </a:r>
            <a:r>
              <a:rPr lang="en-US" altLang="zh-TW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10:00</a:t>
            </a:r>
          </a:p>
          <a:p>
            <a:pPr eaLnBrk="1" hangingPunct="1">
              <a:lnSpc>
                <a:spcPts val="3600"/>
              </a:lnSpc>
            </a:pPr>
            <a:endParaRPr lang="en-US" altLang="zh-TW" smtClean="0">
              <a:solidFill>
                <a:srgbClr val="FFFF66"/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hangingPunct="1">
              <a:lnSpc>
                <a:spcPts val="3600"/>
              </a:lnSpc>
            </a:pPr>
            <a:endParaRPr lang="en-US" altLang="zh-TW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ts val="3600"/>
              </a:lnSpc>
            </a:pPr>
            <a:r>
              <a:rPr lang="zh-TW" altLang="en-US" sz="2000" smtClean="0">
                <a:solidFill>
                  <a:srgbClr val="9B5311"/>
                </a:solidFill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smtClean="0">
              <a:solidFill>
                <a:srgbClr val="9B5311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endParaRPr lang="en-US" altLang="zh-TW" sz="2400" smtClean="0">
              <a:solidFill>
                <a:srgbClr val="9B5311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endParaRPr lang="en-US" altLang="zh-TW" sz="2400" smtClean="0">
              <a:solidFill>
                <a:srgbClr val="9B531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0825" y="1844675"/>
            <a:ext cx="8669338" cy="863600"/>
          </a:xfrm>
        </p:spPr>
        <p:txBody>
          <a:bodyPr>
            <a:noAutofit/>
          </a:bodyPr>
          <a:lstStyle/>
          <a:p>
            <a:pPr algn="ctr" hangingPunct="1">
              <a:lnSpc>
                <a:spcPct val="150000"/>
              </a:lnSpc>
              <a:defRPr/>
            </a:pPr>
            <a:r>
              <a:rPr lang="zh-TW" altLang="zh-TW" sz="4800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zh-TW" sz="4800" dirty="0">
                <a:latin typeface="標楷體" pitchFamily="65" charset="-120"/>
                <a:ea typeface="標楷體" pitchFamily="65" charset="-120"/>
              </a:rPr>
              <a:t>校外</a:t>
            </a:r>
            <a:r>
              <a:rPr lang="zh-TW" altLang="zh-TW" sz="4800" dirty="0" smtClean="0">
                <a:latin typeface="標楷體" pitchFamily="65" charset="-120"/>
                <a:ea typeface="標楷體" pitchFamily="65" charset="-120"/>
              </a:rPr>
              <a:t>實習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機制分享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gray">
          <a:xfrm>
            <a:off x="179388" y="549275"/>
            <a:ext cx="86693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 eaLnBrk="0">
              <a:lnSpc>
                <a:spcPct val="150000"/>
              </a:lnSpc>
              <a:defRPr/>
            </a:pPr>
            <a:r>
              <a:rPr kumimoji="0" lang="zh-TW" altLang="en-US" sz="4400" b="1" kern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j-cs"/>
              </a:rPr>
              <a:t>技職教育再造方案 經驗分享座談</a:t>
            </a:r>
            <a:endParaRPr kumimoji="0" lang="zh-TW" altLang="en-US" sz="4400" b="1" kern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貳、實施現況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697632"/>
          </a:xfrm>
          <a:solidFill>
            <a:srgbClr val="FFCC00"/>
          </a:solidFill>
          <a:ln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latin typeface="Times New Roman" pitchFamily="18" charset="0"/>
                <a:ea typeface="標楷體" pitchFamily="65" charset="-120"/>
              </a:rPr>
              <a:t>99</a:t>
            </a:r>
            <a:r>
              <a:rPr lang="zh-TW" altLang="zh-TW" smtClean="0">
                <a:latin typeface="Times New Roman" pitchFamily="18" charset="0"/>
                <a:ea typeface="標楷體" pitchFamily="65" charset="-120"/>
              </a:rPr>
              <a:t>學年度技專校院校外實習課程實施概況</a:t>
            </a:r>
            <a:endParaRPr lang="en-US" altLang="zh-TW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0547E7B-56E8-43FC-9375-F42C3EDC220D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2050" name="物件 4"/>
          <p:cNvGraphicFramePr>
            <a:graphicFrameLocks noGrp="1" noChangeAspect="1"/>
          </p:cNvGraphicFramePr>
          <p:nvPr/>
        </p:nvGraphicFramePr>
        <p:xfrm>
          <a:off x="1693863" y="3233738"/>
          <a:ext cx="6384925" cy="401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r:id="rId3" imgW="6383065" imgH="4023709" progId="Excel.Chart.8">
                  <p:embed/>
                </p:oleObj>
              </mc:Choice>
              <mc:Fallback>
                <p:oleObj r:id="rId3" imgW="6383065" imgH="4023709" progId="Excel.Chart.8">
                  <p:embed/>
                  <p:pic>
                    <p:nvPicPr>
                      <p:cNvPr id="0" name="物件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3233738"/>
                        <a:ext cx="6384925" cy="4017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6" name="Group 20"/>
          <p:cNvGrpSpPr>
            <a:grpSpLocks/>
          </p:cNvGrpSpPr>
          <p:nvPr/>
        </p:nvGrpSpPr>
        <p:grpSpPr bwMode="auto">
          <a:xfrm>
            <a:off x="1116013" y="2397125"/>
            <a:ext cx="6911975" cy="1103313"/>
            <a:chOff x="2416" y="1296"/>
            <a:chExt cx="1088" cy="1220"/>
          </a:xfrm>
        </p:grpSpPr>
        <p:grpSp>
          <p:nvGrpSpPr>
            <p:cNvPr id="2064" name="Group 22"/>
            <p:cNvGrpSpPr>
              <a:grpSpLocks/>
            </p:cNvGrpSpPr>
            <p:nvPr/>
          </p:nvGrpSpPr>
          <p:grpSpPr bwMode="auto">
            <a:xfrm>
              <a:off x="2416" y="1296"/>
              <a:ext cx="1088" cy="1220"/>
              <a:chOff x="5392" y="229"/>
              <a:chExt cx="1363" cy="1760"/>
            </a:xfrm>
          </p:grpSpPr>
          <p:sp>
            <p:nvSpPr>
              <p:cNvPr id="2066" name="AutoShape 23"/>
              <p:cNvSpPr>
                <a:spLocks noChangeArrowheads="1"/>
              </p:cNvSpPr>
              <p:nvPr/>
            </p:nvSpPr>
            <p:spPr bwMode="gray">
              <a:xfrm>
                <a:off x="5392" y="229"/>
                <a:ext cx="1363" cy="1760"/>
              </a:xfrm>
              <a:prstGeom prst="roundRect">
                <a:avLst>
                  <a:gd name="adj" fmla="val 17509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kumimoji="0" lang="zh-TW" altLang="en-US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2067" name="AutoShape 24"/>
              <p:cNvSpPr>
                <a:spLocks noChangeArrowheads="1"/>
              </p:cNvSpPr>
              <p:nvPr/>
            </p:nvSpPr>
            <p:spPr bwMode="gray">
              <a:xfrm>
                <a:off x="5392" y="1520"/>
                <a:ext cx="1363" cy="46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A6EAF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kumimoji="0" lang="zh-TW" altLang="en-US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2068" name="AutoShape 25"/>
              <p:cNvSpPr>
                <a:spLocks noChangeArrowheads="1"/>
              </p:cNvSpPr>
              <p:nvPr/>
            </p:nvSpPr>
            <p:spPr bwMode="gray">
              <a:xfrm>
                <a:off x="5392" y="241"/>
                <a:ext cx="1363" cy="46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A6F8E3"/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kumimoji="0" lang="zh-TW" altLang="en-US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sp>
          <p:nvSpPr>
            <p:cNvPr id="11" name="Text Box 27"/>
            <p:cNvSpPr txBox="1">
              <a:spLocks noChangeArrowheads="1"/>
            </p:cNvSpPr>
            <p:nvPr/>
          </p:nvSpPr>
          <p:spPr bwMode="gray">
            <a:xfrm>
              <a:off x="2439" y="1398"/>
              <a:ext cx="1040" cy="9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2400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99</a:t>
              </a:r>
              <a:r>
                <a:rPr kumimoji="0" lang="zh-TW" altLang="en-US" sz="2400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學年度核定名單為</a:t>
              </a:r>
              <a:r>
                <a:rPr kumimoji="0" lang="en-US" altLang="zh-TW" sz="2400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87</a:t>
              </a:r>
              <a:r>
                <a:rPr kumimoji="0" lang="zh-TW" altLang="en-US" sz="2400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家，扣除僅開設醫護類科者</a:t>
              </a:r>
              <a:r>
                <a:rPr kumimoji="0" lang="en-US" altLang="zh-TW" sz="2400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12</a:t>
              </a:r>
              <a:r>
                <a:rPr kumimoji="0" lang="zh-TW" altLang="en-US" sz="2400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家，即本研究之研究範圍，共計</a:t>
              </a:r>
              <a:r>
                <a:rPr kumimoji="0" lang="en-US" altLang="zh-TW" sz="2400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75</a:t>
              </a:r>
              <a:r>
                <a:rPr kumimoji="0" lang="zh-TW" altLang="en-US" sz="2400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校</a:t>
              </a:r>
              <a:endParaRPr kumimoji="0" lang="en-US" altLang="zh-TW" sz="24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5" name="雲朵形圖說文字 4"/>
          <p:cNvSpPr/>
          <p:nvPr/>
        </p:nvSpPr>
        <p:spPr bwMode="auto">
          <a:xfrm>
            <a:off x="313965" y="3818964"/>
            <a:ext cx="3026630" cy="1468939"/>
          </a:xfrm>
          <a:prstGeom prst="cloudCallout">
            <a:avLst>
              <a:gd name="adj1" fmla="val 49470"/>
              <a:gd name="adj2" fmla="val 72578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本研究之研究範圍，共計</a:t>
            </a:r>
            <a:r>
              <a:rPr kumimoji="0" lang="en-US" altLang="zh-TW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75</a:t>
            </a:r>
            <a:r>
              <a:rPr kumimoji="0" lang="zh-TW" altLang="en-US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校</a:t>
            </a:r>
          </a:p>
        </p:txBody>
      </p:sp>
      <p:sp>
        <p:nvSpPr>
          <p:cNvPr id="17" name="雲朵形圖說文字 16"/>
          <p:cNvSpPr>
            <a:spLocks noChangeArrowheads="1"/>
          </p:cNvSpPr>
          <p:nvPr/>
        </p:nvSpPr>
        <p:spPr bwMode="auto">
          <a:xfrm>
            <a:off x="5795963" y="3252788"/>
            <a:ext cx="3024187" cy="1905000"/>
          </a:xfrm>
          <a:prstGeom prst="cloudCallout">
            <a:avLst>
              <a:gd name="adj1" fmla="val -48898"/>
              <a:gd name="adj2" fmla="val 60917"/>
            </a:avLst>
          </a:pr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 algn="ctr">
            <a:solidFill>
              <a:srgbClr val="F9F9F9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kumimoji="0" lang="zh-TW" altLang="en-US" sz="2400" b="1">
                <a:solidFill>
                  <a:srgbClr val="009900"/>
                </a:solidFill>
                <a:latin typeface="Times New Roman" pitchFamily="18" charset="0"/>
                <a:ea typeface="標楷體" pitchFamily="65" charset="-120"/>
              </a:rPr>
              <a:t>僅開設醫護類者共計</a:t>
            </a:r>
            <a:r>
              <a:rPr kumimoji="0" lang="en-US" altLang="zh-TW" sz="2400" b="1">
                <a:solidFill>
                  <a:srgbClr val="009900"/>
                </a:solidFill>
                <a:latin typeface="Times New Roman" pitchFamily="18" charset="0"/>
                <a:ea typeface="標楷體" pitchFamily="65" charset="-120"/>
              </a:rPr>
              <a:t>12</a:t>
            </a:r>
            <a:r>
              <a:rPr kumimoji="0" lang="zh-TW" altLang="en-US" sz="2400" b="1">
                <a:solidFill>
                  <a:srgbClr val="009900"/>
                </a:solidFill>
                <a:latin typeface="Times New Roman" pitchFamily="18" charset="0"/>
                <a:ea typeface="標楷體" pitchFamily="65" charset="-120"/>
              </a:rPr>
              <a:t>家</a:t>
            </a:r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 bwMode="auto">
          <a:xfrm>
            <a:off x="120080" y="836712"/>
            <a:ext cx="8628384" cy="64090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kumimoji="0" lang="zh-TW" altLang="en-US" sz="28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五、</a:t>
            </a:r>
            <a:r>
              <a:rPr kumimoji="0" lang="zh-TW" altLang="zh-TW" sz="28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落實學生校外實習課程</a:t>
            </a:r>
            <a:r>
              <a:rPr kumimoji="0" lang="en-US" altLang="zh-TW" sz="28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99</a:t>
            </a:r>
            <a:r>
              <a:rPr kumimoji="0" lang="zh-TW" altLang="en-US" sz="28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及</a:t>
            </a:r>
            <a:r>
              <a:rPr kumimoji="0" lang="en-US" altLang="zh-TW" sz="28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100</a:t>
            </a:r>
            <a:r>
              <a:rPr kumimoji="0" lang="zh-TW" altLang="en-US" sz="28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學年度實施情況</a:t>
            </a:r>
            <a:endParaRPr kumimoji="0" lang="en-US" altLang="zh-TW" sz="2800" b="1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v"/>
              <a:defRPr/>
            </a:pPr>
            <a:endParaRPr kumimoji="0" lang="zh-TW" altLang="en-US" sz="2800" b="1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貳、實施現況</a:t>
            </a:r>
          </a:p>
        </p:txBody>
      </p:sp>
      <p:sp>
        <p:nvSpPr>
          <p:cNvPr id="3076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F349F75-631A-4D3B-9779-EB0ABED07E21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074" name="物件 4"/>
          <p:cNvGraphicFramePr>
            <a:graphicFrameLocks noGrp="1" noChangeAspect="1"/>
          </p:cNvGraphicFramePr>
          <p:nvPr/>
        </p:nvGraphicFramePr>
        <p:xfrm>
          <a:off x="1676400" y="2674938"/>
          <a:ext cx="6715125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3" imgW="6718374" imgH="4279763" progId="Excel.Chart.8">
                  <p:embed/>
                </p:oleObj>
              </mc:Choice>
              <mc:Fallback>
                <p:oleObj r:id="rId3" imgW="6718374" imgH="4279763" progId="Excel.Chart.8">
                  <p:embed/>
                  <p:pic>
                    <p:nvPicPr>
                      <p:cNvPr id="0" name="物件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674938"/>
                        <a:ext cx="6715125" cy="427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7" name="Group 20"/>
          <p:cNvGrpSpPr>
            <a:grpSpLocks/>
          </p:cNvGrpSpPr>
          <p:nvPr/>
        </p:nvGrpSpPr>
        <p:grpSpPr bwMode="auto">
          <a:xfrm>
            <a:off x="1116013" y="1965325"/>
            <a:ext cx="6911975" cy="1103313"/>
            <a:chOff x="2416" y="1296"/>
            <a:chExt cx="1088" cy="1220"/>
          </a:xfrm>
        </p:grpSpPr>
        <p:grpSp>
          <p:nvGrpSpPr>
            <p:cNvPr id="3085" name="Group 22"/>
            <p:cNvGrpSpPr>
              <a:grpSpLocks/>
            </p:cNvGrpSpPr>
            <p:nvPr/>
          </p:nvGrpSpPr>
          <p:grpSpPr bwMode="auto">
            <a:xfrm>
              <a:off x="2416" y="1296"/>
              <a:ext cx="1088" cy="1220"/>
              <a:chOff x="5392" y="229"/>
              <a:chExt cx="1363" cy="1760"/>
            </a:xfrm>
          </p:grpSpPr>
          <p:sp>
            <p:nvSpPr>
              <p:cNvPr id="3087" name="AutoShape 23"/>
              <p:cNvSpPr>
                <a:spLocks noChangeArrowheads="1"/>
              </p:cNvSpPr>
              <p:nvPr/>
            </p:nvSpPr>
            <p:spPr bwMode="gray">
              <a:xfrm>
                <a:off x="5392" y="229"/>
                <a:ext cx="1363" cy="1760"/>
              </a:xfrm>
              <a:prstGeom prst="roundRect">
                <a:avLst>
                  <a:gd name="adj" fmla="val 17509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kumimoji="0" lang="zh-TW" altLang="en-US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3088" name="AutoShape 24"/>
              <p:cNvSpPr>
                <a:spLocks noChangeArrowheads="1"/>
              </p:cNvSpPr>
              <p:nvPr/>
            </p:nvSpPr>
            <p:spPr bwMode="gray">
              <a:xfrm>
                <a:off x="5392" y="1509"/>
                <a:ext cx="1363" cy="46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A6EAF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kumimoji="0" lang="zh-TW" altLang="en-US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3089" name="AutoShape 25"/>
              <p:cNvSpPr>
                <a:spLocks noChangeArrowheads="1"/>
              </p:cNvSpPr>
              <p:nvPr/>
            </p:nvSpPr>
            <p:spPr bwMode="gray">
              <a:xfrm>
                <a:off x="5392" y="230"/>
                <a:ext cx="1363" cy="46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A6F8E3"/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kumimoji="0" lang="zh-TW" altLang="en-US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sp>
          <p:nvSpPr>
            <p:cNvPr id="11" name="Text Box 27"/>
            <p:cNvSpPr txBox="1">
              <a:spLocks noChangeArrowheads="1"/>
            </p:cNvSpPr>
            <p:nvPr/>
          </p:nvSpPr>
          <p:spPr bwMode="gray">
            <a:xfrm>
              <a:off x="2439" y="1398"/>
              <a:ext cx="1040" cy="91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100</a:t>
              </a:r>
              <a:r>
                <a:rPr kumimoji="0" lang="zh-TW" alt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學年度核定名單為</a:t>
              </a:r>
              <a:r>
                <a:rPr kumimoji="0" lang="en-US" altLang="zh-TW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85</a:t>
              </a:r>
              <a:r>
                <a:rPr kumimoji="0" lang="zh-TW" alt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家，扣除僅開設醫護類科者</a:t>
              </a:r>
              <a:r>
                <a:rPr kumimoji="0" lang="en-US" altLang="zh-TW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13</a:t>
              </a:r>
              <a:r>
                <a:rPr kumimoji="0" lang="zh-TW" alt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家，即本研究之研究範圍，共計</a:t>
              </a:r>
              <a:r>
                <a:rPr kumimoji="0" lang="en-US" altLang="zh-TW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72</a:t>
              </a:r>
              <a:r>
                <a:rPr kumimoji="0" lang="zh-TW" alt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校</a:t>
              </a:r>
              <a:endParaRPr kumimoji="0" lang="en-US" altLang="zh-TW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12" name="雲朵形圖說文字 11"/>
          <p:cNvSpPr/>
          <p:nvPr/>
        </p:nvSpPr>
        <p:spPr bwMode="auto">
          <a:xfrm>
            <a:off x="251520" y="3324267"/>
            <a:ext cx="2952328" cy="1472885"/>
          </a:xfrm>
          <a:prstGeom prst="cloudCallout">
            <a:avLst>
              <a:gd name="adj1" fmla="val 57137"/>
              <a:gd name="adj2" fmla="val 35080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en-US" altLang="zh-TW" sz="2400" b="1">
                <a:solidFill>
                  <a:srgbClr val="CC0099"/>
                </a:solidFill>
                <a:latin typeface="Times New Roman" pitchFamily="18" charset="0"/>
                <a:ea typeface="標楷體" pitchFamily="65" charset="-120"/>
              </a:rPr>
              <a:t>100</a:t>
            </a:r>
            <a:r>
              <a:rPr kumimoji="0" lang="zh-TW" altLang="en-US" sz="2400" b="1">
                <a:solidFill>
                  <a:srgbClr val="CC0099"/>
                </a:solidFill>
                <a:latin typeface="Times New Roman" pitchFamily="18" charset="0"/>
                <a:ea typeface="標楷體" pitchFamily="65" charset="-120"/>
              </a:rPr>
              <a:t>學年度本研究之研究範圍，</a:t>
            </a:r>
            <a:r>
              <a:rPr kumimoji="0" lang="en-US" altLang="zh-TW" sz="2400" b="1">
                <a:solidFill>
                  <a:srgbClr val="CC0099"/>
                </a:solidFill>
                <a:latin typeface="Times New Roman" pitchFamily="18" charset="0"/>
                <a:ea typeface="標楷體" pitchFamily="65" charset="-120"/>
              </a:rPr>
              <a:t>72</a:t>
            </a:r>
            <a:r>
              <a:rPr kumimoji="0" lang="zh-TW" altLang="en-US" sz="2400" b="1">
                <a:solidFill>
                  <a:srgbClr val="CC0099"/>
                </a:solidFill>
                <a:latin typeface="Times New Roman" pitchFamily="18" charset="0"/>
                <a:ea typeface="標楷體" pitchFamily="65" charset="-120"/>
              </a:rPr>
              <a:t>校</a:t>
            </a:r>
          </a:p>
        </p:txBody>
      </p:sp>
      <p:sp>
        <p:nvSpPr>
          <p:cNvPr id="16" name="雲朵形圖說文字 15"/>
          <p:cNvSpPr/>
          <p:nvPr/>
        </p:nvSpPr>
        <p:spPr bwMode="auto">
          <a:xfrm>
            <a:off x="5795963" y="3324225"/>
            <a:ext cx="2952750" cy="1439863"/>
          </a:xfrm>
          <a:prstGeom prst="cloudCallout">
            <a:avLst>
              <a:gd name="adj1" fmla="val -43769"/>
              <a:gd name="adj2" fmla="val 60558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>
                <a:solidFill>
                  <a:srgbClr val="3333CC"/>
                </a:solidFill>
                <a:latin typeface="Times New Roman" pitchFamily="18" charset="0"/>
                <a:ea typeface="標楷體" pitchFamily="65" charset="-120"/>
              </a:rPr>
              <a:t>僅開設醫護類者</a:t>
            </a:r>
            <a:r>
              <a:rPr kumimoji="0" lang="en-US" altLang="zh-TW" sz="2400" b="1">
                <a:solidFill>
                  <a:srgbClr val="3333CC"/>
                </a:solidFill>
                <a:latin typeface="Times New Roman" pitchFamily="18" charset="0"/>
                <a:ea typeface="標楷體" pitchFamily="65" charset="-120"/>
              </a:rPr>
              <a:t>13</a:t>
            </a:r>
            <a:r>
              <a:rPr kumimoji="0" lang="zh-TW" altLang="en-US" sz="2400" b="1">
                <a:solidFill>
                  <a:srgbClr val="3333CC"/>
                </a:solidFill>
                <a:latin typeface="Times New Roman" pitchFamily="18" charset="0"/>
                <a:ea typeface="標楷體" pitchFamily="65" charset="-120"/>
              </a:rPr>
              <a:t>家</a:t>
            </a:r>
          </a:p>
        </p:txBody>
      </p:sp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457200" y="1075184"/>
            <a:ext cx="8229600" cy="697632"/>
          </a:xfrm>
          <a:solidFill>
            <a:schemeClr val="accent1">
              <a:lumMod val="60000"/>
              <a:lumOff val="40000"/>
            </a:schemeClr>
          </a:solidFill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solidFill>
                  <a:srgbClr val="990000"/>
                </a:solidFill>
                <a:latin typeface="Times New Roman" pitchFamily="18" charset="0"/>
                <a:ea typeface="標楷體" pitchFamily="65" charset="-120"/>
              </a:rPr>
              <a:t>100</a:t>
            </a:r>
            <a:r>
              <a:rPr lang="zh-TW" altLang="zh-TW" smtClean="0">
                <a:solidFill>
                  <a:srgbClr val="990000"/>
                </a:solidFill>
                <a:latin typeface="Times New Roman" pitchFamily="18" charset="0"/>
                <a:ea typeface="標楷體" pitchFamily="65" charset="-120"/>
              </a:rPr>
              <a:t>學年度技專校院校外實習課程實施概況</a:t>
            </a:r>
            <a:endParaRPr lang="en-US" altLang="zh-TW" smtClean="0">
              <a:solidFill>
                <a:srgbClr val="990000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貳、實施現況</a:t>
            </a:r>
          </a:p>
        </p:txBody>
      </p:sp>
      <p:sp>
        <p:nvSpPr>
          <p:cNvPr id="24579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92BACD-CE1B-4DD1-85B8-7D35F3FCBB20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257343" y="2424857"/>
          <a:ext cx="8446752" cy="364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 7"/>
          <p:cNvSpPr/>
          <p:nvPr/>
        </p:nvSpPr>
        <p:spPr>
          <a:xfrm>
            <a:off x="251520" y="1959223"/>
            <a:ext cx="864096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0" lang="en-US" altLang="zh-TW" sz="2400" b="1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99</a:t>
            </a:r>
            <a:r>
              <a:rPr kumimoji="0" lang="zh-TW" altLang="zh-TW" sz="2400" b="1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學年度校外實習課程</a:t>
            </a:r>
            <a:r>
              <a:rPr kumimoji="0" lang="zh-TW" altLang="en-US" sz="2400" b="1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各</a:t>
            </a:r>
            <a:r>
              <a:rPr kumimoji="0" lang="zh-TW" altLang="zh-TW" sz="2400" b="1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開設類型修習人數</a:t>
            </a:r>
            <a:r>
              <a:rPr kumimoji="0" lang="zh-TW" altLang="en-US" sz="2400" b="1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分佈</a:t>
            </a:r>
            <a:endParaRPr kumimoji="0" lang="en-US" altLang="zh-TW" sz="2400" b="1">
              <a:solidFill>
                <a:srgbClr val="00206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4584" name="矩形 2"/>
          <p:cNvSpPr>
            <a:spLocks noChangeArrowheads="1"/>
          </p:cNvSpPr>
          <p:nvPr/>
        </p:nvSpPr>
        <p:spPr bwMode="auto">
          <a:xfrm>
            <a:off x="3492500" y="6092825"/>
            <a:ext cx="2159000" cy="369888"/>
          </a:xfrm>
          <a:prstGeom prst="rect">
            <a:avLst/>
          </a:prstGeom>
          <a:solidFill>
            <a:schemeClr val="accent2"/>
          </a:solidFill>
          <a:ln w="25400" algn="ctr">
            <a:solidFill>
              <a:srgbClr val="A859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0" lang="zh-TW" altLang="en-US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共計</a:t>
            </a:r>
            <a:r>
              <a:rPr kumimoji="0" lang="en-US" altLang="zh-TW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21,038</a:t>
            </a:r>
            <a:r>
              <a:rPr kumimoji="0" lang="zh-TW" altLang="en-US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人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373062" y="959296"/>
            <a:ext cx="8229601" cy="697633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/>
          <a:p>
            <a:pPr algn="ctr">
              <a:lnSpc>
                <a:spcPct val="15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kumimoji="0" lang="en-US" altLang="zh-TW" sz="2800" b="1">
                <a:latin typeface="Times New Roman" pitchFamily="18" charset="0"/>
                <a:ea typeface="標楷體" pitchFamily="65" charset="-120"/>
              </a:rPr>
              <a:t>99</a:t>
            </a:r>
            <a:r>
              <a:rPr kumimoji="0" lang="zh-TW" altLang="zh-TW" sz="2800" b="1">
                <a:latin typeface="Times New Roman" pitchFamily="18" charset="0"/>
                <a:ea typeface="標楷體" pitchFamily="65" charset="-120"/>
              </a:rPr>
              <a:t>學年度技專校院校外實習課程實施概況</a:t>
            </a:r>
            <a:endParaRPr kumimoji="0" lang="en-US" altLang="zh-TW" sz="2800" b="1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貳、實施現況</a:t>
            </a:r>
          </a:p>
        </p:txBody>
      </p:sp>
      <p:sp>
        <p:nvSpPr>
          <p:cNvPr id="2560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81E98B3-4E50-4717-9E7D-C16A29332DF5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7" name="圖表 6"/>
          <p:cNvGraphicFramePr/>
          <p:nvPr/>
        </p:nvGraphicFramePr>
        <p:xfrm>
          <a:off x="251520" y="2457826"/>
          <a:ext cx="8568952" cy="364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457200" y="1075184"/>
            <a:ext cx="8229600" cy="697632"/>
          </a:xfrm>
          <a:solidFill>
            <a:schemeClr val="accent1">
              <a:lumMod val="60000"/>
              <a:lumOff val="40000"/>
            </a:schemeClr>
          </a:solidFill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altLang="zh-TW" dirty="0" smtClean="0">
                <a:solidFill>
                  <a:srgbClr val="990000"/>
                </a:solidFill>
                <a:latin typeface="Times New Roman" pitchFamily="18" charset="0"/>
                <a:ea typeface="標楷體" pitchFamily="65" charset="-120"/>
              </a:rPr>
              <a:t>100</a:t>
            </a:r>
            <a:r>
              <a:rPr lang="zh-TW" altLang="zh-TW" dirty="0" smtClean="0">
                <a:solidFill>
                  <a:srgbClr val="990000"/>
                </a:solidFill>
                <a:latin typeface="Times New Roman" pitchFamily="18" charset="0"/>
                <a:ea typeface="標楷體" pitchFamily="65" charset="-120"/>
              </a:rPr>
              <a:t>學年度技專校院校外實習課程實施概況</a:t>
            </a:r>
            <a:endParaRPr lang="en-US" altLang="zh-TW" dirty="0" smtClean="0">
              <a:solidFill>
                <a:srgbClr val="99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1520" y="1959223"/>
            <a:ext cx="864096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0" lang="en-US" altLang="zh-TW" sz="2400" b="1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100</a:t>
            </a:r>
            <a:r>
              <a:rPr kumimoji="0" lang="zh-TW" altLang="zh-TW" sz="2400" b="1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學年度校外實習課程</a:t>
            </a:r>
            <a:r>
              <a:rPr kumimoji="0" lang="zh-TW" altLang="en-US" sz="2400" b="1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各</a:t>
            </a:r>
            <a:r>
              <a:rPr kumimoji="0" lang="zh-TW" altLang="zh-TW" sz="2400" b="1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開設類型修習人數</a:t>
            </a:r>
            <a:r>
              <a:rPr kumimoji="0" lang="zh-TW" altLang="en-US" sz="2400" b="1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分佈</a:t>
            </a:r>
            <a:endParaRPr kumimoji="0" lang="en-US" altLang="zh-TW" sz="2400" b="1">
              <a:solidFill>
                <a:srgbClr val="00206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38563" y="6102350"/>
            <a:ext cx="1570037" cy="3698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共計</a:t>
            </a:r>
            <a:r>
              <a:rPr kumimoji="0" lang="en-US" altLang="zh-TW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20,645</a:t>
            </a:r>
            <a:r>
              <a:rPr kumimoji="0" lang="zh-TW" altLang="en-US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23528" y="2348880"/>
          <a:ext cx="856895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3738563" y="6102350"/>
            <a:ext cx="1454150" cy="3698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共計</a:t>
            </a:r>
            <a:r>
              <a:rPr kumimoji="0" lang="en-US" altLang="zh-TW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817</a:t>
            </a:r>
            <a:r>
              <a:rPr kumimoji="0" lang="zh-TW" altLang="en-US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門課</a:t>
            </a:r>
          </a:p>
        </p:txBody>
      </p:sp>
      <p:sp>
        <p:nvSpPr>
          <p:cNvPr id="7" name="矩形 6"/>
          <p:cNvSpPr/>
          <p:nvPr/>
        </p:nvSpPr>
        <p:spPr>
          <a:xfrm>
            <a:off x="251520" y="1959223"/>
            <a:ext cx="864096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0" lang="en-US" altLang="zh-TW" sz="2400" b="1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99</a:t>
            </a:r>
            <a:r>
              <a:rPr kumimoji="0" lang="zh-TW" altLang="en-US" sz="2400" b="1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學年度校外實習開課類型之課程數百分比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457200" y="1075184"/>
            <a:ext cx="8229600" cy="697632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/>
          <a:p>
            <a:pPr algn="ctr">
              <a:lnSpc>
                <a:spcPct val="15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kumimoji="0" lang="en-US" altLang="zh-TW" sz="2800" b="1">
                <a:latin typeface="Times New Roman" pitchFamily="18" charset="0"/>
                <a:ea typeface="標楷體" pitchFamily="65" charset="-120"/>
              </a:rPr>
              <a:t>99</a:t>
            </a:r>
            <a:r>
              <a:rPr kumimoji="0" lang="zh-TW" altLang="zh-TW" sz="2800" b="1">
                <a:latin typeface="Times New Roman" pitchFamily="18" charset="0"/>
                <a:ea typeface="標楷體" pitchFamily="65" charset="-120"/>
              </a:rPr>
              <a:t>學年度技專校院校外實習課程實施概況</a:t>
            </a:r>
            <a:endParaRPr kumimoji="0" lang="en-US" altLang="zh-TW" sz="28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66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貳、實施現況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貳、實施現況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577929" y="1928802"/>
          <a:ext cx="8208913" cy="396044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170980"/>
                <a:gridCol w="883346"/>
                <a:gridCol w="883346"/>
                <a:gridCol w="883346"/>
                <a:gridCol w="883346"/>
                <a:gridCol w="883346"/>
                <a:gridCol w="883346"/>
                <a:gridCol w="904026"/>
                <a:gridCol w="833831"/>
              </a:tblGrid>
              <a:tr h="37442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校內單位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華康隸書體W5" pitchFamily="65" charset="-120"/>
                          <a:ea typeface="華康隸書體W5" pitchFamily="65" charset="-120"/>
                          <a:cs typeface="Times New Roman" pitchFamily="18" charset="0"/>
                        </a:rPr>
                        <a:t>校級</a:t>
                      </a:r>
                      <a:r>
                        <a:rPr lang="zh-TW" sz="2000" kern="100" dirty="0" smtClean="0">
                          <a:effectLst/>
                          <a:latin typeface="華康隸書體W5" pitchFamily="65" charset="-120"/>
                          <a:ea typeface="華康隸書體W5" pitchFamily="65" charset="-120"/>
                          <a:cs typeface="Times New Roman" pitchFamily="18" charset="0"/>
                        </a:rPr>
                        <a:t>專責</a:t>
                      </a:r>
                      <a:r>
                        <a:rPr lang="zh-TW" altLang="en-US" sz="2000" dirty="0" smtClean="0">
                          <a:latin typeface="華康隸書體W5" pitchFamily="65" charset="-120"/>
                          <a:ea typeface="華康隸書體W5" pitchFamily="65" charset="-120"/>
                        </a:rPr>
                        <a:t>蒐集</a:t>
                      </a:r>
                      <a:r>
                        <a:rPr lang="zh-TW" altLang="zh-TW" sz="2000" dirty="0" smtClean="0">
                          <a:latin typeface="華康隸書體W5" pitchFamily="65" charset="-120"/>
                          <a:ea typeface="華康隸書體W5" pitchFamily="65" charset="-120"/>
                        </a:rPr>
                        <a:t>單位</a:t>
                      </a:r>
                      <a:endParaRPr lang="zh-TW" sz="3200" kern="100" dirty="0">
                        <a:effectLst/>
                        <a:latin typeface="華康隸書體W5" pitchFamily="65" charset="-12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科系級</a:t>
                      </a:r>
                      <a:r>
                        <a:rPr lang="zh-TW" sz="2000" kern="100" dirty="0" smtClean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專責</a:t>
                      </a:r>
                      <a:r>
                        <a:rPr lang="zh-TW" altLang="en-US" sz="2000" dirty="0" smtClean="0"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蒐集</a:t>
                      </a:r>
                      <a:r>
                        <a:rPr lang="zh-TW" altLang="zh-TW" sz="2000" dirty="0" smtClean="0"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單位</a:t>
                      </a:r>
                      <a:endParaRPr lang="zh-TW" sz="3200" kern="100" dirty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小計</a:t>
                      </a:r>
                      <a:endParaRPr lang="zh-TW" sz="3200" kern="100" dirty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3737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就業輔導處</a:t>
                      </a:r>
                      <a:r>
                        <a:rPr lang="en-US" sz="1800" b="1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sz="1800" b="1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實習就業組</a:t>
                      </a:r>
                      <a:r>
                        <a:rPr lang="en-US" sz="1800" b="1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sz="1800" b="1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實習組</a:t>
                      </a:r>
                      <a:r>
                        <a:rPr lang="en-US" sz="1800" b="1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sz="1800" b="1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實習輔導組</a:t>
                      </a:r>
                      <a:endParaRPr lang="zh-TW" sz="2800" b="1" kern="100" dirty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育</a:t>
                      </a:r>
                      <a:r>
                        <a:rPr lang="zh-TW" sz="1800" b="1" kern="100" dirty="0" smtClean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成</a:t>
                      </a:r>
                      <a:endParaRPr lang="en-US" altLang="zh-TW" sz="1800" b="1" kern="100" dirty="0" smtClean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中心</a:t>
                      </a:r>
                      <a:endParaRPr lang="zh-TW" sz="2800" b="1" kern="100" dirty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技術合作處</a:t>
                      </a:r>
                      <a:endParaRPr lang="zh-TW" sz="2800" b="1" kern="100" dirty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產學合作處</a:t>
                      </a:r>
                      <a:endParaRPr lang="zh-TW" sz="2800" b="1" kern="100" dirty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研究發展處</a:t>
                      </a:r>
                      <a:endParaRPr lang="zh-TW" sz="2800" b="1" kern="100" dirty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實習就業暨校友服務中心</a:t>
                      </a:r>
                      <a:r>
                        <a:rPr lang="en-US" sz="1800" b="1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sz="1800" b="1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職涯發展暨校友中心</a:t>
                      </a:r>
                      <a:endParaRPr lang="zh-TW" sz="2800" b="1" kern="100" dirty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340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校數</a:t>
                      </a:r>
                      <a:endParaRPr lang="zh-TW" sz="3200" kern="100" dirty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6</a:t>
                      </a:r>
                      <a:endParaRPr lang="zh-TW" sz="2800" kern="10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1</a:t>
                      </a:r>
                      <a:endParaRPr lang="zh-TW" sz="2800" kern="10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4</a:t>
                      </a:r>
                      <a:endParaRPr lang="zh-TW" sz="2800" kern="100" dirty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3</a:t>
                      </a:r>
                      <a:endParaRPr lang="zh-TW" sz="2800" kern="100" dirty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9</a:t>
                      </a:r>
                      <a:endParaRPr lang="zh-TW" sz="2800" kern="10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7</a:t>
                      </a:r>
                      <a:endParaRPr lang="zh-TW" sz="2800" kern="10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32</a:t>
                      </a:r>
                      <a:endParaRPr lang="zh-TW" sz="2800" kern="100" dirty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62</a:t>
                      </a:r>
                      <a:endParaRPr lang="zh-TW" sz="2800" kern="100" dirty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782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比例</a:t>
                      </a:r>
                      <a:endParaRPr lang="zh-TW" sz="3200" kern="100" dirty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9.68%</a:t>
                      </a:r>
                      <a:endParaRPr lang="zh-TW" sz="2800" kern="100" dirty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1.61%</a:t>
                      </a:r>
                      <a:endParaRPr lang="zh-TW" sz="2800" kern="10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6.45%</a:t>
                      </a:r>
                      <a:endParaRPr lang="zh-TW" sz="2800" kern="100" dirty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4.84%</a:t>
                      </a:r>
                      <a:endParaRPr lang="zh-TW" sz="2800" kern="100" dirty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14.52%</a:t>
                      </a:r>
                      <a:endParaRPr lang="zh-TW" sz="2800" kern="100" dirty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11.29%</a:t>
                      </a:r>
                      <a:endParaRPr lang="zh-TW" sz="2800" kern="100" dirty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51.61%</a:t>
                      </a:r>
                      <a:endParaRPr lang="zh-TW" sz="2800" kern="100" dirty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華康隸書體W5" pitchFamily="65" charset="-120"/>
                          <a:cs typeface="Times New Roman" pitchFamily="18" charset="0"/>
                        </a:rPr>
                        <a:t>100%</a:t>
                      </a:r>
                      <a:endParaRPr lang="zh-TW" sz="2800" kern="100" dirty="0">
                        <a:effectLst/>
                        <a:latin typeface="Times New Roman" pitchFamily="18" charset="0"/>
                        <a:ea typeface="華康隸書體W5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7652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FBC0A04-0506-459D-A77F-9CEE02861D81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55668" y="1124744"/>
            <a:ext cx="572464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240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六、實習機構名單及資訊蒐集</a:t>
            </a:r>
            <a:r>
              <a:rPr kumimoji="0" lang="zh-TW" altLang="zh-TW" sz="240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單位一覽表</a:t>
            </a:r>
            <a:endParaRPr kumimoji="0" lang="zh-TW" altLang="en-US" sz="240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CB4A62-DFB4-4961-B4BB-E5C62EE83030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347621" y="58328"/>
            <a:ext cx="8103148" cy="803506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kumimoji="0" lang="zh-TW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七、</a:t>
            </a:r>
            <a:r>
              <a:rPr kumimoji="0" lang="en-US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99</a:t>
            </a:r>
            <a:r>
              <a:rPr kumimoji="0" lang="zh-TW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及</a:t>
            </a:r>
            <a:r>
              <a:rPr kumimoji="0" lang="en-US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100</a:t>
            </a:r>
            <a:r>
              <a:rPr kumimoji="0" lang="zh-TW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學年度技專校院辦理校外實習課程</a:t>
            </a:r>
            <a:r>
              <a:rPr kumimoji="0" lang="en-US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-</a:t>
            </a:r>
          </a:p>
          <a:p>
            <a:pPr algn="ctr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kumimoji="0" lang="zh-TW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合格實習機構之認定方式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34939" y="946237"/>
            <a:ext cx="2667829" cy="509600"/>
          </a:xfrm>
          <a:prstGeom prst="rect">
            <a:avLst/>
          </a:prstGeom>
          <a:solidFill>
            <a:srgbClr val="99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kumimoji="0" lang="zh-TW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一、認定方式流程</a:t>
            </a:r>
          </a:p>
        </p:txBody>
      </p:sp>
      <p:pic>
        <p:nvPicPr>
          <p:cNvPr id="28681" name="Picture 10" descr="C:\Users\DD\Dropbox\學用落差計畫\學用期中報告簡報\機構認定2012-12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42975"/>
            <a:ext cx="85693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貳、實施現況</a:t>
            </a:r>
          </a:p>
        </p:txBody>
      </p:sp>
      <p:sp>
        <p:nvSpPr>
          <p:cNvPr id="29699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7046913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D2F710-E08B-4E87-8BDC-D06588B5D574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9700" name="Freeform 5"/>
          <p:cNvSpPr>
            <a:spLocks/>
          </p:cNvSpPr>
          <p:nvPr/>
        </p:nvSpPr>
        <p:spPr bwMode="gray">
          <a:xfrm>
            <a:off x="2019300" y="4629150"/>
            <a:ext cx="608013" cy="1487488"/>
          </a:xfrm>
          <a:custGeom>
            <a:avLst/>
            <a:gdLst>
              <a:gd name="T0" fmla="*/ 2147483647 w 1705"/>
              <a:gd name="T1" fmla="*/ 2147483647 h 745"/>
              <a:gd name="T2" fmla="*/ 2147483647 w 1705"/>
              <a:gd name="T3" fmla="*/ 2147483647 h 745"/>
              <a:gd name="T4" fmla="*/ 0 w 1705"/>
              <a:gd name="T5" fmla="*/ 0 h 745"/>
              <a:gd name="T6" fmla="*/ 0 60000 65536"/>
              <a:gd name="T7" fmla="*/ 0 60000 65536"/>
              <a:gd name="T8" fmla="*/ 0 60000 65536"/>
              <a:gd name="T9" fmla="*/ 0 w 1705"/>
              <a:gd name="T10" fmla="*/ 0 h 745"/>
              <a:gd name="T11" fmla="*/ 1705 w 1705"/>
              <a:gd name="T12" fmla="*/ 745 h 7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5" h="745">
                <a:moveTo>
                  <a:pt x="1704" y="744"/>
                </a:moveTo>
                <a:lnTo>
                  <a:pt x="744" y="744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01" name="Freeform 2"/>
          <p:cNvSpPr>
            <a:spLocks/>
          </p:cNvSpPr>
          <p:nvPr/>
        </p:nvSpPr>
        <p:spPr bwMode="gray">
          <a:xfrm>
            <a:off x="1866900" y="1462088"/>
            <a:ext cx="544513" cy="1646237"/>
          </a:xfrm>
          <a:custGeom>
            <a:avLst/>
            <a:gdLst>
              <a:gd name="T0" fmla="*/ 2147483647 w 1705"/>
              <a:gd name="T1" fmla="*/ 0 h 745"/>
              <a:gd name="T2" fmla="*/ 2147483647 w 1705"/>
              <a:gd name="T3" fmla="*/ 0 h 745"/>
              <a:gd name="T4" fmla="*/ 0 w 1705"/>
              <a:gd name="T5" fmla="*/ 2147483647 h 745"/>
              <a:gd name="T6" fmla="*/ 0 60000 65536"/>
              <a:gd name="T7" fmla="*/ 0 60000 65536"/>
              <a:gd name="T8" fmla="*/ 0 60000 65536"/>
              <a:gd name="T9" fmla="*/ 0 w 1705"/>
              <a:gd name="T10" fmla="*/ 0 h 745"/>
              <a:gd name="T11" fmla="*/ 1705 w 1705"/>
              <a:gd name="T12" fmla="*/ 745 h 7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5" h="745">
                <a:moveTo>
                  <a:pt x="1704" y="0"/>
                </a:moveTo>
                <a:lnTo>
                  <a:pt x="744" y="0"/>
                </a:lnTo>
                <a:lnTo>
                  <a:pt x="0" y="744"/>
                </a:lnTo>
              </a:path>
            </a:pathLst>
          </a:custGeom>
          <a:noFill/>
          <a:ln w="76200" cap="rnd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02" name="Freeform 5"/>
          <p:cNvSpPr>
            <a:spLocks/>
          </p:cNvSpPr>
          <p:nvPr/>
        </p:nvSpPr>
        <p:spPr bwMode="gray">
          <a:xfrm>
            <a:off x="1866900" y="4476750"/>
            <a:ext cx="2381250" cy="477838"/>
          </a:xfrm>
          <a:custGeom>
            <a:avLst/>
            <a:gdLst>
              <a:gd name="T0" fmla="*/ 2147483647 w 1705"/>
              <a:gd name="T1" fmla="*/ 2147483647 h 745"/>
              <a:gd name="T2" fmla="*/ 2147483647 w 1705"/>
              <a:gd name="T3" fmla="*/ 2147483647 h 745"/>
              <a:gd name="T4" fmla="*/ 0 w 1705"/>
              <a:gd name="T5" fmla="*/ 0 h 745"/>
              <a:gd name="T6" fmla="*/ 0 60000 65536"/>
              <a:gd name="T7" fmla="*/ 0 60000 65536"/>
              <a:gd name="T8" fmla="*/ 0 60000 65536"/>
              <a:gd name="T9" fmla="*/ 0 w 1705"/>
              <a:gd name="T10" fmla="*/ 0 h 745"/>
              <a:gd name="T11" fmla="*/ 1705 w 1705"/>
              <a:gd name="T12" fmla="*/ 745 h 7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5" h="745">
                <a:moveTo>
                  <a:pt x="1704" y="744"/>
                </a:moveTo>
                <a:lnTo>
                  <a:pt x="744" y="744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03" name="Freeform 10"/>
          <p:cNvSpPr>
            <a:spLocks/>
          </p:cNvSpPr>
          <p:nvPr/>
        </p:nvSpPr>
        <p:spPr bwMode="gray">
          <a:xfrm>
            <a:off x="3124200" y="2636838"/>
            <a:ext cx="1016000" cy="976312"/>
          </a:xfrm>
          <a:custGeom>
            <a:avLst/>
            <a:gdLst>
              <a:gd name="T0" fmla="*/ 2147483647 w 913"/>
              <a:gd name="T1" fmla="*/ 0 h 265"/>
              <a:gd name="T2" fmla="*/ 2147483647 w 913"/>
              <a:gd name="T3" fmla="*/ 0 h 265"/>
              <a:gd name="T4" fmla="*/ 0 w 913"/>
              <a:gd name="T5" fmla="*/ 2147483647 h 265"/>
              <a:gd name="T6" fmla="*/ 0 60000 65536"/>
              <a:gd name="T7" fmla="*/ 0 60000 65536"/>
              <a:gd name="T8" fmla="*/ 0 60000 65536"/>
              <a:gd name="T9" fmla="*/ 0 w 913"/>
              <a:gd name="T10" fmla="*/ 0 h 265"/>
              <a:gd name="T11" fmla="*/ 913 w 913"/>
              <a:gd name="T12" fmla="*/ 265 h 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3" h="265">
                <a:moveTo>
                  <a:pt x="912" y="0"/>
                </a:moveTo>
                <a:lnTo>
                  <a:pt x="396" y="0"/>
                </a:lnTo>
                <a:lnTo>
                  <a:pt x="0" y="264"/>
                </a:lnTo>
              </a:path>
            </a:pathLst>
          </a:custGeom>
          <a:noFill/>
          <a:ln w="76200" cap="rnd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04" name="Freeform 11"/>
          <p:cNvSpPr>
            <a:spLocks/>
          </p:cNvSpPr>
          <p:nvPr/>
        </p:nvSpPr>
        <p:spPr bwMode="gray">
          <a:xfrm flipV="1">
            <a:off x="2627313" y="3838575"/>
            <a:ext cx="936625" cy="95250"/>
          </a:xfrm>
          <a:custGeom>
            <a:avLst/>
            <a:gdLst>
              <a:gd name="T0" fmla="*/ 2147483647 w 913"/>
              <a:gd name="T1" fmla="*/ 2147483647 h 265"/>
              <a:gd name="T2" fmla="*/ 2147483647 w 913"/>
              <a:gd name="T3" fmla="*/ 2147483647 h 265"/>
              <a:gd name="T4" fmla="*/ 0 w 913"/>
              <a:gd name="T5" fmla="*/ 0 h 265"/>
              <a:gd name="T6" fmla="*/ 0 60000 65536"/>
              <a:gd name="T7" fmla="*/ 0 60000 65536"/>
              <a:gd name="T8" fmla="*/ 0 60000 65536"/>
              <a:gd name="T9" fmla="*/ 0 w 913"/>
              <a:gd name="T10" fmla="*/ 0 h 265"/>
              <a:gd name="T11" fmla="*/ 913 w 913"/>
              <a:gd name="T12" fmla="*/ 265 h 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3" h="265">
                <a:moveTo>
                  <a:pt x="912" y="264"/>
                </a:moveTo>
                <a:lnTo>
                  <a:pt x="396" y="264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gray">
          <a:xfrm>
            <a:off x="323850" y="2362200"/>
            <a:ext cx="2887663" cy="2592388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lIns="87313" tIns="44450" rIns="87313" bIns="44450" anchor="ctr"/>
          <a:lstStyle/>
          <a:p>
            <a:pPr algn="ctr" defTabSz="825500" eaLnBrk="0" hangingPunct="0">
              <a:lnSpc>
                <a:spcPct val="90000"/>
              </a:lnSpc>
              <a:defRPr/>
            </a:pPr>
            <a:r>
              <a:rPr kumimoji="0" lang="zh-TW" altLang="en-US" sz="28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二、</a:t>
            </a:r>
            <a:endParaRPr kumimoji="0" lang="en-US" altLang="zh-TW" sz="2800" b="1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  <a:p>
            <a:pPr algn="ctr" defTabSz="825500" eaLnBrk="0" hangingPunct="0">
              <a:lnSpc>
                <a:spcPct val="90000"/>
              </a:lnSpc>
              <a:defRPr/>
            </a:pPr>
            <a:r>
              <a:rPr kumimoji="0" lang="zh-TW" altLang="en-US" sz="28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實習分發原則</a:t>
            </a:r>
            <a:endParaRPr kumimoji="0" lang="en-US" altLang="zh-TW" sz="2800" b="1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2411413" y="935038"/>
            <a:ext cx="4897437" cy="1054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8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kumimoji="0" lang="en-US" altLang="zh-TW" sz="24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1.</a:t>
            </a:r>
            <a:r>
              <a:rPr kumimoji="0" lang="zh-TW" altLang="en-US" sz="24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依實習意願分發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>
            <a:off x="3632200" y="2133600"/>
            <a:ext cx="5403850" cy="1054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kumimoji="0" lang="en-US" altLang="zh-TW" sz="24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2.</a:t>
            </a:r>
            <a:r>
              <a:rPr kumimoji="0" lang="zh-TW" altLang="en-US" sz="24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填寫校外實習意願調查表或申請表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3563938" y="3311525"/>
            <a:ext cx="4895850" cy="1054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kumimoji="0" lang="en-US" altLang="zh-TW" sz="24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3.</a:t>
            </a:r>
            <a:r>
              <a:rPr kumimoji="0" lang="zh-TW" altLang="en-US" sz="24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依歷年學業成績、操性成績</a:t>
            </a:r>
            <a:endParaRPr kumimoji="0" lang="en-US" altLang="zh-TW" sz="2400" b="1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0" hangingPunct="0">
              <a:defRPr/>
            </a:pPr>
            <a:r>
              <a:rPr kumimoji="0" lang="zh-TW" altLang="en-US" sz="24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或其他成績分發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gray">
          <a:xfrm>
            <a:off x="3924300" y="4462463"/>
            <a:ext cx="5219700" cy="1054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8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kumimoji="0" lang="en-US" altLang="zh-TW" sz="24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4.</a:t>
            </a:r>
            <a:r>
              <a:rPr kumimoji="0" lang="zh-TW" altLang="en-US" sz="24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由機構自行篩選合適之實習學生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gray">
          <a:xfrm>
            <a:off x="2627313" y="5589588"/>
            <a:ext cx="4897437" cy="10541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kumimoji="0" lang="en-US" altLang="zh-TW" sz="24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5.</a:t>
            </a:r>
            <a:r>
              <a:rPr kumimoji="0" lang="zh-TW" altLang="en-US" sz="24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每位同學以不超過二至三家</a:t>
            </a:r>
            <a:endParaRPr kumimoji="0" lang="en-US" altLang="zh-TW" sz="2400" b="1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0" lang="zh-TW" altLang="en-US" sz="24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機構進行面談為原則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貳、實施現況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95738" y="981075"/>
            <a:ext cx="4248150" cy="71913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zh-TW" altLang="en-US" sz="2400" smtClean="0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</a:rPr>
              <a:t>三、</a:t>
            </a:r>
            <a:r>
              <a:rPr lang="zh-TW" altLang="zh-TW" sz="2400" smtClean="0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</a:rPr>
              <a:t>實習學生的實習分發流程</a:t>
            </a:r>
            <a:endParaRPr lang="zh-TW" altLang="en-US" sz="2400" smtClean="0">
              <a:solidFill>
                <a:srgbClr val="0033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072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6B56CE1-9ADC-45F8-830F-4951FE8ECF32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30725" name="Picture 3" descr="C:\Users\Eddie\Desktop\分發程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61988"/>
            <a:ext cx="4392613" cy="592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3"/>
          <p:cNvSpPr>
            <a:spLocks noChangeArrowheads="1"/>
          </p:cNvSpPr>
          <p:nvPr/>
        </p:nvSpPr>
        <p:spPr bwMode="gray">
          <a:xfrm>
            <a:off x="5651500" y="4365625"/>
            <a:ext cx="3313113" cy="143986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1125" tIns="55563" rIns="111125" bIns="55563" anchor="ctr"/>
          <a:lstStyle/>
          <a:p>
            <a:pPr algn="ctr" defTabSz="1316038" eaLnBrk="0" hangingPunct="0">
              <a:lnSpc>
                <a:spcPct val="90000"/>
              </a:lnSpc>
              <a:defRPr/>
            </a:pPr>
            <a:r>
              <a:rPr kumimoji="0" lang="en-US" altLang="zh-TW" sz="22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2.</a:t>
            </a:r>
            <a:r>
              <a:rPr kumimoji="0" lang="zh-TW" altLang="en-US" sz="22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僅國立臺灣科技大學</a:t>
            </a:r>
            <a:endParaRPr kumimoji="0" lang="en-US" altLang="zh-TW" sz="220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algn="ctr" defTabSz="1316038" eaLnBrk="0" hangingPunct="0">
              <a:lnSpc>
                <a:spcPct val="90000"/>
              </a:lnSpc>
              <a:defRPr/>
            </a:pPr>
            <a:r>
              <a:rPr kumimoji="0" lang="zh-TW" altLang="en-US" sz="22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採網路媒合方式</a:t>
            </a:r>
            <a:endParaRPr kumimoji="0" lang="en-US" altLang="ko-KR" sz="220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gray">
          <a:xfrm>
            <a:off x="5580063" y="2492375"/>
            <a:ext cx="3311525" cy="1449388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1125" tIns="55563" rIns="111125" bIns="55563" anchor="ctr"/>
          <a:lstStyle/>
          <a:p>
            <a:pPr marL="179388" algn="ctr" defTabSz="1316038" eaLnBrk="0" hangingPunct="0">
              <a:lnSpc>
                <a:spcPct val="90000"/>
              </a:lnSpc>
              <a:defRPr/>
            </a:pPr>
            <a:r>
              <a:rPr kumimoji="0" lang="en-US" altLang="zh-TW" sz="22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1.</a:t>
            </a:r>
            <a:r>
              <a:rPr kumimoji="0" lang="zh-TW" altLang="en-US" sz="22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多以書面申請，配合各校系自訂之標準媒合、分發</a:t>
            </a:r>
            <a:endParaRPr kumimoji="0" lang="en-US" altLang="ko-KR" sz="220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4787900" y="2133600"/>
            <a:ext cx="1008063" cy="4032250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vert="eaVert" wrap="none" lIns="92075" tIns="46038" rIns="92075" bIns="4603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kumimoji="0" lang="zh-TW" altLang="en-US" sz="28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實習學生申請實習方式</a:t>
            </a:r>
            <a:endParaRPr kumimoji="0" lang="en-US" altLang="ko-KR" sz="2800" b="1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貳、實施現況</a:t>
            </a:r>
          </a:p>
        </p:txBody>
      </p:sp>
      <p:sp>
        <p:nvSpPr>
          <p:cNvPr id="31747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2051D78-62E0-4864-B159-D0309B5A07E0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31748" name="Group 11"/>
          <p:cNvGrpSpPr>
            <a:grpSpLocks/>
          </p:cNvGrpSpPr>
          <p:nvPr/>
        </p:nvGrpSpPr>
        <p:grpSpPr bwMode="auto">
          <a:xfrm>
            <a:off x="257175" y="2060575"/>
            <a:ext cx="8562975" cy="3833813"/>
            <a:chOff x="720" y="1248"/>
            <a:chExt cx="5620" cy="2415"/>
          </a:xfrm>
        </p:grpSpPr>
        <p:sp>
          <p:nvSpPr>
            <p:cNvPr id="19" name="AutoShape 3"/>
            <p:cNvSpPr>
              <a:spLocks noChangeArrowheads="1"/>
            </p:cNvSpPr>
            <p:nvPr/>
          </p:nvSpPr>
          <p:spPr bwMode="gray">
            <a:xfrm>
              <a:off x="720" y="1248"/>
              <a:ext cx="2415" cy="2415"/>
            </a:xfrm>
            <a:custGeom>
              <a:avLst/>
              <a:gdLst>
                <a:gd name="G0" fmla="+- 1914 0 0"/>
                <a:gd name="G1" fmla="+- 21600 0 1914"/>
                <a:gd name="G2" fmla="+- 21600 0 191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14" y="10800"/>
                  </a:moveTo>
                  <a:cubicBezTo>
                    <a:pt x="1914" y="15708"/>
                    <a:pt x="5892" y="19686"/>
                    <a:pt x="10800" y="19686"/>
                  </a:cubicBezTo>
                  <a:cubicBezTo>
                    <a:pt x="15708" y="19686"/>
                    <a:pt x="19686" y="15708"/>
                    <a:pt x="19686" y="10800"/>
                  </a:cubicBezTo>
                  <a:cubicBezTo>
                    <a:pt x="19686" y="5892"/>
                    <a:pt x="15708" y="1914"/>
                    <a:pt x="10800" y="1914"/>
                  </a:cubicBezTo>
                  <a:cubicBezTo>
                    <a:pt x="5892" y="1914"/>
                    <a:pt x="1914" y="5892"/>
                    <a:pt x="1914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60784"/>
                    <a:invGamma/>
                    <a:alpha val="12000"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60784"/>
                    <a:invGamma/>
                    <a:alpha val="12000"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gray">
            <a:xfrm>
              <a:off x="912" y="1440"/>
              <a:ext cx="2016" cy="201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6471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1" name="AutoShape 5"/>
            <p:cNvSpPr>
              <a:spLocks noChangeArrowheads="1"/>
            </p:cNvSpPr>
            <p:nvPr/>
          </p:nvSpPr>
          <p:spPr bwMode="gray">
            <a:xfrm>
              <a:off x="2427" y="1456"/>
              <a:ext cx="2920" cy="315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1.</a:t>
              </a:r>
              <a:r>
                <a:rPr kumimoji="0" lang="zh-TW" altLang="zh-TW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提出實習目標與實習需求</a:t>
              </a:r>
              <a:endParaRPr kumimoji="0" lang="en-US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gray">
            <a:xfrm>
              <a:off x="2635" y="1873"/>
              <a:ext cx="3615" cy="468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24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2.</a:t>
              </a:r>
              <a:r>
                <a:rPr kumimoji="0" lang="zh-TW" altLang="zh-TW" sz="24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給予實習機構實習學生名單及基本資料</a:t>
              </a:r>
              <a:endParaRPr kumimoji="0" lang="en-US" altLang="zh-TW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>
              <a:off x="2803" y="2463"/>
              <a:ext cx="3071" cy="315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3.</a:t>
              </a:r>
              <a:r>
                <a:rPr kumimoji="0" lang="zh-TW" altLang="zh-TW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安排及執行定期輔導訪視事宜</a:t>
              </a:r>
              <a:endParaRPr kumimoji="0" lang="en-US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4" name="AutoShape 8"/>
            <p:cNvSpPr>
              <a:spLocks noChangeArrowheads="1"/>
            </p:cNvSpPr>
            <p:nvPr/>
          </p:nvSpPr>
          <p:spPr bwMode="gray">
            <a:xfrm>
              <a:off x="2398" y="2879"/>
              <a:ext cx="3738" cy="315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24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4.</a:t>
              </a:r>
              <a:r>
                <a:rPr kumimoji="0" lang="zh-TW" altLang="zh-TW" sz="24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與實習機構共同評量學生學習表現</a:t>
              </a:r>
              <a:endParaRPr kumimoji="0" lang="en-US" altLang="zh-TW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5" name="AutoShape 9"/>
            <p:cNvSpPr>
              <a:spLocks noChangeArrowheads="1"/>
            </p:cNvSpPr>
            <p:nvPr/>
          </p:nvSpPr>
          <p:spPr bwMode="gray">
            <a:xfrm>
              <a:off x="2534" y="3296"/>
              <a:ext cx="3716" cy="315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5.</a:t>
              </a:r>
              <a:r>
                <a:rPr kumimoji="0" lang="zh-TW" altLang="zh-TW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與實習機構共同檢討校外實習各項措施</a:t>
              </a:r>
              <a:endParaRPr kumimoji="0" lang="en-US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gray">
            <a:xfrm>
              <a:off x="1407" y="1799"/>
              <a:ext cx="1017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50000"/>
                </a:lnSpc>
                <a:defRPr/>
              </a:pPr>
              <a:r>
                <a:rPr kumimoji="0" lang="zh-TW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（一）</a:t>
              </a:r>
              <a:endParaRPr kumimoji="0" lang="en-US" alt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  <a:p>
              <a:pPr algn="ctr" eaLnBrk="0" hangingPunct="0">
                <a:defRPr/>
              </a:pPr>
              <a:r>
                <a:rPr kumimoji="0" lang="zh-TW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學校配合辦理事項</a:t>
              </a:r>
            </a:p>
          </p:txBody>
        </p:sp>
      </p:grpSp>
      <p:sp>
        <p:nvSpPr>
          <p:cNvPr id="13" name="AutoShape 9"/>
          <p:cNvSpPr>
            <a:spLocks noChangeArrowheads="1"/>
          </p:cNvSpPr>
          <p:nvPr/>
        </p:nvSpPr>
        <p:spPr bwMode="gray">
          <a:xfrm>
            <a:off x="395288" y="908050"/>
            <a:ext cx="8137525" cy="7826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kumimoji="0" lang="zh-TW" altLang="en-US" sz="32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八、學校及實習機構配合辦理事項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標楷體" pitchFamily="65" charset="-120"/>
                <a:ea typeface="標楷體" pitchFamily="65" charset="-120"/>
              </a:rPr>
              <a:t>報告大綱</a:t>
            </a:r>
          </a:p>
        </p:txBody>
      </p:sp>
      <p:sp>
        <p:nvSpPr>
          <p:cNvPr id="16387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11BB48-0238-4AAC-9CEB-3D2661A964C3}" type="slidenum">
              <a:rPr kumimoji="0"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kumimoji="0" lang="en-US" altLang="zh-TW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6389" name="Group 157"/>
          <p:cNvGrpSpPr>
            <a:grpSpLocks/>
          </p:cNvGrpSpPr>
          <p:nvPr/>
        </p:nvGrpSpPr>
        <p:grpSpPr bwMode="auto">
          <a:xfrm>
            <a:off x="971550" y="1682750"/>
            <a:ext cx="7416800" cy="3971925"/>
            <a:chOff x="793" y="799"/>
            <a:chExt cx="3953" cy="1811"/>
          </a:xfrm>
        </p:grpSpPr>
        <p:sp>
          <p:nvSpPr>
            <p:cNvPr id="16392" name="Line 83"/>
            <p:cNvSpPr>
              <a:spLocks noChangeShapeType="1"/>
            </p:cNvSpPr>
            <p:nvPr/>
          </p:nvSpPr>
          <p:spPr bwMode="auto">
            <a:xfrm>
              <a:off x="1177" y="1183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93" name="Line 86"/>
            <p:cNvSpPr>
              <a:spLocks noChangeShapeType="1"/>
            </p:cNvSpPr>
            <p:nvPr/>
          </p:nvSpPr>
          <p:spPr bwMode="auto">
            <a:xfrm>
              <a:off x="1722" y="1591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94" name="Line 89"/>
            <p:cNvSpPr>
              <a:spLocks noChangeShapeType="1"/>
            </p:cNvSpPr>
            <p:nvPr/>
          </p:nvSpPr>
          <p:spPr bwMode="auto">
            <a:xfrm>
              <a:off x="1177" y="1956"/>
              <a:ext cx="302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95" name="Line 92"/>
            <p:cNvSpPr>
              <a:spLocks noChangeShapeType="1"/>
            </p:cNvSpPr>
            <p:nvPr/>
          </p:nvSpPr>
          <p:spPr bwMode="auto">
            <a:xfrm>
              <a:off x="1722" y="2365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6100" name="Text Box 84"/>
            <p:cNvSpPr txBox="1">
              <a:spLocks noChangeArrowheads="1"/>
            </p:cNvSpPr>
            <p:nvPr/>
          </p:nvSpPr>
          <p:spPr bwMode="auto">
            <a:xfrm>
              <a:off x="1752" y="873"/>
              <a:ext cx="883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kumimoji="0" lang="zh-TW" altLang="en-US" sz="2800" b="1" dirty="0">
                  <a:solidFill>
                    <a:srgbClr val="15823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緣起 </a:t>
              </a:r>
            </a:p>
          </p:txBody>
        </p:sp>
        <p:sp>
          <p:nvSpPr>
            <p:cNvPr id="86103" name="Text Box 87"/>
            <p:cNvSpPr txBox="1">
              <a:spLocks noChangeArrowheads="1"/>
            </p:cNvSpPr>
            <p:nvPr/>
          </p:nvSpPr>
          <p:spPr bwMode="auto">
            <a:xfrm>
              <a:off x="2959" y="1207"/>
              <a:ext cx="98" cy="2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kumimoji="0" lang="en-US" altLang="zh-TW" sz="2800" b="1">
                <a:solidFill>
                  <a:srgbClr val="4976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6106" name="Text Box 90"/>
            <p:cNvSpPr txBox="1">
              <a:spLocks noChangeArrowheads="1"/>
            </p:cNvSpPr>
            <p:nvPr/>
          </p:nvSpPr>
          <p:spPr bwMode="auto">
            <a:xfrm>
              <a:off x="2154" y="1588"/>
              <a:ext cx="96" cy="2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endParaRPr kumimoji="0" lang="en-US" altLang="zh-TW" sz="2800" b="1">
                <a:solidFill>
                  <a:srgbClr val="1582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6109" name="Text Box 93"/>
            <p:cNvSpPr txBox="1">
              <a:spLocks noChangeArrowheads="1"/>
            </p:cNvSpPr>
            <p:nvPr/>
          </p:nvSpPr>
          <p:spPr bwMode="auto">
            <a:xfrm>
              <a:off x="2441" y="2024"/>
              <a:ext cx="98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endParaRPr kumimoji="0" lang="en-US" altLang="zh-TW" sz="2800" b="1">
                <a:solidFill>
                  <a:srgbClr val="4976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6141" name="Text Box 125"/>
            <p:cNvSpPr txBox="1">
              <a:spLocks noChangeArrowheads="1"/>
            </p:cNvSpPr>
            <p:nvPr/>
          </p:nvSpPr>
          <p:spPr bwMode="auto">
            <a:xfrm>
              <a:off x="1906" y="2087"/>
              <a:ext cx="1438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kumimoji="0" lang="zh-TW" altLang="en-US" sz="2800" b="1">
                  <a:solidFill>
                    <a:srgbClr val="4976D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初步結論與建議</a:t>
              </a:r>
            </a:p>
          </p:txBody>
        </p:sp>
        <p:grpSp>
          <p:nvGrpSpPr>
            <p:cNvPr id="16401" name="Group 75"/>
            <p:cNvGrpSpPr>
              <a:grpSpLocks/>
            </p:cNvGrpSpPr>
            <p:nvPr/>
          </p:nvGrpSpPr>
          <p:grpSpPr bwMode="auto">
            <a:xfrm>
              <a:off x="793" y="799"/>
              <a:ext cx="480" cy="419"/>
              <a:chOff x="1110" y="2656"/>
              <a:chExt cx="1549" cy="1351"/>
            </a:xfrm>
          </p:grpSpPr>
          <p:sp>
            <p:nvSpPr>
              <p:cNvPr id="16421" name="AutoShape 7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kumimoji="0"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6422" name="AutoShape 7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6094" name="AutoShape 78"/>
              <p:cNvSpPr>
                <a:spLocks noChangeArrowheads="1"/>
              </p:cNvSpPr>
              <p:nvPr/>
            </p:nvSpPr>
            <p:spPr bwMode="gray">
              <a:xfrm>
                <a:off x="1200" y="2738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86101" name="Text Box 85"/>
            <p:cNvSpPr txBox="1">
              <a:spLocks noChangeArrowheads="1"/>
            </p:cNvSpPr>
            <p:nvPr/>
          </p:nvSpPr>
          <p:spPr bwMode="gray">
            <a:xfrm>
              <a:off x="843" y="840"/>
              <a:ext cx="372" cy="2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壹</a:t>
              </a:r>
            </a:p>
          </p:txBody>
        </p:sp>
        <p:grpSp>
          <p:nvGrpSpPr>
            <p:cNvPr id="16403" name="Group 79"/>
            <p:cNvGrpSpPr>
              <a:grpSpLocks/>
            </p:cNvGrpSpPr>
            <p:nvPr/>
          </p:nvGrpSpPr>
          <p:grpSpPr bwMode="auto">
            <a:xfrm>
              <a:off x="1338" y="1207"/>
              <a:ext cx="480" cy="419"/>
              <a:chOff x="3174" y="2656"/>
              <a:chExt cx="1549" cy="1351"/>
            </a:xfrm>
          </p:grpSpPr>
          <p:sp>
            <p:nvSpPr>
              <p:cNvPr id="16418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kumimoji="0"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6419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6098" name="AutoShape 82"/>
              <p:cNvSpPr>
                <a:spLocks noChangeArrowheads="1"/>
              </p:cNvSpPr>
              <p:nvPr/>
            </p:nvSpPr>
            <p:spPr bwMode="gray">
              <a:xfrm>
                <a:off x="3264" y="2738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86104" name="Text Box 88"/>
            <p:cNvSpPr txBox="1">
              <a:spLocks noChangeArrowheads="1"/>
            </p:cNvSpPr>
            <p:nvPr/>
          </p:nvSpPr>
          <p:spPr bwMode="gray">
            <a:xfrm>
              <a:off x="1388" y="1267"/>
              <a:ext cx="372" cy="2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貳</a:t>
              </a:r>
            </a:p>
          </p:txBody>
        </p:sp>
        <p:sp>
          <p:nvSpPr>
            <p:cNvPr id="86107" name="Text Box 91"/>
            <p:cNvSpPr txBox="1">
              <a:spLocks noChangeArrowheads="1"/>
            </p:cNvSpPr>
            <p:nvPr/>
          </p:nvSpPr>
          <p:spPr bwMode="gray">
            <a:xfrm>
              <a:off x="925" y="1571"/>
              <a:ext cx="208" cy="2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3</a:t>
              </a:r>
            </a:p>
          </p:txBody>
        </p:sp>
        <p:grpSp>
          <p:nvGrpSpPr>
            <p:cNvPr id="16406" name="Group 95"/>
            <p:cNvGrpSpPr>
              <a:grpSpLocks/>
            </p:cNvGrpSpPr>
            <p:nvPr/>
          </p:nvGrpSpPr>
          <p:grpSpPr bwMode="auto">
            <a:xfrm>
              <a:off x="793" y="1570"/>
              <a:ext cx="480" cy="419"/>
              <a:chOff x="1110" y="2656"/>
              <a:chExt cx="1549" cy="1351"/>
            </a:xfrm>
          </p:grpSpPr>
          <p:sp>
            <p:nvSpPr>
              <p:cNvPr id="16415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kumimoji="0"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6416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6114" name="AutoShape 98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86115" name="Text Box 99"/>
            <p:cNvSpPr txBox="1">
              <a:spLocks noChangeArrowheads="1"/>
            </p:cNvSpPr>
            <p:nvPr/>
          </p:nvSpPr>
          <p:spPr bwMode="gray">
            <a:xfrm>
              <a:off x="842" y="1628"/>
              <a:ext cx="372" cy="2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叁</a:t>
              </a:r>
            </a:p>
          </p:txBody>
        </p:sp>
        <p:sp>
          <p:nvSpPr>
            <p:cNvPr id="86110" name="Text Box 94"/>
            <p:cNvSpPr txBox="1">
              <a:spLocks noChangeArrowheads="1"/>
            </p:cNvSpPr>
            <p:nvPr/>
          </p:nvSpPr>
          <p:spPr bwMode="gray">
            <a:xfrm>
              <a:off x="1470" y="1980"/>
              <a:ext cx="208" cy="2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4</a:t>
              </a:r>
            </a:p>
          </p:txBody>
        </p:sp>
        <p:grpSp>
          <p:nvGrpSpPr>
            <p:cNvPr id="16409" name="Group 100"/>
            <p:cNvGrpSpPr>
              <a:grpSpLocks/>
            </p:cNvGrpSpPr>
            <p:nvPr/>
          </p:nvGrpSpPr>
          <p:grpSpPr bwMode="auto">
            <a:xfrm>
              <a:off x="1338" y="1979"/>
              <a:ext cx="480" cy="419"/>
              <a:chOff x="3174" y="2656"/>
              <a:chExt cx="1549" cy="1351"/>
            </a:xfrm>
          </p:grpSpPr>
          <p:sp>
            <p:nvSpPr>
              <p:cNvPr id="16412" name="AutoShape 101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kumimoji="0"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6413" name="AutoShape 102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6119" name="AutoShape 103"/>
              <p:cNvSpPr>
                <a:spLocks noChangeArrowheads="1"/>
              </p:cNvSpPr>
              <p:nvPr/>
            </p:nvSpPr>
            <p:spPr bwMode="gray">
              <a:xfrm>
                <a:off x="3264" y="2739"/>
                <a:ext cx="1349" cy="1162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86120" name="Text Box 104"/>
            <p:cNvSpPr txBox="1">
              <a:spLocks noChangeArrowheads="1"/>
            </p:cNvSpPr>
            <p:nvPr/>
          </p:nvSpPr>
          <p:spPr bwMode="gray">
            <a:xfrm>
              <a:off x="1388" y="2055"/>
              <a:ext cx="372" cy="2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肆</a:t>
              </a:r>
            </a:p>
          </p:txBody>
        </p:sp>
        <p:sp>
          <p:nvSpPr>
            <p:cNvPr id="86134" name="Text Box 118"/>
            <p:cNvSpPr txBox="1">
              <a:spLocks noChangeArrowheads="1"/>
            </p:cNvSpPr>
            <p:nvPr/>
          </p:nvSpPr>
          <p:spPr bwMode="gray">
            <a:xfrm>
              <a:off x="1025" y="2343"/>
              <a:ext cx="98" cy="2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3419475" y="2781300"/>
            <a:ext cx="162083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zh-TW" altLang="en-US" sz="2800" b="1">
                <a:solidFill>
                  <a:srgbClr val="4976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實施現況</a:t>
            </a:r>
          </a:p>
        </p:txBody>
      </p:sp>
      <p:sp>
        <p:nvSpPr>
          <p:cNvPr id="51" name="矩形 50"/>
          <p:cNvSpPr/>
          <p:nvPr/>
        </p:nvSpPr>
        <p:spPr>
          <a:xfrm>
            <a:off x="2051050" y="3644900"/>
            <a:ext cx="55721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zh-TW" altLang="zh-TW" sz="2800" b="1">
                <a:solidFill>
                  <a:srgbClr val="1582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技專校院辦理校外實習課程之問題</a:t>
            </a:r>
            <a:endParaRPr kumimoji="0" lang="zh-TW" altLang="en-US" sz="2800" b="1">
              <a:solidFill>
                <a:srgbClr val="1582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貳、實施現況</a:t>
            </a:r>
          </a:p>
        </p:txBody>
      </p:sp>
      <p:sp>
        <p:nvSpPr>
          <p:cNvPr id="32771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0E1BC35-1182-4CF1-BF9B-8211C8C0664C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32772" name="Group 11"/>
          <p:cNvGrpSpPr>
            <a:grpSpLocks/>
          </p:cNvGrpSpPr>
          <p:nvPr/>
        </p:nvGrpSpPr>
        <p:grpSpPr bwMode="auto">
          <a:xfrm>
            <a:off x="5202238" y="1827213"/>
            <a:ext cx="3833812" cy="3833812"/>
            <a:chOff x="720" y="1248"/>
            <a:chExt cx="2415" cy="2415"/>
          </a:xfrm>
        </p:grpSpPr>
        <p:sp>
          <p:nvSpPr>
            <p:cNvPr id="19" name="AutoShape 3"/>
            <p:cNvSpPr>
              <a:spLocks noChangeArrowheads="1"/>
            </p:cNvSpPr>
            <p:nvPr/>
          </p:nvSpPr>
          <p:spPr bwMode="gray">
            <a:xfrm>
              <a:off x="720" y="1248"/>
              <a:ext cx="2415" cy="2415"/>
            </a:xfrm>
            <a:custGeom>
              <a:avLst/>
              <a:gdLst>
                <a:gd name="G0" fmla="+- 1914 0 0"/>
                <a:gd name="G1" fmla="+- 21600 0 1914"/>
                <a:gd name="G2" fmla="+- 21600 0 191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14" y="10800"/>
                  </a:moveTo>
                  <a:cubicBezTo>
                    <a:pt x="1914" y="15708"/>
                    <a:pt x="5892" y="19686"/>
                    <a:pt x="10800" y="19686"/>
                  </a:cubicBezTo>
                  <a:cubicBezTo>
                    <a:pt x="15708" y="19686"/>
                    <a:pt x="19686" y="15708"/>
                    <a:pt x="19686" y="10800"/>
                  </a:cubicBezTo>
                  <a:cubicBezTo>
                    <a:pt x="19686" y="5892"/>
                    <a:pt x="15708" y="1914"/>
                    <a:pt x="10800" y="1914"/>
                  </a:cubicBezTo>
                  <a:cubicBezTo>
                    <a:pt x="5892" y="1914"/>
                    <a:pt x="1914" y="5892"/>
                    <a:pt x="1914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60784"/>
                    <a:invGamma/>
                    <a:alpha val="12000"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60784"/>
                    <a:invGamma/>
                    <a:alpha val="12000"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gray">
            <a:xfrm>
              <a:off x="912" y="1440"/>
              <a:ext cx="2016" cy="201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6471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gray">
            <a:xfrm>
              <a:off x="1446" y="1793"/>
              <a:ext cx="1140" cy="113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50000"/>
                </a:lnSpc>
                <a:defRPr/>
              </a:pPr>
              <a:r>
                <a:rPr kumimoji="0" lang="zh-TW" alt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（一）</a:t>
              </a:r>
              <a:endParaRPr kumimoji="0" lang="en-US" altLang="zh-TW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  <a:p>
              <a:pPr algn="ctr" eaLnBrk="0" hangingPunct="0">
                <a:defRPr/>
              </a:pPr>
              <a:r>
                <a:rPr kumimoji="0" lang="zh-TW" alt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學校配合</a:t>
              </a:r>
              <a:endParaRPr kumimoji="0" lang="en-US" altLang="zh-TW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  <a:p>
              <a:pPr algn="ctr" eaLnBrk="0" hangingPunct="0">
                <a:defRPr/>
              </a:pPr>
              <a:r>
                <a:rPr kumimoji="0" lang="zh-TW" alt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辦理事項</a:t>
              </a:r>
            </a:p>
          </p:txBody>
        </p:sp>
      </p:grpSp>
      <p:sp>
        <p:nvSpPr>
          <p:cNvPr id="27" name="AutoShape 6"/>
          <p:cNvSpPr>
            <a:spLocks noChangeArrowheads="1"/>
          </p:cNvSpPr>
          <p:nvPr/>
        </p:nvSpPr>
        <p:spPr bwMode="gray">
          <a:xfrm>
            <a:off x="530225" y="1823616"/>
            <a:ext cx="5735412" cy="89027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 eaLnBrk="0" hangingPunct="0">
              <a:buFontTx/>
              <a:buAutoNum type="arabicPeriod" startAt="6"/>
              <a:defRPr/>
            </a:pPr>
            <a:r>
              <a:rPr kumimoji="0" lang="zh-TW" altLang="zh-TW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與實習機構協調薪資、獎助學金、</a:t>
            </a:r>
            <a:endParaRPr kumimoji="0" lang="en-US" altLang="zh-TW" sz="24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marL="342900" indent="-342900" algn="ctr" eaLnBrk="0" hangingPunct="0">
              <a:defRPr/>
            </a:pPr>
            <a:r>
              <a:rPr kumimoji="0" lang="zh-TW" altLang="zh-TW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實習費用、膳宿、保險事宜</a:t>
            </a:r>
            <a:endParaRPr kumimoji="0" lang="en-US" altLang="zh-TW" sz="24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gray">
          <a:xfrm>
            <a:off x="63696" y="3023394"/>
            <a:ext cx="5933730" cy="75567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kumimoji="0" lang="en-US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7.</a:t>
            </a:r>
            <a:r>
              <a:rPr kumimoji="0" lang="zh-TW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與實習機構共同開立具名之實習證明書</a:t>
            </a:r>
            <a:endParaRPr kumimoji="0" lang="en-US" altLang="zh-TW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gray">
          <a:xfrm>
            <a:off x="532146" y="4144246"/>
            <a:ext cx="5590950" cy="82020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kumimoji="0" lang="en-US" altLang="zh-TW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8.</a:t>
            </a:r>
            <a:r>
              <a:rPr kumimoji="0" lang="zh-TW" altLang="zh-TW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不得洩漏實習機構之商業機密</a:t>
            </a:r>
            <a:endParaRPr kumimoji="0" lang="en-US" altLang="zh-TW" sz="24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gray">
          <a:xfrm>
            <a:off x="815036" y="5185528"/>
            <a:ext cx="5615701" cy="78794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lvl="1">
              <a:defRPr/>
            </a:pPr>
            <a:r>
              <a:rPr kumimoji="0" lang="en-US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9.</a:t>
            </a:r>
            <a:r>
              <a:rPr kumimoji="0" lang="zh-TW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與實習機構協議第一審管轄法院</a:t>
            </a:r>
            <a:endParaRPr kumimoji="0" lang="en-US" altLang="zh-TW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貳、實施現況</a:t>
            </a:r>
          </a:p>
        </p:txBody>
      </p:sp>
      <p:sp>
        <p:nvSpPr>
          <p:cNvPr id="3379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820158-3AC8-4264-9BCC-4BE34380AA16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33796" name="Group 11"/>
          <p:cNvGrpSpPr>
            <a:grpSpLocks/>
          </p:cNvGrpSpPr>
          <p:nvPr/>
        </p:nvGrpSpPr>
        <p:grpSpPr bwMode="auto">
          <a:xfrm>
            <a:off x="323850" y="1484313"/>
            <a:ext cx="8208963" cy="4552950"/>
            <a:chOff x="720" y="1248"/>
            <a:chExt cx="4464" cy="2415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gray">
            <a:xfrm>
              <a:off x="720" y="1248"/>
              <a:ext cx="2415" cy="2415"/>
            </a:xfrm>
            <a:custGeom>
              <a:avLst/>
              <a:gdLst>
                <a:gd name="G0" fmla="+- 1914 0 0"/>
                <a:gd name="G1" fmla="+- 21600 0 1914"/>
                <a:gd name="G2" fmla="+- 21600 0 191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14" y="10800"/>
                  </a:moveTo>
                  <a:cubicBezTo>
                    <a:pt x="1914" y="15708"/>
                    <a:pt x="5892" y="19686"/>
                    <a:pt x="10800" y="19686"/>
                  </a:cubicBezTo>
                  <a:cubicBezTo>
                    <a:pt x="15708" y="19686"/>
                    <a:pt x="19686" y="15708"/>
                    <a:pt x="19686" y="10800"/>
                  </a:cubicBezTo>
                  <a:cubicBezTo>
                    <a:pt x="19686" y="5892"/>
                    <a:pt x="15708" y="1914"/>
                    <a:pt x="10800" y="1914"/>
                  </a:cubicBezTo>
                  <a:cubicBezTo>
                    <a:pt x="5892" y="1914"/>
                    <a:pt x="1914" y="5892"/>
                    <a:pt x="1914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60784"/>
                    <a:invGamma/>
                    <a:alpha val="12000"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60784"/>
                    <a:invGamma/>
                    <a:alpha val="12000"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gray">
            <a:xfrm>
              <a:off x="912" y="1440"/>
              <a:ext cx="2017" cy="201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6471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gray">
            <a:xfrm>
              <a:off x="2427" y="1456"/>
              <a:ext cx="2384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20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1.</a:t>
              </a:r>
              <a:r>
                <a:rPr kumimoji="0" lang="zh-TW" altLang="en-US" sz="20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辦理實習生報到與</a:t>
              </a:r>
              <a:r>
                <a:rPr kumimoji="0" lang="zh-TW" altLang="zh-TW" sz="20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教育訓練計畫</a:t>
              </a:r>
              <a:endParaRPr kumimoji="0" lang="en-US" altLang="zh-TW" sz="20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gray">
            <a:xfrm>
              <a:off x="2635" y="1873"/>
              <a:ext cx="2384" cy="3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2000" b="1">
                  <a:solidFill>
                    <a:srgbClr val="003300"/>
                  </a:solidFill>
                  <a:latin typeface="Times New Roman" pitchFamily="18" charset="0"/>
                  <a:ea typeface="標楷體" pitchFamily="65" charset="-120"/>
                </a:rPr>
                <a:t>2.</a:t>
              </a:r>
              <a:r>
                <a:rPr kumimoji="0" lang="zh-TW" altLang="en-US" sz="2000" b="1">
                  <a:solidFill>
                    <a:srgbClr val="003300"/>
                  </a:solidFill>
                  <a:latin typeface="Times New Roman" pitchFamily="18" charset="0"/>
                  <a:ea typeface="標楷體" pitchFamily="65" charset="-120"/>
                </a:rPr>
                <a:t>訂定學習主題並安排實習工作</a:t>
              </a:r>
              <a:endParaRPr kumimoji="0" lang="en-US" altLang="zh-TW" sz="2000" b="1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gray">
            <a:xfrm>
              <a:off x="2773" y="2289"/>
              <a:ext cx="2381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0" lang="en-US" altLang="zh-TW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gray">
            <a:xfrm>
              <a:off x="2635" y="2705"/>
              <a:ext cx="2485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2000" b="1">
                  <a:solidFill>
                    <a:srgbClr val="003300"/>
                  </a:solidFill>
                  <a:latin typeface="Times New Roman" pitchFamily="18" charset="0"/>
                  <a:ea typeface="標楷體" pitchFamily="65" charset="-120"/>
                </a:rPr>
                <a:t>4.</a:t>
              </a:r>
              <a:r>
                <a:rPr kumimoji="0" lang="zh-TW" altLang="zh-TW" sz="2000" b="1">
                  <a:solidFill>
                    <a:srgbClr val="003300"/>
                  </a:solidFill>
                  <a:latin typeface="Times New Roman" pitchFamily="18" charset="0"/>
                  <a:ea typeface="標楷體" pitchFamily="65" charset="-120"/>
                </a:rPr>
                <a:t>監督及配合學校定期輔導訪視事宜</a:t>
              </a:r>
              <a:endParaRPr kumimoji="0" lang="en-US" altLang="zh-TW" sz="2000" b="1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gray">
            <a:xfrm>
              <a:off x="2427" y="3122"/>
              <a:ext cx="2757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20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5.</a:t>
              </a:r>
              <a:r>
                <a:rPr kumimoji="0" lang="zh-TW" altLang="zh-TW" sz="20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通報</a:t>
              </a:r>
              <a:r>
                <a:rPr kumimoji="0" lang="zh-TW" altLang="en-US" sz="20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並協助處理</a:t>
              </a:r>
              <a:r>
                <a:rPr kumimoji="0" lang="zh-TW" altLang="zh-TW" sz="20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表現或適應不佳之學生</a:t>
              </a:r>
              <a:endParaRPr kumimoji="0" lang="en-US" altLang="zh-TW" sz="20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gray">
            <a:xfrm>
              <a:off x="1252" y="1928"/>
              <a:ext cx="1356" cy="78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kumimoji="0" lang="zh-TW" alt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（二）</a:t>
              </a:r>
              <a:endParaRPr kumimoji="0" lang="en-US" altLang="zh-TW" sz="3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  <a:p>
              <a:pPr algn="ctr" eaLnBrk="0" hangingPunct="0">
                <a:defRPr/>
              </a:pPr>
              <a:r>
                <a:rPr kumimoji="0" lang="zh-TW" alt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實習機構</a:t>
              </a:r>
              <a:endParaRPr kumimoji="0" lang="en-US" altLang="zh-TW" sz="3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  <a:p>
              <a:pPr algn="ctr" eaLnBrk="0" hangingPunct="0">
                <a:defRPr/>
              </a:pPr>
              <a:r>
                <a:rPr kumimoji="0" lang="zh-TW" alt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配合辦理事項</a:t>
              </a:r>
            </a:p>
          </p:txBody>
        </p:sp>
      </p:grpSp>
      <p:sp>
        <p:nvSpPr>
          <p:cNvPr id="33797" name="矩形 14"/>
          <p:cNvSpPr>
            <a:spLocks noChangeArrowheads="1"/>
          </p:cNvSpPr>
          <p:nvPr/>
        </p:nvSpPr>
        <p:spPr bwMode="auto">
          <a:xfrm>
            <a:off x="4572000" y="3573463"/>
            <a:ext cx="3509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zh-TW" sz="20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3.</a:t>
            </a:r>
            <a:r>
              <a:rPr kumimoji="0" lang="zh-TW" altLang="zh-TW" sz="20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指派專人進行實習訓練</a:t>
            </a:r>
            <a:endParaRPr kumimoji="0" lang="zh-TW" altLang="en-US" sz="2000" b="1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貳、實施現況</a:t>
            </a:r>
          </a:p>
        </p:txBody>
      </p:sp>
      <p:sp>
        <p:nvSpPr>
          <p:cNvPr id="34819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62C0EEC-0086-4F98-A224-BBEF80D2F633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34820" name="Group 11"/>
          <p:cNvGrpSpPr>
            <a:grpSpLocks/>
          </p:cNvGrpSpPr>
          <p:nvPr/>
        </p:nvGrpSpPr>
        <p:grpSpPr bwMode="auto">
          <a:xfrm>
            <a:off x="250825" y="1557338"/>
            <a:ext cx="8496300" cy="4464050"/>
            <a:chOff x="1972" y="1239"/>
            <a:chExt cx="4701" cy="2415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gray">
            <a:xfrm>
              <a:off x="4258" y="1239"/>
              <a:ext cx="2415" cy="2415"/>
            </a:xfrm>
            <a:custGeom>
              <a:avLst/>
              <a:gdLst>
                <a:gd name="G0" fmla="+- 1914 0 0"/>
                <a:gd name="G1" fmla="+- 21600 0 1914"/>
                <a:gd name="G2" fmla="+- 21600 0 191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14" y="10800"/>
                  </a:moveTo>
                  <a:cubicBezTo>
                    <a:pt x="1914" y="15708"/>
                    <a:pt x="5892" y="19686"/>
                    <a:pt x="10800" y="19686"/>
                  </a:cubicBezTo>
                  <a:cubicBezTo>
                    <a:pt x="15708" y="19686"/>
                    <a:pt x="19686" y="15708"/>
                    <a:pt x="19686" y="10800"/>
                  </a:cubicBezTo>
                  <a:cubicBezTo>
                    <a:pt x="19686" y="5892"/>
                    <a:pt x="15708" y="1914"/>
                    <a:pt x="10800" y="1914"/>
                  </a:cubicBezTo>
                  <a:cubicBezTo>
                    <a:pt x="5892" y="1914"/>
                    <a:pt x="1914" y="5892"/>
                    <a:pt x="1914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60784"/>
                    <a:invGamma/>
                    <a:alpha val="12000"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60784"/>
                    <a:invGamma/>
                    <a:alpha val="12000"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gray">
            <a:xfrm>
              <a:off x="4450" y="1431"/>
              <a:ext cx="2016" cy="201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6471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gray">
            <a:xfrm>
              <a:off x="2427" y="1456"/>
              <a:ext cx="2382" cy="3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tabLst>
                  <a:tab pos="3227388" algn="l"/>
                </a:tabLst>
                <a:defRPr/>
              </a:pPr>
              <a:r>
                <a:rPr kumimoji="0" lang="en-US" altLang="zh-TW" sz="20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6.</a:t>
              </a:r>
              <a:r>
                <a:rPr kumimoji="0" lang="zh-TW" altLang="en-US" sz="20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與學校共同評量學生學習表現</a:t>
              </a:r>
              <a:endParaRPr kumimoji="0" lang="en-US" altLang="zh-TW" sz="20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gray">
            <a:xfrm>
              <a:off x="2069" y="1873"/>
              <a:ext cx="2560" cy="3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2000" b="1">
                  <a:solidFill>
                    <a:srgbClr val="003300"/>
                  </a:solidFill>
                  <a:latin typeface="Times New Roman" pitchFamily="18" charset="0"/>
                  <a:ea typeface="標楷體" pitchFamily="65" charset="-120"/>
                </a:rPr>
                <a:t>7.</a:t>
              </a:r>
              <a:r>
                <a:rPr kumimoji="0" lang="zh-TW" altLang="en-US" sz="2000" b="1">
                  <a:solidFill>
                    <a:srgbClr val="003300"/>
                  </a:solidFill>
                  <a:latin typeface="Times New Roman" pitchFamily="18" charset="0"/>
                  <a:ea typeface="標楷體" pitchFamily="65" charset="-120"/>
                </a:rPr>
                <a:t>與學校共同檢討校外實習各項措施</a:t>
              </a:r>
              <a:endParaRPr kumimoji="0" lang="en-US" altLang="zh-TW" sz="2000" b="1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gray">
            <a:xfrm>
              <a:off x="1972" y="2289"/>
              <a:ext cx="2478" cy="4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0" lang="en-US" altLang="zh-TW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gray">
            <a:xfrm>
              <a:off x="2069" y="2904"/>
              <a:ext cx="2560" cy="3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2000" b="1">
                  <a:solidFill>
                    <a:srgbClr val="003300"/>
                  </a:solidFill>
                  <a:latin typeface="Times New Roman" pitchFamily="18" charset="0"/>
                  <a:ea typeface="標楷體" pitchFamily="65" charset="-120"/>
                </a:rPr>
                <a:t>9.</a:t>
              </a:r>
              <a:r>
                <a:rPr kumimoji="0" lang="zh-TW" altLang="en-US" sz="2000" b="1">
                  <a:solidFill>
                    <a:srgbClr val="003300"/>
                  </a:solidFill>
                  <a:latin typeface="Times New Roman" pitchFamily="18" charset="0"/>
                  <a:ea typeface="標楷體" pitchFamily="65" charset="-120"/>
                </a:rPr>
                <a:t>與學校共同開立具名之實習證明書</a:t>
              </a:r>
              <a:endParaRPr kumimoji="0" lang="en-US" altLang="zh-TW" sz="2000" b="1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gray">
            <a:xfrm>
              <a:off x="2427" y="3321"/>
              <a:ext cx="2590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20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10.</a:t>
              </a:r>
              <a:r>
                <a:rPr kumimoji="0" lang="zh-TW" altLang="en-US" sz="20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與學校協議第一審管轄法院</a:t>
              </a:r>
              <a:endParaRPr kumimoji="0" lang="en-US" altLang="zh-TW" sz="20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gray">
            <a:xfrm>
              <a:off x="4755" y="1883"/>
              <a:ext cx="1451" cy="84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kumimoji="0" lang="zh-TW" alt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（二）</a:t>
              </a:r>
              <a:endParaRPr kumimoji="0" lang="en-US" altLang="zh-TW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  <a:p>
              <a:pPr algn="ctr" eaLnBrk="0" hangingPunct="0">
                <a:defRPr/>
              </a:pPr>
              <a:r>
                <a:rPr kumimoji="0" lang="zh-TW" alt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實習機構</a:t>
              </a:r>
              <a:endParaRPr kumimoji="0" lang="en-US" altLang="zh-TW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  <a:p>
              <a:pPr algn="ctr" eaLnBrk="0" hangingPunct="0">
                <a:defRPr/>
              </a:pPr>
              <a:r>
                <a:rPr kumimoji="0" lang="zh-TW" alt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配合辦理事項</a:t>
              </a:r>
            </a:p>
          </p:txBody>
        </p:sp>
      </p:grpSp>
      <p:sp>
        <p:nvSpPr>
          <p:cNvPr id="34821" name="矩形 14"/>
          <p:cNvSpPr>
            <a:spLocks noChangeArrowheads="1"/>
          </p:cNvSpPr>
          <p:nvPr/>
        </p:nvSpPr>
        <p:spPr bwMode="auto">
          <a:xfrm>
            <a:off x="684213" y="3573463"/>
            <a:ext cx="38465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zh-TW" sz="20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8.</a:t>
            </a:r>
            <a:r>
              <a:rPr kumimoji="0" lang="zh-TW" altLang="en-US" sz="20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與學校協調薪資、獎助學金、實習費用、膳宿、保險事宜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貳、實施現況</a:t>
            </a:r>
          </a:p>
        </p:txBody>
      </p:sp>
      <p:sp>
        <p:nvSpPr>
          <p:cNvPr id="3584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E69E52C-BEC9-4318-9D7F-C7E51DF22AB9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35844" name="Group 22"/>
          <p:cNvGrpSpPr>
            <a:grpSpLocks/>
          </p:cNvGrpSpPr>
          <p:nvPr/>
        </p:nvGrpSpPr>
        <p:grpSpPr bwMode="auto">
          <a:xfrm>
            <a:off x="323850" y="3505200"/>
            <a:ext cx="3105150" cy="2667000"/>
            <a:chOff x="720" y="2208"/>
            <a:chExt cx="1440" cy="1680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720" y="2208"/>
              <a:ext cx="1440" cy="1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kumimoji="0" lang="zh-TW" altLang="zh-TW">
                <a:solidFill>
                  <a:srgbClr val="14179C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5863" name="Text Box 6"/>
            <p:cNvSpPr txBox="1">
              <a:spLocks noChangeArrowheads="1"/>
            </p:cNvSpPr>
            <p:nvPr/>
          </p:nvSpPr>
          <p:spPr bwMode="auto">
            <a:xfrm>
              <a:off x="780" y="2334"/>
              <a:ext cx="1284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1.</a:t>
              </a:r>
              <a:r>
                <a:rPr kumimoji="0" lang="zh-TW" altLang="en-US" sz="22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階段性考核</a:t>
              </a:r>
              <a:endParaRPr kumimoji="0" lang="en-US" altLang="zh-TW" sz="22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endParaRPr>
            </a:p>
            <a:p>
              <a:endParaRPr kumimoji="0" lang="en-US" altLang="zh-TW" sz="22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endParaRPr>
            </a:p>
            <a:p>
              <a:r>
                <a:rPr kumimoji="0" lang="en-US" altLang="zh-TW" sz="22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A.</a:t>
              </a:r>
              <a:r>
                <a:rPr kumimoji="0" lang="zh-TW" altLang="en-US" sz="22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期中與期末兩階段</a:t>
              </a:r>
              <a:endParaRPr kumimoji="0" lang="en-US" altLang="zh-TW" sz="22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endParaRPr>
            </a:p>
            <a:p>
              <a:r>
                <a:rPr kumimoji="0" lang="en-US" altLang="zh-TW" sz="22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B.</a:t>
              </a:r>
              <a:r>
                <a:rPr kumimoji="0" lang="zh-TW" altLang="en-US" sz="22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其他固定週期</a:t>
              </a:r>
              <a:endParaRPr kumimoji="0" lang="en-US" altLang="zh-TW" sz="22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endParaRPr>
            </a:p>
            <a:p>
              <a:r>
                <a:rPr kumimoji="0" lang="en-US" altLang="zh-TW" sz="22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C.</a:t>
              </a:r>
              <a:r>
                <a:rPr kumimoji="0" lang="zh-TW" altLang="en-US" sz="22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實習一個月內第一次訪視，此後不定時訪視。</a:t>
              </a:r>
              <a:endParaRPr kumimoji="0" lang="en-US" altLang="zh-TW" sz="22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8" name="Freeform 8"/>
          <p:cNvSpPr>
            <a:spLocks/>
          </p:cNvSpPr>
          <p:nvPr/>
        </p:nvSpPr>
        <p:spPr bwMode="gray">
          <a:xfrm>
            <a:off x="3222625" y="3408363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kumimoji="0" lang="zh-TW" altLang="en-US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5846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5847" name="Group 24"/>
          <p:cNvGrpSpPr>
            <a:grpSpLocks/>
          </p:cNvGrpSpPr>
          <p:nvPr/>
        </p:nvGrpSpPr>
        <p:grpSpPr bwMode="auto">
          <a:xfrm>
            <a:off x="3048000" y="1903413"/>
            <a:ext cx="2998788" cy="1601787"/>
            <a:chOff x="1920" y="1122"/>
            <a:chExt cx="1889" cy="1009"/>
          </a:xfrm>
        </p:grpSpPr>
        <p:grpSp>
          <p:nvGrpSpPr>
            <p:cNvPr id="35853" name="Group 11"/>
            <p:cNvGrpSpPr>
              <a:grpSpLocks/>
            </p:cNvGrpSpPr>
            <p:nvPr/>
          </p:nvGrpSpPr>
          <p:grpSpPr bwMode="auto">
            <a:xfrm>
              <a:off x="1920" y="1122"/>
              <a:ext cx="1889" cy="1009"/>
              <a:chOff x="1997" y="1314"/>
              <a:chExt cx="1889" cy="1009"/>
            </a:xfrm>
          </p:grpSpPr>
          <p:grpSp>
            <p:nvGrpSpPr>
              <p:cNvPr id="35855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8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zh-TW" altLang="en-US"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  <p:sp>
              <p:nvSpPr>
                <p:cNvPr id="19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zh-TW" altLang="en-US"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</p:grpSp>
          <p:sp>
            <p:nvSpPr>
              <p:cNvPr id="14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vert="eaVert" wrap="none" anchor="ctr"/>
              <a:lstStyle/>
              <a:p>
                <a:pPr>
                  <a:defRPr/>
                </a:pPr>
                <a:endParaRPr kumimoji="0" lang="zh-TW" altLang="en-US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15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vert="eaVert" wrap="none" anchor="ctr"/>
              <a:lstStyle/>
              <a:p>
                <a:pPr>
                  <a:defRPr/>
                </a:pPr>
                <a:endParaRPr kumimoji="0" lang="zh-TW" altLang="en-US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16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vert="eaVert" wrap="none" anchor="ctr"/>
              <a:lstStyle/>
              <a:p>
                <a:pPr>
                  <a:defRPr/>
                </a:pPr>
                <a:endParaRPr kumimoji="0" lang="zh-TW" altLang="en-US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17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vert="eaVert" wrap="none" anchor="ctr"/>
              <a:lstStyle/>
              <a:p>
                <a:pPr>
                  <a:defRPr/>
                </a:pPr>
                <a:endParaRPr kumimoji="0" lang="zh-TW" altLang="en-US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2200" y="1162"/>
              <a:ext cx="1280" cy="52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kumimoji="0" lang="zh-TW" altLang="en-US" sz="24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（一）</a:t>
              </a:r>
              <a:endParaRPr kumimoji="0" lang="en-US" altLang="zh-TW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  <a:p>
              <a:pPr algn="ctr" eaLnBrk="0" hangingPunct="0">
                <a:defRPr/>
              </a:pPr>
              <a:r>
                <a:rPr kumimoji="0" lang="zh-TW" altLang="en-US" sz="24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定期成績考核</a:t>
              </a:r>
            </a:p>
          </p:txBody>
        </p:sp>
      </p:grpSp>
      <p:grpSp>
        <p:nvGrpSpPr>
          <p:cNvPr id="35848" name="Group 23"/>
          <p:cNvGrpSpPr>
            <a:grpSpLocks/>
          </p:cNvGrpSpPr>
          <p:nvPr/>
        </p:nvGrpSpPr>
        <p:grpSpPr bwMode="auto">
          <a:xfrm>
            <a:off x="5562600" y="3505200"/>
            <a:ext cx="3330575" cy="2667000"/>
            <a:chOff x="3504" y="2208"/>
            <a:chExt cx="1440" cy="1680"/>
          </a:xfrm>
        </p:grpSpPr>
        <p:sp>
          <p:nvSpPr>
            <p:cNvPr id="21" name="AutoShape 3"/>
            <p:cNvSpPr>
              <a:spLocks noChangeArrowheads="1"/>
            </p:cNvSpPr>
            <p:nvPr/>
          </p:nvSpPr>
          <p:spPr bwMode="auto">
            <a:xfrm>
              <a:off x="3504" y="2208"/>
              <a:ext cx="1440" cy="1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kumimoji="0" lang="zh-TW" altLang="zh-TW">
                <a:solidFill>
                  <a:srgbClr val="14179C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5852" name="Text Box 21"/>
            <p:cNvSpPr txBox="1">
              <a:spLocks noChangeArrowheads="1"/>
            </p:cNvSpPr>
            <p:nvPr/>
          </p:nvSpPr>
          <p:spPr bwMode="auto">
            <a:xfrm>
              <a:off x="3648" y="2352"/>
              <a:ext cx="1284" cy="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2.</a:t>
              </a:r>
              <a:r>
                <a:rPr kumimoji="0" lang="zh-TW" altLang="en-US" sz="22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總結性考核</a:t>
              </a:r>
              <a:endParaRPr kumimoji="0" lang="en-US" altLang="zh-TW" sz="22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endParaRPr>
            </a:p>
            <a:p>
              <a:endParaRPr kumimoji="0" lang="en-US" altLang="zh-TW" sz="22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endParaRPr>
            </a:p>
            <a:p>
              <a:r>
                <a:rPr kumimoji="0" lang="zh-TW" altLang="en-US" sz="21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於實習結束後，繳交成果報告、工作報告、各項評分資料與單據，供實習單位主管與校內輔導教師評分。</a:t>
              </a:r>
              <a:endParaRPr kumimoji="0" lang="en-US" altLang="zh-TW" sz="21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23" name="Freeform 10"/>
          <p:cNvSpPr>
            <a:spLocks/>
          </p:cNvSpPr>
          <p:nvPr/>
        </p:nvSpPr>
        <p:spPr bwMode="gray">
          <a:xfrm flipH="1">
            <a:off x="4875213" y="340836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kumimoji="0" lang="zh-TW" altLang="en-US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gray">
          <a:xfrm>
            <a:off x="179388" y="981075"/>
            <a:ext cx="3946525" cy="760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kumimoji="0" lang="zh-TW" altLang="en-US" sz="24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九、校外實習成效考核方式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貳、實施現況</a:t>
            </a:r>
          </a:p>
        </p:txBody>
      </p:sp>
      <p:sp>
        <p:nvSpPr>
          <p:cNvPr id="36867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2186C92-548A-4FEB-9358-A03DD1A7DBD4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36868" name="Group 48"/>
          <p:cNvGrpSpPr>
            <a:grpSpLocks/>
          </p:cNvGrpSpPr>
          <p:nvPr/>
        </p:nvGrpSpPr>
        <p:grpSpPr bwMode="auto">
          <a:xfrm>
            <a:off x="1139825" y="2057400"/>
            <a:ext cx="2170113" cy="4035425"/>
            <a:chOff x="720" y="1296"/>
            <a:chExt cx="1367" cy="2542"/>
          </a:xfrm>
        </p:grpSpPr>
        <p:sp>
          <p:nvSpPr>
            <p:cNvPr id="36904" name="AutoShape 49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905" name="AutoShape 50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906" name="AutoShape 51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907" name="AutoShape 52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908" name="AutoShape 53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909" name="AutoShape 54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grpSp>
          <p:nvGrpSpPr>
            <p:cNvPr id="36910" name="Group 55"/>
            <p:cNvGrpSpPr>
              <a:grpSpLocks/>
            </p:cNvGrpSpPr>
            <p:nvPr/>
          </p:nvGrpSpPr>
          <p:grpSpPr bwMode="auto">
            <a:xfrm>
              <a:off x="1189" y="1296"/>
              <a:ext cx="405" cy="395"/>
              <a:chOff x="1289" y="582"/>
              <a:chExt cx="668" cy="652"/>
            </a:xfrm>
          </p:grpSpPr>
          <p:sp>
            <p:nvSpPr>
              <p:cNvPr id="36913" name="Oval 56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kumimoji="0" lang="zh-TW" altLang="en-US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36914" name="Oval 5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kumimoji="0" lang="zh-TW" altLang="en-US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36915" name="Oval 5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kumimoji="0" lang="zh-TW" altLang="en-US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36916" name="Oval 5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kumimoji="0" lang="zh-TW" altLang="en-US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36917" name="Oval 6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kumimoji="0" lang="zh-TW" altLang="en-US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sp>
          <p:nvSpPr>
            <p:cNvPr id="36911" name="Text Box 61"/>
            <p:cNvSpPr txBox="1">
              <a:spLocks noChangeArrowheads="1"/>
            </p:cNvSpPr>
            <p:nvPr/>
          </p:nvSpPr>
          <p:spPr bwMode="gray">
            <a:xfrm>
              <a:off x="1276" y="1354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24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1</a:t>
              </a:r>
              <a:endParaRPr kumimoji="0" lang="en-US" altLang="zh-TW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912" name="Text Box 62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zh-TW" altLang="en-US" b="1">
                  <a:solidFill>
                    <a:srgbClr val="000099"/>
                  </a:solidFill>
                  <a:latin typeface="Times New Roman" pitchFamily="18" charset="0"/>
                  <a:ea typeface="標楷體" pitchFamily="65" charset="-120"/>
                </a:rPr>
                <a:t>校外實習報告</a:t>
              </a:r>
              <a:endParaRPr kumimoji="0" lang="en-US" altLang="zh-TW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 eaLnBrk="1" hangingPunct="1"/>
              <a:endParaRPr kumimoji="0" lang="en-US" altLang="zh-TW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eaLnBrk="1" hangingPunct="1"/>
              <a:r>
                <a:rPr kumimoji="0" lang="zh-TW" altLang="en-US" b="1">
                  <a:solidFill>
                    <a:srgbClr val="000099"/>
                  </a:solidFill>
                  <a:latin typeface="Times New Roman" pitchFamily="18" charset="0"/>
                  <a:ea typeface="標楷體" pitchFamily="65" charset="-120"/>
                </a:rPr>
                <a:t>實習結束後，實習學生繳交實習報告給予機構主管（或輔導人員）和校內輔導教師評分。</a:t>
              </a:r>
              <a:endParaRPr kumimoji="0" lang="en-US" altLang="zh-TW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36869" name="Group 63"/>
          <p:cNvGrpSpPr>
            <a:grpSpLocks/>
          </p:cNvGrpSpPr>
          <p:nvPr/>
        </p:nvGrpSpPr>
        <p:grpSpPr bwMode="auto">
          <a:xfrm>
            <a:off x="3502025" y="2057400"/>
            <a:ext cx="2166938" cy="4035425"/>
            <a:chOff x="2208" y="1296"/>
            <a:chExt cx="1365" cy="2542"/>
          </a:xfrm>
        </p:grpSpPr>
        <p:sp>
          <p:nvSpPr>
            <p:cNvPr id="36891" name="AutoShape 64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892" name="AutoShape 65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893" name="AutoShape 66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894" name="AutoShape 67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895" name="Oval 68"/>
            <p:cNvSpPr>
              <a:spLocks noChangeArrowheads="1"/>
            </p:cNvSpPr>
            <p:nvPr/>
          </p:nvSpPr>
          <p:spPr bwMode="gray">
            <a:xfrm>
              <a:off x="2677" y="1296"/>
              <a:ext cx="405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896" name="Oval 69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897" name="Oval 70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898" name="Oval 71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899" name="Oval 72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900" name="Text Box 73"/>
            <p:cNvSpPr txBox="1">
              <a:spLocks noChangeArrowheads="1"/>
            </p:cNvSpPr>
            <p:nvPr/>
          </p:nvSpPr>
          <p:spPr bwMode="gray">
            <a:xfrm>
              <a:off x="2764" y="1354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24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2</a:t>
              </a:r>
              <a:endParaRPr kumimoji="0" lang="en-US" altLang="zh-TW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901" name="Text Box 74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zh-TW" altLang="en-US" b="1">
                  <a:solidFill>
                    <a:srgbClr val="003300"/>
                  </a:solidFill>
                  <a:latin typeface="Times New Roman" pitchFamily="18" charset="0"/>
                  <a:ea typeface="標楷體" pitchFamily="65" charset="-120"/>
                </a:rPr>
                <a:t>實習日誌</a:t>
              </a:r>
              <a:endParaRPr kumimoji="0" lang="en-US" altLang="zh-TW" b="1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eaLnBrk="1" hangingPunct="1"/>
              <a:endParaRPr kumimoji="0" lang="en-US" altLang="zh-TW" b="1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eaLnBrk="1" hangingPunct="1"/>
              <a:r>
                <a:rPr kumimoji="0" lang="zh-TW" altLang="en-US" b="1">
                  <a:solidFill>
                    <a:srgbClr val="003300"/>
                  </a:solidFill>
                  <a:latin typeface="Times New Roman" pitchFamily="18" charset="0"/>
                  <a:ea typeface="標楷體" pitchFamily="65" charset="-120"/>
                </a:rPr>
                <a:t>實習期間，實習學生定期繳交實習日誌給予機構主管（或輔導人員）和校內輔導教師評分</a:t>
              </a:r>
              <a:r>
                <a:rPr kumimoji="0" lang="zh-TW" altLang="en-US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。</a:t>
              </a:r>
              <a:endParaRPr kumimoji="0" lang="en-US" altLang="zh-TW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902" name="AutoShape 75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903" name="AutoShape 76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36870" name="Group 77"/>
          <p:cNvGrpSpPr>
            <a:grpSpLocks/>
          </p:cNvGrpSpPr>
          <p:nvPr/>
        </p:nvGrpSpPr>
        <p:grpSpPr bwMode="auto">
          <a:xfrm>
            <a:off x="5857875" y="2057400"/>
            <a:ext cx="2170113" cy="4035425"/>
            <a:chOff x="3692" y="1296"/>
            <a:chExt cx="1367" cy="2542"/>
          </a:xfrm>
        </p:grpSpPr>
        <p:sp>
          <p:nvSpPr>
            <p:cNvPr id="36877" name="AutoShape 78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878" name="AutoShape 79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879" name="AutoShape 80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880" name="AutoShape 81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grpSp>
          <p:nvGrpSpPr>
            <p:cNvPr id="36881" name="Group 82"/>
            <p:cNvGrpSpPr>
              <a:grpSpLocks/>
            </p:cNvGrpSpPr>
            <p:nvPr/>
          </p:nvGrpSpPr>
          <p:grpSpPr bwMode="auto">
            <a:xfrm>
              <a:off x="4165" y="1296"/>
              <a:ext cx="405" cy="395"/>
              <a:chOff x="1289" y="582"/>
              <a:chExt cx="668" cy="652"/>
            </a:xfrm>
          </p:grpSpPr>
          <p:sp>
            <p:nvSpPr>
              <p:cNvPr id="36886" name="Oval 8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kumimoji="0" lang="zh-TW" altLang="en-US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36887" name="Oval 8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kumimoji="0" lang="zh-TW" altLang="en-US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36888" name="Oval 8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kumimoji="0" lang="zh-TW" altLang="en-US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36889" name="Oval 8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kumimoji="0" lang="zh-TW" altLang="en-US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36890" name="Oval 8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kumimoji="0" lang="zh-TW" altLang="en-US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sp>
          <p:nvSpPr>
            <p:cNvPr id="36882" name="Text Box 88"/>
            <p:cNvSpPr txBox="1">
              <a:spLocks noChangeArrowheads="1"/>
            </p:cNvSpPr>
            <p:nvPr/>
          </p:nvSpPr>
          <p:spPr bwMode="gray">
            <a:xfrm>
              <a:off x="4252" y="1354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24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3</a:t>
              </a:r>
              <a:endParaRPr kumimoji="0" lang="en-US" altLang="zh-TW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883" name="Text Box 89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zh-TW" altLang="en-US" b="1">
                  <a:solidFill>
                    <a:srgbClr val="A50021"/>
                  </a:solidFill>
                  <a:latin typeface="Times New Roman" pitchFamily="18" charset="0"/>
                  <a:ea typeface="標楷體" pitchFamily="65" charset="-120"/>
                </a:rPr>
                <a:t>校外實習考核</a:t>
              </a:r>
              <a:endParaRPr kumimoji="0" lang="en-US" altLang="zh-TW" b="1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 eaLnBrk="1" hangingPunct="1"/>
              <a:r>
                <a:rPr kumimoji="0" lang="en-US" altLang="zh-TW" b="1">
                  <a:solidFill>
                    <a:srgbClr val="A50021"/>
                  </a:solidFill>
                  <a:latin typeface="Times New Roman" pitchFamily="18" charset="0"/>
                  <a:ea typeface="標楷體" pitchFamily="65" charset="-120"/>
                </a:rPr>
                <a:t>(</a:t>
              </a:r>
              <a:r>
                <a:rPr kumimoji="0" lang="zh-TW" altLang="en-US" b="1">
                  <a:solidFill>
                    <a:srgbClr val="A50021"/>
                  </a:solidFill>
                  <a:latin typeface="Times New Roman" pitchFamily="18" charset="0"/>
                  <a:ea typeface="標楷體" pitchFamily="65" charset="-120"/>
                </a:rPr>
                <a:t>工作能力考核</a:t>
              </a:r>
              <a:r>
                <a:rPr kumimoji="0" lang="en-US" altLang="zh-TW" b="1">
                  <a:solidFill>
                    <a:srgbClr val="A50021"/>
                  </a:solidFill>
                  <a:latin typeface="Times New Roman" pitchFamily="18" charset="0"/>
                  <a:ea typeface="標楷體" pitchFamily="65" charset="-120"/>
                </a:rPr>
                <a:t>)</a:t>
              </a:r>
            </a:p>
            <a:p>
              <a:pPr eaLnBrk="1" hangingPunct="1"/>
              <a:endParaRPr kumimoji="0" lang="en-US" altLang="zh-TW" b="1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eaLnBrk="1" hangingPunct="1"/>
              <a:r>
                <a:rPr kumimoji="0" lang="zh-TW" altLang="en-US" b="1">
                  <a:solidFill>
                    <a:srgbClr val="A50021"/>
                  </a:solidFill>
                  <a:latin typeface="Times New Roman" pitchFamily="18" charset="0"/>
                  <a:ea typeface="標楷體" pitchFamily="65" charset="-120"/>
                </a:rPr>
                <a:t>由實習機構主管（或輔導人員）評核，評核指標各校規定不一</a:t>
              </a:r>
              <a:r>
                <a:rPr kumimoji="0" lang="zh-TW" altLang="en-US" sz="16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。</a:t>
              </a:r>
              <a:endParaRPr kumimoji="0" lang="en-US" altLang="zh-TW" sz="1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884" name="AutoShape 90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6F9DB7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6885" name="AutoShape 91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8BAA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36871" name="Group 20"/>
          <p:cNvGrpSpPr>
            <a:grpSpLocks/>
          </p:cNvGrpSpPr>
          <p:nvPr/>
        </p:nvGrpSpPr>
        <p:grpSpPr bwMode="auto">
          <a:xfrm>
            <a:off x="2628900" y="1216025"/>
            <a:ext cx="3948113" cy="654050"/>
            <a:chOff x="2416" y="1296"/>
            <a:chExt cx="1088" cy="1220"/>
          </a:xfrm>
        </p:grpSpPr>
        <p:grpSp>
          <p:nvGrpSpPr>
            <p:cNvPr id="36872" name="Group 22"/>
            <p:cNvGrpSpPr>
              <a:grpSpLocks/>
            </p:cNvGrpSpPr>
            <p:nvPr/>
          </p:nvGrpSpPr>
          <p:grpSpPr bwMode="auto">
            <a:xfrm>
              <a:off x="2416" y="1296"/>
              <a:ext cx="1088" cy="1220"/>
              <a:chOff x="5392" y="229"/>
              <a:chExt cx="1363" cy="1760"/>
            </a:xfrm>
          </p:grpSpPr>
          <p:sp>
            <p:nvSpPr>
              <p:cNvPr id="36874" name="AutoShape 23"/>
              <p:cNvSpPr>
                <a:spLocks noChangeArrowheads="1"/>
              </p:cNvSpPr>
              <p:nvPr/>
            </p:nvSpPr>
            <p:spPr bwMode="gray">
              <a:xfrm>
                <a:off x="5392" y="229"/>
                <a:ext cx="1363" cy="1760"/>
              </a:xfrm>
              <a:prstGeom prst="roundRect">
                <a:avLst>
                  <a:gd name="adj" fmla="val 17509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kumimoji="0" lang="zh-TW" altLang="en-US" sz="2000" b="1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36875" name="AutoShape 24"/>
              <p:cNvSpPr>
                <a:spLocks noChangeArrowheads="1"/>
              </p:cNvSpPr>
              <p:nvPr/>
            </p:nvSpPr>
            <p:spPr bwMode="gray">
              <a:xfrm>
                <a:off x="5424" y="1529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A6EAF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kumimoji="0" lang="zh-TW" altLang="en-US" sz="2000" b="1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36876" name="AutoShape 25"/>
              <p:cNvSpPr>
                <a:spLocks noChangeArrowheads="1"/>
              </p:cNvSpPr>
              <p:nvPr/>
            </p:nvSpPr>
            <p:spPr bwMode="gray">
              <a:xfrm>
                <a:off x="5424" y="250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A6F8E3"/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kumimoji="0" lang="zh-TW" altLang="en-US" sz="2000" b="1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sp>
          <p:nvSpPr>
            <p:cNvPr id="120" name="Text Box 27"/>
            <p:cNvSpPr txBox="1">
              <a:spLocks noChangeArrowheads="1"/>
            </p:cNvSpPr>
            <p:nvPr/>
          </p:nvSpPr>
          <p:spPr bwMode="gray">
            <a:xfrm>
              <a:off x="2439" y="1397"/>
              <a:ext cx="1040" cy="97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kumimoji="0" lang="zh-TW" altLang="en-US" sz="2800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（二）成績評量項目</a:t>
              </a:r>
              <a:endParaRPr kumimoji="0" lang="en-US" altLang="zh-TW" sz="28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貳、實施現況</a:t>
            </a:r>
          </a:p>
        </p:txBody>
      </p:sp>
      <p:sp>
        <p:nvSpPr>
          <p:cNvPr id="37891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13A1810-60B6-4AAF-AE62-85FD3793BA66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827088" y="1341438"/>
            <a:ext cx="7200900" cy="4872037"/>
            <a:chOff x="740" y="1107"/>
            <a:chExt cx="2933" cy="2545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1489" y="2880"/>
              <a:ext cx="2169" cy="508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1479" y="2160"/>
              <a:ext cx="2184" cy="533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1489" y="1594"/>
              <a:ext cx="2184" cy="48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gray">
            <a:xfrm>
              <a:off x="2068" y="1680"/>
              <a:ext cx="1099" cy="27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1.</a:t>
              </a:r>
              <a:r>
                <a:rPr kumimoji="0" lang="zh-TW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工作技術指標</a:t>
              </a:r>
              <a:endParaRPr kumimoji="0" lang="en-US" altLang="zh-TW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gray">
            <a:xfrm>
              <a:off x="2053" y="2305"/>
              <a:ext cx="1099" cy="2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2800" b="1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2.</a:t>
              </a:r>
              <a:r>
                <a:rPr kumimoji="0" lang="zh-TW" altLang="en-US" sz="2800" b="1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職場關係指標</a:t>
              </a:r>
              <a:endParaRPr kumimoji="0" lang="en-US" altLang="zh-TW" sz="28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gray">
            <a:xfrm>
              <a:off x="2066" y="3000"/>
              <a:ext cx="1099" cy="27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3.</a:t>
              </a:r>
              <a:r>
                <a:rPr kumimoji="0" lang="zh-TW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個人態度指標</a:t>
              </a:r>
              <a:endParaRPr kumimoji="0" lang="en-US" altLang="zh-TW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740" y="1466"/>
              <a:ext cx="587" cy="211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kumimoji="0" lang="zh-TW" altLang="zh-TW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48139" name="Text Box 14"/>
            <p:cNvSpPr txBox="1">
              <a:spLocks noChangeArrowheads="1"/>
            </p:cNvSpPr>
            <p:nvPr/>
          </p:nvSpPr>
          <p:spPr bwMode="auto">
            <a:xfrm>
              <a:off x="910" y="1543"/>
              <a:ext cx="376" cy="1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 eaLnBrk="0" hangingPunct="0">
                <a:defRPr/>
              </a:pPr>
              <a:r>
                <a:rPr kumimoji="0" lang="zh-TW" altLang="en-US" sz="24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成效之指標</a:t>
              </a:r>
              <a:endParaRPr kumimoji="0" lang="en-US" altLang="zh-TW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  <a:p>
              <a:pPr algn="ctr" eaLnBrk="0" hangingPunct="0">
                <a:defRPr/>
              </a:pPr>
              <a:r>
                <a:rPr kumimoji="0" lang="zh-TW" altLang="en-US" sz="24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（三）實習機構考核實習</a:t>
              </a:r>
              <a:endParaRPr kumimoji="0" lang="en-US" altLang="zh-TW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7901" name="Text Box 18"/>
            <p:cNvSpPr txBox="1">
              <a:spLocks noChangeArrowheads="1"/>
            </p:cNvSpPr>
            <p:nvPr/>
          </p:nvSpPr>
          <p:spPr bwMode="gray">
            <a:xfrm>
              <a:off x="2686" y="1107"/>
              <a:ext cx="24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Text</a:t>
              </a:r>
            </a:p>
          </p:txBody>
        </p:sp>
        <p:sp>
          <p:nvSpPr>
            <p:cNvPr id="37902" name="Text Box 20"/>
            <p:cNvSpPr txBox="1">
              <a:spLocks noChangeArrowheads="1"/>
            </p:cNvSpPr>
            <p:nvPr/>
          </p:nvSpPr>
          <p:spPr bwMode="gray">
            <a:xfrm>
              <a:off x="2686" y="3459"/>
              <a:ext cx="24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latin typeface="Times New Roman" pitchFamily="18" charset="0"/>
                <a:ea typeface="標楷體" pitchFamily="65" charset="-120"/>
              </a:rPr>
              <a:t>叁、</a:t>
            </a:r>
            <a:r>
              <a:rPr lang="zh-TW" altLang="zh-TW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技專校院辦理校外實習課程之問題</a:t>
            </a:r>
            <a:endParaRPr lang="zh-TW" altLang="en-US" sz="3800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0113" y="908050"/>
            <a:ext cx="2519362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一、</a:t>
            </a:r>
            <a:r>
              <a:rPr kumimoji="0" lang="zh-TW" alt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問題</a:t>
            </a:r>
            <a:r>
              <a:rPr kumimoji="0" lang="zh-TW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構面</a:t>
            </a:r>
          </a:p>
        </p:txBody>
      </p:sp>
      <p:grpSp>
        <p:nvGrpSpPr>
          <p:cNvPr id="38916" name="Group 18"/>
          <p:cNvGrpSpPr>
            <a:grpSpLocks/>
          </p:cNvGrpSpPr>
          <p:nvPr/>
        </p:nvGrpSpPr>
        <p:grpSpPr bwMode="auto">
          <a:xfrm>
            <a:off x="539750" y="1524000"/>
            <a:ext cx="7454900" cy="4984750"/>
            <a:chOff x="340" y="960"/>
            <a:chExt cx="4696" cy="3140"/>
          </a:xfrm>
        </p:grpSpPr>
        <p:sp>
          <p:nvSpPr>
            <p:cNvPr id="12" name="Freeform 3"/>
            <p:cNvSpPr>
              <a:spLocks noEditPoints="1"/>
            </p:cNvSpPr>
            <p:nvPr/>
          </p:nvSpPr>
          <p:spPr bwMode="gray">
            <a:xfrm rot="20241944">
              <a:off x="340" y="1945"/>
              <a:ext cx="4317" cy="1766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215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3" name="Oval 4"/>
            <p:cNvSpPr>
              <a:spLocks noChangeArrowheads="1"/>
            </p:cNvSpPr>
            <p:nvPr/>
          </p:nvSpPr>
          <p:spPr bwMode="gray">
            <a:xfrm>
              <a:off x="2089" y="960"/>
              <a:ext cx="1120" cy="11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gray">
            <a:xfrm>
              <a:off x="505" y="1920"/>
              <a:ext cx="1120" cy="1111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5" name="Oval 6"/>
            <p:cNvSpPr>
              <a:spLocks noChangeArrowheads="1"/>
            </p:cNvSpPr>
            <p:nvPr/>
          </p:nvSpPr>
          <p:spPr bwMode="gray">
            <a:xfrm>
              <a:off x="1062" y="2989"/>
              <a:ext cx="1118" cy="1111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8921" name="Oval 7"/>
            <p:cNvSpPr>
              <a:spLocks noChangeArrowheads="1"/>
            </p:cNvSpPr>
            <p:nvPr/>
          </p:nvSpPr>
          <p:spPr bwMode="gray">
            <a:xfrm>
              <a:off x="2809" y="2592"/>
              <a:ext cx="1120" cy="1111"/>
            </a:xfrm>
            <a:prstGeom prst="ellipse">
              <a:avLst/>
            </a:prstGeom>
            <a:gradFill rotWithShape="1">
              <a:gsLst>
                <a:gs pos="0">
                  <a:srgbClr val="692AA2"/>
                </a:gs>
                <a:gs pos="100000">
                  <a:srgbClr val="3D185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gray">
            <a:xfrm>
              <a:off x="3979" y="1104"/>
              <a:ext cx="1057" cy="1111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8923" name="Text Box 9"/>
            <p:cNvSpPr txBox="1">
              <a:spLocks noChangeArrowheads="1"/>
            </p:cNvSpPr>
            <p:nvPr/>
          </p:nvSpPr>
          <p:spPr bwMode="white">
            <a:xfrm>
              <a:off x="567" y="2024"/>
              <a:ext cx="1021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zh-TW" altLang="en-US" sz="2800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（五）</a:t>
              </a:r>
              <a:endParaRPr kumimoji="0" lang="en-US" altLang="zh-TW" sz="28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 eaLnBrk="1" hangingPunct="1"/>
              <a:r>
                <a:rPr kumimoji="0" lang="zh-TW" altLang="en-US" sz="2800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校外實習</a:t>
              </a:r>
              <a:endParaRPr kumimoji="0" lang="en-US" altLang="zh-TW" sz="28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 eaLnBrk="1" hangingPunct="1"/>
              <a:r>
                <a:rPr kumimoji="0" lang="zh-TW" altLang="en-US" sz="2800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成效</a:t>
              </a:r>
            </a:p>
          </p:txBody>
        </p:sp>
        <p:sp>
          <p:nvSpPr>
            <p:cNvPr id="38924" name="Text Box 10"/>
            <p:cNvSpPr txBox="1">
              <a:spLocks noChangeArrowheads="1"/>
            </p:cNvSpPr>
            <p:nvPr/>
          </p:nvSpPr>
          <p:spPr bwMode="white">
            <a:xfrm>
              <a:off x="2154" y="1162"/>
              <a:ext cx="1021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zh-TW" altLang="en-US" sz="2800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（一）</a:t>
              </a:r>
              <a:endParaRPr kumimoji="0" lang="en-US" altLang="zh-TW" sz="28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 eaLnBrk="1" hangingPunct="1"/>
              <a:r>
                <a:rPr kumimoji="0" lang="zh-TW" altLang="zh-TW" sz="2800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組織運作</a:t>
              </a:r>
              <a:endParaRPr kumimoji="0" lang="zh-TW" altLang="en-US" sz="28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8925" name="Text Box 11"/>
            <p:cNvSpPr txBox="1">
              <a:spLocks noChangeArrowheads="1"/>
            </p:cNvSpPr>
            <p:nvPr/>
          </p:nvSpPr>
          <p:spPr bwMode="white">
            <a:xfrm>
              <a:off x="4014" y="1344"/>
              <a:ext cx="1021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zh-TW" altLang="en-US" sz="2800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（二）</a:t>
              </a:r>
              <a:endParaRPr kumimoji="0" lang="en-US" altLang="zh-TW" sz="28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 eaLnBrk="1" hangingPunct="1"/>
              <a:r>
                <a:rPr kumimoji="0" lang="zh-TW" altLang="en-US" sz="2800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課程規劃</a:t>
              </a:r>
            </a:p>
          </p:txBody>
        </p:sp>
        <p:sp>
          <p:nvSpPr>
            <p:cNvPr id="38926" name="Text Box 12"/>
            <p:cNvSpPr txBox="1">
              <a:spLocks noChangeArrowheads="1"/>
            </p:cNvSpPr>
            <p:nvPr/>
          </p:nvSpPr>
          <p:spPr bwMode="white">
            <a:xfrm>
              <a:off x="2971" y="2704"/>
              <a:ext cx="795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zh-TW" altLang="en-US" sz="2800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（三）</a:t>
              </a:r>
              <a:endParaRPr kumimoji="0" lang="en-US" altLang="zh-TW" sz="28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 eaLnBrk="1" hangingPunct="1"/>
              <a:r>
                <a:rPr kumimoji="0" lang="zh-TW" altLang="en-US" sz="2800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報酬</a:t>
              </a:r>
              <a:endParaRPr kumimoji="0" lang="en-US" altLang="zh-TW" sz="28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 eaLnBrk="1" hangingPunct="1"/>
              <a:r>
                <a:rPr kumimoji="0" lang="zh-TW" altLang="en-US" sz="2800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與保險</a:t>
              </a:r>
            </a:p>
          </p:txBody>
        </p:sp>
        <p:sp>
          <p:nvSpPr>
            <p:cNvPr id="38927" name="Text Box 13"/>
            <p:cNvSpPr txBox="1">
              <a:spLocks noChangeArrowheads="1"/>
            </p:cNvSpPr>
            <p:nvPr/>
          </p:nvSpPr>
          <p:spPr bwMode="white">
            <a:xfrm>
              <a:off x="1111" y="3240"/>
              <a:ext cx="1021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zh-TW" altLang="en-US" sz="2800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（四）</a:t>
              </a:r>
              <a:endParaRPr kumimoji="0" lang="en-US" altLang="zh-TW" sz="28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 eaLnBrk="1" hangingPunct="1"/>
              <a:r>
                <a:rPr kumimoji="0" lang="zh-TW" altLang="en-US" sz="2800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生活輔導</a:t>
              </a:r>
              <a:endParaRPr kumimoji="0" lang="en-US" altLang="zh-TW" sz="28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latin typeface="Times New Roman" pitchFamily="18" charset="0"/>
                <a:ea typeface="標楷體" pitchFamily="65" charset="-120"/>
              </a:rPr>
              <a:t>叁、</a:t>
            </a:r>
            <a:r>
              <a:rPr lang="zh-TW" altLang="zh-TW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技專校院辦理校外實習課程之問題</a:t>
            </a:r>
            <a:endParaRPr lang="zh-TW" altLang="en-US" sz="3600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475656" y="1484784"/>
            <a:ext cx="5668143" cy="851918"/>
          </a:xfrm>
          <a:prstGeom prst="roundRect">
            <a:avLst>
              <a:gd name="adj" fmla="val 13745"/>
            </a:avLst>
          </a:prstGeom>
          <a:solidFill>
            <a:schemeClr val="accent6">
              <a:lumMod val="50000"/>
            </a:schemeClr>
          </a:solidFill>
          <a:ln w="7620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zh-TW" altLang="en-US" sz="32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（一）</a:t>
            </a:r>
            <a:r>
              <a:rPr kumimoji="0" lang="zh-TW" altLang="zh-TW" sz="32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組織運作</a:t>
            </a:r>
            <a:endParaRPr kumimoji="0" lang="zh-TW" altLang="en-US" sz="3200" b="1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42875" y="2708275"/>
            <a:ext cx="9001125" cy="3384550"/>
          </a:xfrm>
          <a:prstGeom prst="roundRect">
            <a:avLst>
              <a:gd name="adj" fmla="val 1374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76200" algn="ctr">
            <a:solidFill>
              <a:srgbClr val="D1D1D1"/>
            </a:solidFill>
            <a:round/>
            <a:headEnd/>
            <a:tailEnd/>
          </a:ln>
        </p:spPr>
        <p:txBody>
          <a:bodyPr wrap="none" anchor="ctr"/>
          <a:lstStyle/>
          <a:p>
            <a:pPr fontAlgn="ctr">
              <a:lnSpc>
                <a:spcPct val="150000"/>
              </a:lnSpc>
            </a:pPr>
            <a:r>
              <a:rPr kumimoji="0" lang="en-US" altLang="zh-TW" sz="24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1.</a:t>
            </a:r>
            <a:r>
              <a:rPr kumimoji="0" lang="zh-TW" altLang="en-US" sz="24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目前實習機構主要都是由各系教師協助尋找。</a:t>
            </a:r>
            <a:endParaRPr kumimoji="0" lang="en-US" altLang="zh-TW" sz="2400" b="1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</a:pPr>
            <a:r>
              <a:rPr kumimoji="0" lang="en-US" altLang="zh-TW" sz="24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2.</a:t>
            </a:r>
            <a:r>
              <a:rPr kumimoji="0" lang="zh-TW" altLang="en-US" sz="24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仍有部分實習學生係自行尋找實習機構。</a:t>
            </a:r>
            <a:endParaRPr kumimoji="0" lang="en-US" altLang="zh-TW" sz="2400" b="1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</a:pPr>
            <a:r>
              <a:rPr kumimoji="0" lang="en-US" altLang="zh-TW" sz="24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3.</a:t>
            </a:r>
            <a:r>
              <a:rPr kumimoji="0" lang="zh-TW" altLang="en-US" sz="24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實習機構普遍是將實習學生視為正式員工身分。</a:t>
            </a:r>
            <a:endParaRPr kumimoji="0" lang="en-US" altLang="zh-TW" sz="2400" b="1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</a:pPr>
            <a:r>
              <a:rPr kumimoji="0" lang="en-US" altLang="zh-TW" sz="24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4.</a:t>
            </a:r>
            <a:r>
              <a:rPr kumimoji="0" lang="zh-TW" altLang="en-US" sz="24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學校未必能依學生需求尋找合適之校外實習機構。</a:t>
            </a:r>
            <a:endParaRPr kumimoji="0" lang="en-US" altLang="zh-TW" sz="2400" b="1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</a:pPr>
            <a:r>
              <a:rPr kumimoji="0" lang="en-US" altLang="zh-TW" sz="24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5.</a:t>
            </a:r>
            <a:r>
              <a:rPr kumimoji="0" lang="zh-TW" altLang="en-US" sz="24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學生認為學校負責校外實習課程之輔導教師人力不夠充足</a:t>
            </a:r>
            <a:r>
              <a:rPr kumimoji="0" lang="zh-TW" altLang="en-US" sz="240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。</a:t>
            </a:r>
            <a:endParaRPr kumimoji="0" lang="en-US" altLang="zh-TW" sz="240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</a:pPr>
            <a:endParaRPr kumimoji="0" lang="zh-TW" altLang="en-US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latin typeface="Times New Roman" pitchFamily="18" charset="0"/>
                <a:ea typeface="標楷體" pitchFamily="65" charset="-120"/>
              </a:rPr>
              <a:t>叁、</a:t>
            </a:r>
            <a:r>
              <a:rPr lang="zh-TW" altLang="zh-TW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技專校院辦理校外實習課程之問題</a:t>
            </a:r>
            <a:endParaRPr lang="zh-TW" altLang="en-US" sz="3600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428728" y="928670"/>
            <a:ext cx="5668143" cy="861890"/>
          </a:xfrm>
          <a:prstGeom prst="roundRect">
            <a:avLst>
              <a:gd name="adj" fmla="val 13745"/>
            </a:avLst>
          </a:prstGeom>
          <a:solidFill>
            <a:schemeClr val="accent6">
              <a:lumMod val="50000"/>
            </a:schemeClr>
          </a:solidFill>
          <a:ln w="7620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zh-TW" altLang="en-US" sz="32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（二）課程規劃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17488" y="1947863"/>
            <a:ext cx="8497887" cy="4143375"/>
          </a:xfrm>
          <a:prstGeom prst="roundRect">
            <a:avLst>
              <a:gd name="adj" fmla="val 13745"/>
            </a:avLst>
          </a:prstGeom>
          <a:gradFill rotWithShape="1">
            <a:gsLst>
              <a:gs pos="0">
                <a:srgbClr val="158237"/>
              </a:gs>
              <a:gs pos="100000">
                <a:srgbClr val="158237">
                  <a:gamma/>
                  <a:shade val="46275"/>
                  <a:invGamma/>
                </a:srgbClr>
              </a:gs>
            </a:gsLst>
            <a:lin ang="5400000" scaled="1"/>
          </a:gradFill>
          <a:ln w="76200" algn="ctr">
            <a:solidFill>
              <a:srgbClr val="D1D1D1"/>
            </a:solidFill>
            <a:round/>
            <a:headEnd/>
            <a:tailEnd/>
          </a:ln>
        </p:spPr>
        <p:txBody>
          <a:bodyPr wrap="none" anchor="ctr"/>
          <a:lstStyle/>
          <a:p>
            <a:pPr fontAlgn="ctr">
              <a:lnSpc>
                <a:spcPct val="150000"/>
              </a:lnSpc>
              <a:defRPr/>
            </a:pPr>
            <a:r>
              <a:rPr kumimoji="0" lang="en-US" altLang="zh-TW" sz="20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1.</a:t>
            </a:r>
            <a:r>
              <a:rPr kumimoji="0" lang="zh-TW" altLang="en-US" sz="20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技專校院認為學生對實習課程意義與目的的認知不足。</a:t>
            </a:r>
            <a:endParaRPr kumimoji="0" lang="en-US" altLang="zh-TW" sz="2000" b="1" dirty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  <a:defRPr/>
            </a:pPr>
            <a:r>
              <a:rPr kumimoji="0" lang="en-US" altLang="zh-TW" sz="20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2.</a:t>
            </a:r>
            <a:r>
              <a:rPr kumimoji="0" lang="zh-TW" altLang="en-US" sz="20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實習課程若是選修性質，會影響學生選課意願。</a:t>
            </a:r>
            <a:endParaRPr kumimoji="0" lang="en-US" altLang="zh-TW" sz="2000" b="1" dirty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  <a:defRPr/>
            </a:pPr>
            <a:r>
              <a:rPr kumimoji="0" lang="en-US" altLang="zh-TW" sz="20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3.</a:t>
            </a:r>
            <a:r>
              <a:rPr kumimoji="0" lang="zh-TW" altLang="en-US" sz="20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參與校外實習之學生與家長，對學雜費收取內容看法和學校立場不一。</a:t>
            </a:r>
            <a:endParaRPr kumimoji="0" lang="en-US" altLang="zh-TW" sz="2000" b="1" dirty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  <a:defRPr/>
            </a:pPr>
            <a:r>
              <a:rPr kumimoji="0" lang="en-US" altLang="zh-TW" sz="20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4.</a:t>
            </a:r>
            <a:r>
              <a:rPr kumimoji="0" lang="zh-TW" altLang="en-US" sz="20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熱門之實習類別，如</a:t>
            </a:r>
            <a:r>
              <a:rPr kumimoji="0" lang="en-US" altLang="zh-TW" sz="20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:</a:t>
            </a:r>
            <a:r>
              <a:rPr kumimoji="0" lang="zh-TW" altLang="en-US" sz="20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餐飲類，因實習學生人數較多，實習機構易視實習</a:t>
            </a:r>
            <a:endParaRPr kumimoji="0" lang="en-US" altLang="zh-TW" sz="2000" b="1" dirty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  <a:defRPr/>
            </a:pPr>
            <a:r>
              <a:rPr kumimoji="0" lang="zh-TW" altLang="en-US" sz="20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   學生為短期的勞力供給。</a:t>
            </a:r>
          </a:p>
          <a:p>
            <a:pPr fontAlgn="ctr">
              <a:lnSpc>
                <a:spcPct val="150000"/>
              </a:lnSpc>
              <a:defRPr/>
            </a:pPr>
            <a:r>
              <a:rPr kumimoji="0" lang="en-US" altLang="zh-TW" sz="20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5.</a:t>
            </a:r>
            <a:r>
              <a:rPr kumimoji="0" lang="zh-TW" altLang="en-US" sz="20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冷門之實習類別，如</a:t>
            </a:r>
            <a:r>
              <a:rPr kumimoji="0" lang="en-US" altLang="zh-TW" sz="20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:</a:t>
            </a:r>
            <a:r>
              <a:rPr kumimoji="0" lang="zh-TW" altLang="en-US" sz="20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海運類，學生畢業後較不願意留任於實習機構繼續</a:t>
            </a:r>
            <a:endParaRPr kumimoji="0" lang="en-US" altLang="zh-TW" sz="2000" b="1" dirty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  <a:defRPr/>
            </a:pPr>
            <a:r>
              <a:rPr kumimoji="0" lang="zh-TW" altLang="en-US" sz="20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   服務，僅將實習課程視為未來求職的跳板。</a:t>
            </a:r>
            <a:endParaRPr kumimoji="0" lang="en-US" altLang="zh-TW" sz="2000" b="1" dirty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  <a:defRPr/>
            </a:pPr>
            <a:r>
              <a:rPr kumimoji="0" lang="en-US" altLang="zh-TW" sz="20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6.</a:t>
            </a:r>
            <a:r>
              <a:rPr kumimoji="0" lang="zh-TW" altLang="en-US" sz="20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實習機構未必能符合校外實習課程目標的實習環境。</a:t>
            </a:r>
            <a:endParaRPr kumimoji="0" lang="zh-TW" altLang="zh-TW" sz="2000" b="1" dirty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latin typeface="Times New Roman" pitchFamily="18" charset="0"/>
                <a:ea typeface="標楷體" pitchFamily="65" charset="-120"/>
              </a:rPr>
              <a:t>叁、</a:t>
            </a:r>
            <a:r>
              <a:rPr lang="zh-TW" altLang="zh-TW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技專校院辦理校外實習課程之問題</a:t>
            </a:r>
            <a:endParaRPr lang="zh-TW" altLang="en-US" sz="3600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475656" y="1484784"/>
            <a:ext cx="5221722" cy="839096"/>
          </a:xfrm>
          <a:prstGeom prst="roundRect">
            <a:avLst>
              <a:gd name="adj" fmla="val 13745"/>
            </a:avLst>
          </a:prstGeom>
          <a:solidFill>
            <a:schemeClr val="accent6">
              <a:lumMod val="50000"/>
            </a:schemeClr>
          </a:solidFill>
          <a:ln w="7620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zh-TW" altLang="en-US" sz="32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（三）報酬與保險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50825" y="2636838"/>
            <a:ext cx="8351838" cy="3168650"/>
          </a:xfrm>
          <a:prstGeom prst="roundRect">
            <a:avLst>
              <a:gd name="adj" fmla="val 13745"/>
            </a:avLst>
          </a:prstGeom>
          <a:gradFill rotWithShape="1">
            <a:gsLst>
              <a:gs pos="0">
                <a:srgbClr val="CC00FF"/>
              </a:gs>
              <a:gs pos="100000">
                <a:srgbClr val="CC00FF">
                  <a:gamma/>
                  <a:shade val="46275"/>
                  <a:invGamma/>
                </a:srgbClr>
              </a:gs>
            </a:gsLst>
            <a:lin ang="5400000" scaled="1"/>
          </a:gradFill>
          <a:ln w="76200" algn="ctr">
            <a:solidFill>
              <a:srgbClr val="D1D1D1"/>
            </a:solidFill>
            <a:round/>
            <a:headEnd/>
            <a:tailEnd/>
          </a:ln>
        </p:spPr>
        <p:txBody>
          <a:bodyPr wrap="none" anchor="ctr"/>
          <a:lstStyle/>
          <a:p>
            <a:pPr fontAlgn="ctr">
              <a:lnSpc>
                <a:spcPct val="150000"/>
              </a:lnSpc>
              <a:defRPr/>
            </a:pPr>
            <a:r>
              <a:rPr kumimoji="0" lang="en-US" altLang="zh-TW" sz="24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1.</a:t>
            </a:r>
            <a:r>
              <a:rPr kumimoji="0" lang="zh-TW" altLang="en-US" sz="24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校外實習課程若為較短的時程，如：暑期課程，實習機構</a:t>
            </a:r>
            <a:endParaRPr kumimoji="0" lang="en-US" altLang="zh-TW" sz="2400" b="1" dirty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  <a:defRPr/>
            </a:pPr>
            <a:r>
              <a:rPr kumimoji="0" lang="zh-TW" altLang="en-US" sz="24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    較不願意提供實習津貼（或未達</a:t>
            </a:r>
            <a:r>
              <a:rPr kumimoji="0" lang="en-US" altLang="zh-TW" sz="24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《</a:t>
            </a:r>
            <a:r>
              <a:rPr kumimoji="0" lang="zh-TW" altLang="en-US" sz="24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勞動基準法</a:t>
            </a:r>
            <a:r>
              <a:rPr kumimoji="0" lang="en-US" altLang="zh-TW" sz="24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》</a:t>
            </a:r>
            <a:r>
              <a:rPr kumimoji="0" lang="zh-TW" altLang="en-US" sz="24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規定之基</a:t>
            </a:r>
            <a:endParaRPr kumimoji="0" lang="en-US" altLang="zh-TW" sz="2400" b="1" dirty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  <a:defRPr/>
            </a:pPr>
            <a:r>
              <a:rPr kumimoji="0" lang="zh-TW" altLang="en-US" sz="24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    本工資）與保險。</a:t>
            </a:r>
            <a:endParaRPr kumimoji="0" lang="en-US" altLang="zh-TW" sz="2400" b="1" dirty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  <a:defRPr/>
            </a:pPr>
            <a:r>
              <a:rPr kumimoji="0" lang="en-US" altLang="zh-TW" sz="24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2.</a:t>
            </a:r>
            <a:r>
              <a:rPr kumimoji="0" lang="zh-TW" altLang="en-US" sz="24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技專校院認為，與校外實習機構簽訂契約過程中，不易邀</a:t>
            </a:r>
            <a:endParaRPr kumimoji="0" lang="en-US" altLang="zh-TW" sz="2400" b="1" dirty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  <a:defRPr/>
            </a:pPr>
            <a:r>
              <a:rPr kumimoji="0" lang="zh-TW" altLang="en-US" sz="24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請學生家長或聯絡人共同參與。</a:t>
            </a:r>
            <a:endParaRPr kumimoji="0" lang="zh-TW" altLang="zh-TW" sz="2400" b="1" dirty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標楷體" pitchFamily="65" charset="-120"/>
                <a:ea typeface="標楷體" pitchFamily="65" charset="-120"/>
              </a:rPr>
              <a:t>壹、緣起 </a:t>
            </a:r>
          </a:p>
        </p:txBody>
      </p:sp>
      <p:sp>
        <p:nvSpPr>
          <p:cNvPr id="17411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DDD79B-1654-43BC-A0EB-659D5391C850}" type="slidenum">
              <a:rPr kumimoji="0"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kumimoji="0" lang="en-US" altLang="zh-TW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7412" name="Group 28"/>
          <p:cNvGrpSpPr>
            <a:grpSpLocks/>
          </p:cNvGrpSpPr>
          <p:nvPr/>
        </p:nvGrpSpPr>
        <p:grpSpPr bwMode="auto">
          <a:xfrm>
            <a:off x="365125" y="1917700"/>
            <a:ext cx="4078288" cy="1520825"/>
            <a:chOff x="1200" y="2160"/>
            <a:chExt cx="1440" cy="1680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200" y="2160"/>
              <a:ext cx="1440" cy="1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zh-TW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200" y="2557"/>
              <a:ext cx="1440" cy="782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0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技職教育再造方案─</a:t>
              </a:r>
              <a:endParaRPr kumimoji="0" lang="en-US" altLang="zh-TW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0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策略三「落實學生校外實習課程」</a:t>
              </a:r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gray">
          <a:xfrm>
            <a:off x="6735763" y="3365500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7414" name="Group 30"/>
          <p:cNvGrpSpPr>
            <a:grpSpLocks/>
          </p:cNvGrpSpPr>
          <p:nvPr/>
        </p:nvGrpSpPr>
        <p:grpSpPr bwMode="auto">
          <a:xfrm>
            <a:off x="2286000" y="3716338"/>
            <a:ext cx="4518025" cy="2414587"/>
            <a:chOff x="2400" y="1074"/>
            <a:chExt cx="1889" cy="1009"/>
          </a:xfrm>
        </p:grpSpPr>
        <p:grpSp>
          <p:nvGrpSpPr>
            <p:cNvPr id="17419" name="Group 11"/>
            <p:cNvGrpSpPr>
              <a:grpSpLocks/>
            </p:cNvGrpSpPr>
            <p:nvPr/>
          </p:nvGrpSpPr>
          <p:grpSpPr bwMode="auto">
            <a:xfrm>
              <a:off x="2400" y="1074"/>
              <a:ext cx="1889" cy="1009"/>
              <a:chOff x="1997" y="1314"/>
              <a:chExt cx="1889" cy="1009"/>
            </a:xfrm>
          </p:grpSpPr>
          <p:grpSp>
            <p:nvGrpSpPr>
              <p:cNvPr id="17421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9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  <p:sp>
            <p:nvSpPr>
              <p:cNvPr id="15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6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7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2762" y="1200"/>
              <a:ext cx="1107" cy="4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32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縮短學用落差</a:t>
              </a:r>
              <a:endParaRPr kumimoji="0" lang="en-US" altLang="zh-TW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32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強化產學連結</a:t>
              </a:r>
            </a:p>
          </p:txBody>
        </p:sp>
      </p:grpSp>
      <p:grpSp>
        <p:nvGrpSpPr>
          <p:cNvPr id="17415" name="Group 29"/>
          <p:cNvGrpSpPr>
            <a:grpSpLocks/>
          </p:cNvGrpSpPr>
          <p:nvPr/>
        </p:nvGrpSpPr>
        <p:grpSpPr bwMode="auto">
          <a:xfrm>
            <a:off x="4572000" y="1919288"/>
            <a:ext cx="4176713" cy="1509712"/>
            <a:chOff x="3984" y="2160"/>
            <a:chExt cx="1440" cy="1680"/>
          </a:xfrm>
        </p:grpSpPr>
        <p:sp>
          <p:nvSpPr>
            <p:cNvPr id="22" name="AutoShape 3"/>
            <p:cNvSpPr>
              <a:spLocks noChangeArrowheads="1"/>
            </p:cNvSpPr>
            <p:nvPr/>
          </p:nvSpPr>
          <p:spPr bwMode="auto">
            <a:xfrm>
              <a:off x="3984" y="2160"/>
              <a:ext cx="1440" cy="1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zh-TW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3984" y="2573"/>
              <a:ext cx="1440" cy="7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0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教育部補助技專校院</a:t>
              </a:r>
              <a:endParaRPr kumimoji="0" lang="en-US" altLang="zh-TW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0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開設校外實習課程作業要點</a:t>
              </a:r>
              <a:endParaRPr kumimoji="0" lang="en-US" altLang="zh-TW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4" name="Freeform 10"/>
          <p:cNvSpPr>
            <a:spLocks/>
          </p:cNvSpPr>
          <p:nvPr/>
        </p:nvSpPr>
        <p:spPr bwMode="gray">
          <a:xfrm flipH="1">
            <a:off x="1387475" y="3482975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latin typeface="Times New Roman" pitchFamily="18" charset="0"/>
                <a:ea typeface="標楷體" pitchFamily="65" charset="-120"/>
              </a:rPr>
              <a:t>叁、</a:t>
            </a:r>
            <a:r>
              <a:rPr lang="zh-TW" altLang="zh-TW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技專校院辦理校外實習課程之問題</a:t>
            </a:r>
            <a:endParaRPr lang="zh-TW" altLang="en-US" sz="3600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187624" y="1484784"/>
            <a:ext cx="6336704" cy="904629"/>
          </a:xfrm>
          <a:prstGeom prst="roundRect">
            <a:avLst>
              <a:gd name="adj" fmla="val 13745"/>
            </a:avLst>
          </a:prstGeom>
          <a:solidFill>
            <a:schemeClr val="accent6">
              <a:lumMod val="50000"/>
            </a:schemeClr>
          </a:solidFill>
          <a:ln w="7620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zh-TW" altLang="en-US" sz="32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（四）學生實習生活輔導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39750" y="2781300"/>
            <a:ext cx="8064500" cy="3168650"/>
          </a:xfrm>
          <a:prstGeom prst="roundRect">
            <a:avLst>
              <a:gd name="adj" fmla="val 13745"/>
            </a:avLst>
          </a:prstGeom>
          <a:gradFill rotWithShape="1">
            <a:gsLst>
              <a:gs pos="0">
                <a:srgbClr val="CC9900"/>
              </a:gs>
              <a:gs pos="100000">
                <a:srgbClr val="CC9900">
                  <a:gamma/>
                  <a:shade val="46275"/>
                  <a:invGamma/>
                </a:srgbClr>
              </a:gs>
            </a:gsLst>
            <a:lin ang="5400000" scaled="1"/>
          </a:gradFill>
          <a:ln w="76200" algn="ctr">
            <a:solidFill>
              <a:srgbClr val="D1D1D1"/>
            </a:solidFill>
            <a:round/>
            <a:headEnd/>
            <a:tailEnd/>
          </a:ln>
        </p:spPr>
        <p:txBody>
          <a:bodyPr wrap="none" anchor="ctr"/>
          <a:lstStyle/>
          <a:p>
            <a:pPr fontAlgn="ctr">
              <a:lnSpc>
                <a:spcPct val="150000"/>
              </a:lnSpc>
              <a:defRPr/>
            </a:pPr>
            <a:r>
              <a:rPr kumimoji="0" lang="en-US" altLang="zh-TW" sz="24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1.</a:t>
            </a:r>
            <a:r>
              <a:rPr kumimoji="0" lang="zh-TW" altLang="en-US" sz="24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實習學生實習地點分佈愈廣，愈會增加學校教師的負擔。</a:t>
            </a:r>
            <a:endParaRPr kumimoji="0" lang="en-US" altLang="zh-TW" sz="2400" b="1" dirty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  <a:defRPr/>
            </a:pPr>
            <a:r>
              <a:rPr kumimoji="0" lang="en-US" altLang="zh-TW" sz="24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2.</a:t>
            </a:r>
            <a:r>
              <a:rPr kumimoji="0" lang="zh-TW" altLang="en-US" sz="24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 技專院校對於實習學生在校外之行為，未必能有效約束</a:t>
            </a:r>
            <a:endParaRPr kumimoji="0" lang="en-US" altLang="zh-TW" sz="2400" b="1" dirty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  <a:defRPr/>
            </a:pPr>
            <a:r>
              <a:rPr kumimoji="0" lang="zh-TW" altLang="en-US" sz="24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    與管理。</a:t>
            </a:r>
            <a:endParaRPr kumimoji="0" lang="en-US" altLang="zh-TW" sz="2400" b="1" dirty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  <a:defRPr/>
            </a:pPr>
            <a:r>
              <a:rPr kumimoji="0" lang="en-US" altLang="zh-TW" sz="24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3.</a:t>
            </a:r>
            <a:r>
              <a:rPr kumimoji="0" lang="zh-TW" altLang="en-US" sz="24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學生未必能夠適應實習機構之實習環境。</a:t>
            </a:r>
            <a:endParaRPr kumimoji="0" lang="en-US" altLang="zh-TW" sz="2400" b="1" dirty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  <a:defRPr/>
            </a:pPr>
            <a:endParaRPr kumimoji="0" lang="zh-TW" altLang="zh-TW" sz="2000" b="1" dirty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619102" y="1199602"/>
            <a:ext cx="5668143" cy="710881"/>
          </a:xfrm>
          <a:prstGeom prst="roundRect">
            <a:avLst>
              <a:gd name="adj" fmla="val 13745"/>
            </a:avLst>
          </a:prstGeom>
          <a:solidFill>
            <a:schemeClr val="accent6">
              <a:lumMod val="50000"/>
            </a:schemeClr>
          </a:solidFill>
          <a:ln w="7620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zh-TW" altLang="en-US" sz="32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（五）校外實習成效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85750" y="2143125"/>
            <a:ext cx="8429625" cy="4286250"/>
          </a:xfrm>
          <a:prstGeom prst="roundRect">
            <a:avLst>
              <a:gd name="adj" fmla="val 13745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76200" algn="ctr">
            <a:solidFill>
              <a:srgbClr val="D1D1D1"/>
            </a:solidFill>
            <a:round/>
            <a:headEnd/>
            <a:tailEnd/>
          </a:ln>
        </p:spPr>
        <p:txBody>
          <a:bodyPr wrap="none" anchor="ctr"/>
          <a:lstStyle/>
          <a:p>
            <a:pPr fontAlgn="ctr">
              <a:lnSpc>
                <a:spcPct val="150000"/>
              </a:lnSpc>
            </a:pPr>
            <a:r>
              <a:rPr kumimoji="0" lang="en-US" altLang="zh-TW" sz="22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1.</a:t>
            </a:r>
            <a:r>
              <a:rPr kumimoji="0" lang="zh-TW" altLang="en-US" sz="22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實習機構普遍希望能有跨部會配套措施，以提高辦理校外實習課程</a:t>
            </a:r>
            <a:endParaRPr kumimoji="0" lang="en-US" altLang="zh-TW" sz="2200" b="1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</a:pPr>
            <a:r>
              <a:rPr kumimoji="0" lang="zh-TW" altLang="en-US" sz="22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   意願。</a:t>
            </a:r>
            <a:endParaRPr kumimoji="0" lang="en-US" altLang="zh-TW" sz="2200" b="1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</a:pPr>
            <a:r>
              <a:rPr kumimoji="0" lang="en-US" altLang="zh-TW" sz="22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2.</a:t>
            </a:r>
            <a:r>
              <a:rPr kumimoji="0" lang="zh-TW" altLang="en-US" sz="22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實習機構認為學校課程規劃不敷產業需求。</a:t>
            </a:r>
            <a:endParaRPr kumimoji="0" lang="en-US" altLang="zh-TW" sz="2200" b="1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</a:pPr>
            <a:r>
              <a:rPr kumimoji="0" lang="en-US" altLang="zh-TW" sz="22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3.</a:t>
            </a:r>
            <a:r>
              <a:rPr kumimoji="0" lang="zh-TW" altLang="en-US" sz="22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實習機構認為技專校院學生對自身的興趣取向不明。</a:t>
            </a:r>
            <a:endParaRPr kumimoji="0" lang="en-US" altLang="zh-TW" sz="2200" b="1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</a:pPr>
            <a:r>
              <a:rPr kumimoji="0" lang="en-US" altLang="zh-TW" sz="22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4.</a:t>
            </a:r>
            <a:r>
              <a:rPr kumimoji="0" lang="zh-TW" altLang="en-US" sz="22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學生認為未必能夠將學校所學知識應用於實習機構現場。</a:t>
            </a:r>
            <a:endParaRPr kumimoji="0" lang="en-US" altLang="zh-TW" sz="2200" b="1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</a:pPr>
            <a:r>
              <a:rPr kumimoji="0" lang="en-US" altLang="zh-TW" sz="22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5.</a:t>
            </a:r>
            <a:r>
              <a:rPr kumimoji="0" lang="zh-TW" altLang="en-US" sz="22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學生認為，參與校外實習課程未必有助於職場經驗。</a:t>
            </a:r>
            <a:endParaRPr kumimoji="0" lang="en-US" altLang="zh-TW" sz="2200" b="1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</a:pPr>
            <a:r>
              <a:rPr kumimoji="0" lang="en-US" altLang="zh-TW" sz="22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6.</a:t>
            </a:r>
            <a:r>
              <a:rPr kumimoji="0" lang="zh-TW" altLang="en-US" sz="22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技專校院認為不容易與知名度較高之實習機構，共同辦理校外實</a:t>
            </a:r>
            <a:endParaRPr kumimoji="0" lang="en-US" altLang="zh-TW" sz="2200" b="1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  <a:p>
            <a:pPr fontAlgn="ctr">
              <a:lnSpc>
                <a:spcPct val="150000"/>
              </a:lnSpc>
            </a:pPr>
            <a:r>
              <a:rPr kumimoji="0" lang="zh-TW" altLang="en-US" sz="22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   習課程。</a:t>
            </a:r>
            <a:endParaRPr kumimoji="0" lang="zh-TW" altLang="zh-TW" sz="2200" b="1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latin typeface="Times New Roman" pitchFamily="18" charset="0"/>
                <a:ea typeface="標楷體" pitchFamily="65" charset="-120"/>
              </a:rPr>
              <a:t>叁、</a:t>
            </a:r>
            <a:r>
              <a:rPr lang="zh-TW" altLang="zh-TW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技專校院辦理校外實習課程之問題</a:t>
            </a:r>
            <a:endParaRPr lang="zh-TW" altLang="en-US" sz="3600" dirty="0" smtClean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肆、初步結論與建議 </a:t>
            </a:r>
          </a:p>
        </p:txBody>
      </p:sp>
      <p:sp>
        <p:nvSpPr>
          <p:cNvPr id="45059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AD684F-70CB-49DE-8479-A592B10A82AF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gray">
          <a:xfrm>
            <a:off x="1536700" y="2513013"/>
            <a:ext cx="7192963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789E5"/>
              </a:gs>
              <a:gs pos="50000">
                <a:srgbClr val="CC99FF"/>
              </a:gs>
              <a:gs pos="100000">
                <a:srgbClr val="B789E5"/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kumimoji="0" lang="zh-TW" altLang="en-US" sz="2000" b="1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</a:rPr>
              <a:t>校外實習學生權益保障主要適用勞動基準法。</a:t>
            </a:r>
            <a:endParaRPr kumimoji="0" lang="en-US" altLang="ko-KR" sz="2000" b="1">
              <a:solidFill>
                <a:srgbClr val="660066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1528763" y="3305175"/>
            <a:ext cx="7200900" cy="663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0E589">
                  <a:gamma/>
                  <a:shade val="46275"/>
                  <a:invGamma/>
                </a:srgbClr>
              </a:gs>
              <a:gs pos="50000">
                <a:srgbClr val="60E589"/>
              </a:gs>
              <a:gs pos="100000">
                <a:srgbClr val="60E589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r>
              <a:rPr kumimoji="0" lang="zh-TW" altLang="en-US" sz="2000" b="1" dirty="0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</a:rPr>
              <a:t>校外實習課程執行機制以教育部、技專校院、實習機構、實習</a:t>
            </a:r>
            <a:endParaRPr kumimoji="0" lang="en-US" altLang="zh-TW" sz="2000" b="1" dirty="0">
              <a:solidFill>
                <a:srgbClr val="003300"/>
              </a:solidFill>
              <a:latin typeface="Times New Roman" pitchFamily="18" charset="0"/>
              <a:ea typeface="標楷體" pitchFamily="65" charset="-120"/>
            </a:endParaRPr>
          </a:p>
          <a:p>
            <a:pPr eaLnBrk="0" hangingPunct="0">
              <a:defRPr/>
            </a:pPr>
            <a:r>
              <a:rPr kumimoji="0" lang="zh-TW" altLang="en-US" sz="2000" b="1" dirty="0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</a:rPr>
              <a:t>學生及大專校院校外實習媒合資訊平台為主體。</a:t>
            </a:r>
            <a:endParaRPr kumimoji="0" lang="en-US" altLang="ko-KR" sz="2000" b="1" dirty="0">
              <a:solidFill>
                <a:srgbClr val="0033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5062" name="AutoShape 7"/>
          <p:cNvSpPr>
            <a:spLocks noChangeArrowheads="1"/>
          </p:cNvSpPr>
          <p:nvPr/>
        </p:nvSpPr>
        <p:spPr bwMode="gray">
          <a:xfrm>
            <a:off x="1550988" y="4130675"/>
            <a:ext cx="7178675" cy="663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B0F0">
                  <a:gamma/>
                  <a:shade val="46275"/>
                  <a:invGamma/>
                </a:srgbClr>
              </a:gs>
              <a:gs pos="50000">
                <a:srgbClr val="00B0F0"/>
              </a:gs>
              <a:gs pos="100000">
                <a:srgbClr val="00B0F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kumimoji="0" lang="zh-TW" altLang="en-US" sz="20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實習生薪資津貼、保險事宜等權益條件良莠不齊。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509713" y="4960938"/>
            <a:ext cx="7219950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/>
              </a:gs>
              <a:gs pos="50000">
                <a:srgbClr val="EDA25F"/>
              </a:gs>
              <a:gs pos="100000">
                <a:schemeClr val="accent2"/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r>
              <a:rPr kumimoji="0" lang="zh-TW" altLang="en-US" sz="2000" b="1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</a:rPr>
              <a:t>校外實習課程實施時數、核定學分及必選修標準不一。</a:t>
            </a:r>
            <a:endParaRPr kumimoji="0" lang="en-US" altLang="ko-KR" sz="2000" b="1" dirty="0">
              <a:solidFill>
                <a:srgbClr val="A5002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5064" name="AutoShape 4"/>
          <p:cNvSpPr>
            <a:spLocks noChangeArrowheads="1"/>
          </p:cNvSpPr>
          <p:nvPr/>
        </p:nvSpPr>
        <p:spPr bwMode="gray">
          <a:xfrm>
            <a:off x="627063" y="2532063"/>
            <a:ext cx="704850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99FF"/>
              </a:gs>
              <a:gs pos="100000">
                <a:srgbClr val="B789E5"/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0" lang="en-US" altLang="zh-TW" sz="3600" b="1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</a:rPr>
              <a:t>1</a:t>
            </a:r>
            <a:endParaRPr kumimoji="0" lang="en-US" altLang="ko-KR" sz="3600" b="1">
              <a:solidFill>
                <a:srgbClr val="660066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gray">
          <a:xfrm>
            <a:off x="611188" y="3324225"/>
            <a:ext cx="720725" cy="66357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kumimoji="0" lang="en-US" altLang="zh-TW" sz="3600" b="1" dirty="0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</a:rPr>
              <a:t>2</a:t>
            </a:r>
            <a:endParaRPr kumimoji="0" lang="en-US" altLang="ko-KR" sz="3600" b="1" dirty="0">
              <a:solidFill>
                <a:srgbClr val="0033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5066" name="AutoShape 7"/>
          <p:cNvSpPr>
            <a:spLocks noChangeArrowheads="1"/>
          </p:cNvSpPr>
          <p:nvPr/>
        </p:nvSpPr>
        <p:spPr bwMode="gray">
          <a:xfrm>
            <a:off x="638175" y="4149725"/>
            <a:ext cx="693738" cy="6635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0" lang="en-US" altLang="zh-TW" sz="36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3</a:t>
            </a:r>
            <a:endParaRPr kumimoji="0" lang="en-US" altLang="ko-KR" sz="3600" b="1">
              <a:solidFill>
                <a:srgbClr val="0000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11188" y="4979988"/>
            <a:ext cx="720725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gamma/>
                  <a:tint val="7019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kumimoji="0" lang="en-US" altLang="zh-TW" sz="3600" b="1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</a:rPr>
              <a:t>4</a:t>
            </a:r>
            <a:endParaRPr kumimoji="0" lang="en-US" altLang="ko-KR" sz="3600" b="1" dirty="0">
              <a:solidFill>
                <a:srgbClr val="A5002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57554" y="1548458"/>
            <a:ext cx="2339102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2800" b="1" dirty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一、</a:t>
            </a:r>
            <a:r>
              <a:rPr kumimoji="0" lang="zh-TW" altLang="zh-TW" sz="2800" b="1" dirty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初步結論</a:t>
            </a:r>
            <a:endParaRPr kumimoji="0" lang="en-US" altLang="zh-TW" sz="2800" b="1" dirty="0">
              <a:solidFill>
                <a:srgbClr val="FF3300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六邊形 18"/>
          <p:cNvSpPr/>
          <p:nvPr/>
        </p:nvSpPr>
        <p:spPr bwMode="auto">
          <a:xfrm rot="5400000">
            <a:off x="2428860" y="1540702"/>
            <a:ext cx="3960000" cy="3960000"/>
          </a:xfrm>
          <a:prstGeom prst="hexagon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0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肆、初步結論與建議 </a:t>
            </a:r>
          </a:p>
        </p:txBody>
      </p:sp>
      <p:sp>
        <p:nvSpPr>
          <p:cNvPr id="46086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084C4EF-BEAD-4344-9C22-9640439B9611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674" y="961564"/>
            <a:ext cx="2339102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28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二、</a:t>
            </a:r>
            <a:r>
              <a:rPr kumimoji="0" lang="zh-TW" altLang="zh-TW" sz="28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初步</a:t>
            </a:r>
            <a:r>
              <a:rPr kumimoji="0" lang="zh-TW" altLang="en-US" sz="28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建議</a:t>
            </a:r>
            <a:endParaRPr kumimoji="0" lang="en-US" altLang="zh-TW" sz="280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6093" name="Rectangle 18"/>
          <p:cNvSpPr>
            <a:spLocks noChangeArrowheads="1"/>
          </p:cNvSpPr>
          <p:nvPr/>
        </p:nvSpPr>
        <p:spPr bwMode="gray">
          <a:xfrm>
            <a:off x="3143250" y="1285875"/>
            <a:ext cx="2808288" cy="7778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9850" tIns="34925" rIns="69850" bIns="34925">
            <a:spAutoFit/>
          </a:bodyPr>
          <a:lstStyle/>
          <a:p>
            <a:pPr algn="ctr" defTabSz="514350" eaLnBrk="0" hangingPunct="0">
              <a:lnSpc>
                <a:spcPct val="110000"/>
              </a:lnSpc>
              <a:defRPr/>
            </a:pPr>
            <a:r>
              <a:rPr kumimoji="0" lang="en-US" altLang="zh-TW" sz="20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1.</a:t>
            </a:r>
            <a:r>
              <a:rPr kumimoji="0" lang="zh-TW" altLang="en-US" sz="20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完備技專校院校外實習課程相關法令。</a:t>
            </a:r>
            <a:endParaRPr kumimoji="0" lang="en-US" altLang="ko-KR" sz="2000" b="1" dirty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6094" name="Rectangle 19"/>
          <p:cNvSpPr>
            <a:spLocks noChangeArrowheads="1"/>
          </p:cNvSpPr>
          <p:nvPr/>
        </p:nvSpPr>
        <p:spPr bwMode="gray">
          <a:xfrm>
            <a:off x="785813" y="4000500"/>
            <a:ext cx="2016125" cy="1112838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9850" tIns="34925" rIns="69850" bIns="34925">
            <a:spAutoFit/>
          </a:bodyPr>
          <a:lstStyle/>
          <a:p>
            <a:pPr algn="ctr" defTabSz="514350" eaLnBrk="0" hangingPunct="0">
              <a:lnSpc>
                <a:spcPct val="110000"/>
              </a:lnSpc>
              <a:defRPr/>
            </a:pPr>
            <a:r>
              <a:rPr kumimoji="0" lang="en-US" altLang="zh-TW" sz="20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5.</a:t>
            </a:r>
            <a:r>
              <a:rPr kumimoji="0" lang="zh-TW" altLang="en-US" sz="20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強化所有參與主體辦理校外實習課程之意願。</a:t>
            </a:r>
            <a:endParaRPr kumimoji="0" lang="en-US" altLang="ko-KR" sz="2000" b="1" dirty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6095" name="Rectangle 20"/>
          <p:cNvSpPr>
            <a:spLocks noChangeArrowheads="1"/>
          </p:cNvSpPr>
          <p:nvPr/>
        </p:nvSpPr>
        <p:spPr bwMode="gray">
          <a:xfrm>
            <a:off x="500063" y="2071688"/>
            <a:ext cx="2238375" cy="1327150"/>
          </a:xfrm>
          <a:prstGeom prst="rect">
            <a:avLst/>
          </a:prstGeom>
          <a:gradFill rotWithShape="1">
            <a:gsLst>
              <a:gs pos="0">
                <a:srgbClr val="ABD3B1">
                  <a:gamma/>
                  <a:shade val="46275"/>
                  <a:invGamma/>
                </a:srgbClr>
              </a:gs>
              <a:gs pos="50000">
                <a:srgbClr val="ABD3B1"/>
              </a:gs>
              <a:gs pos="100000">
                <a:srgbClr val="ABD3B1">
                  <a:gamma/>
                  <a:shade val="46275"/>
                  <a:invGamma/>
                </a:srgbClr>
              </a:gs>
            </a:gsLst>
            <a:lin ang="5400000" scaled="1"/>
          </a:gra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9850" tIns="34925" rIns="69850" bIns="34925">
            <a:spAutoFit/>
          </a:bodyPr>
          <a:lstStyle/>
          <a:p>
            <a:pPr algn="ctr" defTabSz="514350" eaLnBrk="0" hangingPunct="0"/>
            <a:r>
              <a:rPr kumimoji="0" lang="en-US" altLang="zh-TW" sz="20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6.</a:t>
            </a:r>
            <a:r>
              <a:rPr kumimoji="0" lang="zh-TW" altLang="en-US" sz="20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建立跨部會協助機制，以利推動技專校院辦理校外實習課程。</a:t>
            </a:r>
            <a:endParaRPr kumimoji="0" lang="en-US" altLang="ko-KR" sz="2000" b="1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6096" name="Rectangle 21"/>
          <p:cNvSpPr>
            <a:spLocks noChangeArrowheads="1"/>
          </p:cNvSpPr>
          <p:nvPr/>
        </p:nvSpPr>
        <p:spPr bwMode="gray">
          <a:xfrm>
            <a:off x="6000750" y="4000500"/>
            <a:ext cx="2111375" cy="1447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9850" tIns="34925" rIns="69850" bIns="34925">
            <a:spAutoFit/>
          </a:bodyPr>
          <a:lstStyle/>
          <a:p>
            <a:pPr algn="ctr" defTabSz="514350" eaLnBrk="0" hangingPunct="0">
              <a:lnSpc>
                <a:spcPct val="110000"/>
              </a:lnSpc>
            </a:pPr>
            <a:r>
              <a:rPr kumimoji="0" lang="en-US" altLang="zh-TW" sz="20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3.</a:t>
            </a:r>
            <a:r>
              <a:rPr kumimoji="0" lang="zh-TW" altLang="en-US" sz="20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 依照目前產業發展供需情形，推動校外實習課程。</a:t>
            </a:r>
            <a:endParaRPr kumimoji="0" lang="en-US" altLang="ko-KR" sz="2000" b="1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6097" name="Rectangle 22"/>
          <p:cNvSpPr>
            <a:spLocks noChangeArrowheads="1"/>
          </p:cNvSpPr>
          <p:nvPr/>
        </p:nvSpPr>
        <p:spPr bwMode="gray">
          <a:xfrm>
            <a:off x="6143625" y="2000250"/>
            <a:ext cx="2286000" cy="14478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9850" tIns="34925" rIns="69850" bIns="34925">
            <a:spAutoFit/>
          </a:bodyPr>
          <a:lstStyle/>
          <a:p>
            <a:pPr algn="ctr" defTabSz="514350" eaLnBrk="0" hangingPunct="0">
              <a:lnSpc>
                <a:spcPct val="110000"/>
              </a:lnSpc>
            </a:pPr>
            <a:r>
              <a:rPr kumimoji="0" lang="en-US" altLang="zh-TW" sz="20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2.</a:t>
            </a:r>
            <a:r>
              <a:rPr kumimoji="0" lang="zh-TW" altLang="en-US" sz="20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建立法律諮商人才庫或委員會，協助技專校院解決法律問題。</a:t>
            </a:r>
            <a:r>
              <a:rPr kumimoji="0" lang="zh-TW" altLang="en-US" sz="20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endParaRPr kumimoji="0" lang="en-US" altLang="ko-KR" sz="200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" name="矩形 17"/>
          <p:cNvSpPr>
            <a:spLocks noChangeArrowheads="1"/>
          </p:cNvSpPr>
          <p:nvPr/>
        </p:nvSpPr>
        <p:spPr bwMode="auto">
          <a:xfrm>
            <a:off x="3286125" y="2714625"/>
            <a:ext cx="23479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825500" eaLnBrk="0" hangingPunct="0">
              <a:lnSpc>
                <a:spcPct val="150000"/>
              </a:lnSpc>
            </a:pPr>
            <a:r>
              <a:rPr kumimoji="0" lang="zh-TW" altLang="en-US" sz="2400" b="1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</a:rPr>
              <a:t>（一）</a:t>
            </a:r>
            <a:endParaRPr kumimoji="0" lang="en-US" altLang="zh-TW" sz="2400" b="1">
              <a:solidFill>
                <a:srgbClr val="003300"/>
              </a:solidFill>
              <a:latin typeface="Times New Roman" pitchFamily="18" charset="0"/>
              <a:ea typeface="標楷體" pitchFamily="65" charset="-120"/>
            </a:endParaRPr>
          </a:p>
          <a:p>
            <a:pPr algn="ctr" defTabSz="825500" eaLnBrk="0" hangingPunct="0"/>
            <a:r>
              <a:rPr kumimoji="0" lang="zh-TW" altLang="en-US" sz="2400" b="1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</a:rPr>
              <a:t>對教育部</a:t>
            </a:r>
            <a:endParaRPr kumimoji="0" lang="en-US" altLang="zh-TW" sz="2400" b="1">
              <a:solidFill>
                <a:srgbClr val="003300"/>
              </a:solidFill>
              <a:latin typeface="Times New Roman" pitchFamily="18" charset="0"/>
              <a:ea typeface="標楷體" pitchFamily="65" charset="-120"/>
            </a:endParaRPr>
          </a:p>
          <a:p>
            <a:pPr algn="ctr" defTabSz="825500" eaLnBrk="0" hangingPunct="0"/>
            <a:r>
              <a:rPr kumimoji="0" lang="zh-TW" altLang="en-US" sz="2400" b="1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</a:rPr>
              <a:t>之建議</a:t>
            </a:r>
            <a:endParaRPr kumimoji="0" lang="en-US" altLang="ko-KR" sz="2400" b="1">
              <a:solidFill>
                <a:srgbClr val="0033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gray">
          <a:xfrm>
            <a:off x="3286125" y="5357813"/>
            <a:ext cx="2238375" cy="1022350"/>
          </a:xfrm>
          <a:prstGeom prst="rect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9850" tIns="34925" rIns="69850" bIns="34925">
            <a:spAutoFit/>
          </a:bodyPr>
          <a:lstStyle/>
          <a:p>
            <a:pPr algn="ctr" defTabSz="514350" eaLnBrk="0" hangingPunct="0"/>
            <a:r>
              <a:rPr kumimoji="0" lang="en-US" altLang="zh-TW" sz="2000" b="1">
                <a:latin typeface="Times New Roman" pitchFamily="18" charset="0"/>
                <a:ea typeface="標楷體" pitchFamily="65" charset="-120"/>
              </a:rPr>
              <a:t>4.</a:t>
            </a:r>
            <a:r>
              <a:rPr kumimoji="0" lang="zh-TW" altLang="en-US" sz="2000" b="1">
                <a:latin typeface="Times New Roman" pitchFamily="18" charset="0"/>
                <a:ea typeface="標楷體" pitchFamily="65" charset="-120"/>
              </a:rPr>
              <a:t> 強化技專校院校外實習資訊平台之功能。</a:t>
            </a:r>
            <a:endParaRPr kumimoji="0" lang="en-US" altLang="ko-KR" sz="2000" b="1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/>
          <p:cNvSpPr>
            <a:spLocks noEditPoints="1"/>
          </p:cNvSpPr>
          <p:nvPr/>
        </p:nvSpPr>
        <p:spPr bwMode="gray">
          <a:xfrm rot="20241944">
            <a:off x="1204913" y="2139950"/>
            <a:ext cx="6853237" cy="2803525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14179C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710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肆、初步結論與建議 </a:t>
            </a:r>
          </a:p>
        </p:txBody>
      </p:sp>
      <p:sp>
        <p:nvSpPr>
          <p:cNvPr id="47108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13CFF56-76AE-4F23-AA7A-F84841A9446E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6" name="矩形 5"/>
          <p:cNvGrpSpPr>
            <a:grpSpLocks/>
          </p:cNvGrpSpPr>
          <p:nvPr/>
        </p:nvGrpSpPr>
        <p:grpSpPr bwMode="auto">
          <a:xfrm>
            <a:off x="3114675" y="1274763"/>
            <a:ext cx="3846513" cy="736600"/>
            <a:chOff x="1962" y="803"/>
            <a:chExt cx="2423" cy="464"/>
          </a:xfrm>
        </p:grpSpPr>
        <p:pic>
          <p:nvPicPr>
            <p:cNvPr id="47109" name="矩形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" y="803"/>
              <a:ext cx="2423" cy="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0" name="Text Box 6"/>
            <p:cNvSpPr txBox="1">
              <a:spLocks noChangeArrowheads="1"/>
            </p:cNvSpPr>
            <p:nvPr/>
          </p:nvSpPr>
          <p:spPr bwMode="auto">
            <a:xfrm>
              <a:off x="1973" y="814"/>
              <a:ext cx="2404" cy="442"/>
            </a:xfrm>
            <a:prstGeom prst="rect">
              <a:avLst/>
            </a:prstGeom>
            <a:gradFill rotWithShape="1">
              <a:gsLst>
                <a:gs pos="0">
                  <a:srgbClr val="FF66FF">
                    <a:gamma/>
                    <a:shade val="46275"/>
                    <a:invGamma/>
                  </a:srgbClr>
                </a:gs>
                <a:gs pos="50000">
                  <a:srgbClr val="FF66FF"/>
                </a:gs>
                <a:gs pos="100000">
                  <a:srgbClr val="FF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2000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1.</a:t>
              </a:r>
              <a:r>
                <a:rPr kumimoji="0" lang="zh-TW" altLang="zh-TW" sz="2000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校外實習課程</a:t>
              </a:r>
              <a:r>
                <a:rPr kumimoji="0" lang="zh-TW" altLang="en-US" sz="2000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支薪與津貼</a:t>
              </a:r>
              <a:r>
                <a:rPr kumimoji="0" lang="zh-TW" altLang="zh-TW" sz="2000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問題，宜兼顧教育及經濟面向</a:t>
              </a:r>
              <a:r>
                <a:rPr kumimoji="0" lang="zh-TW" altLang="en-US" sz="2000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。</a:t>
              </a:r>
              <a:endParaRPr kumimoji="0" lang="zh-TW" altLang="zh-TW" sz="20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7" name="矩形 6"/>
          <p:cNvGrpSpPr>
            <a:grpSpLocks/>
          </p:cNvGrpSpPr>
          <p:nvPr/>
        </p:nvGrpSpPr>
        <p:grpSpPr bwMode="auto">
          <a:xfrm>
            <a:off x="5151438" y="2152650"/>
            <a:ext cx="3754437" cy="1060450"/>
            <a:chOff x="3245" y="1356"/>
            <a:chExt cx="2365" cy="668"/>
          </a:xfrm>
        </p:grpSpPr>
        <p:pic>
          <p:nvPicPr>
            <p:cNvPr id="47112" name="矩形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5" y="1356"/>
              <a:ext cx="2365" cy="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3" name="Text Box 9"/>
            <p:cNvSpPr txBox="1">
              <a:spLocks noChangeArrowheads="1"/>
            </p:cNvSpPr>
            <p:nvPr/>
          </p:nvSpPr>
          <p:spPr bwMode="auto">
            <a:xfrm>
              <a:off x="3285" y="1395"/>
              <a:ext cx="2290" cy="57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2.</a:t>
              </a:r>
              <a:r>
                <a:rPr kumimoji="0" lang="zh-TW" altLang="en-US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建議</a:t>
              </a:r>
              <a:r>
                <a:rPr kumimoji="0" lang="zh-TW" altLang="zh-TW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邀請學生及家長或聯絡人</a:t>
              </a:r>
              <a:endParaRPr kumimoji="0" lang="en-US" altLang="zh-TW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 eaLnBrk="1" hangingPunct="1"/>
              <a:r>
                <a:rPr kumimoji="0" lang="zh-TW" altLang="en-US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與學校及實習機構三方</a:t>
              </a:r>
              <a:endParaRPr kumimoji="0" lang="en-US" altLang="zh-TW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 eaLnBrk="1" hangingPunct="1"/>
              <a:r>
                <a:rPr kumimoji="0" lang="zh-TW" altLang="en-US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簽訂實習契約。</a:t>
              </a:r>
              <a:endParaRPr kumimoji="0" lang="zh-TW" altLang="zh-TW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8" name="矩形 7"/>
          <p:cNvGrpSpPr>
            <a:grpSpLocks/>
          </p:cNvGrpSpPr>
          <p:nvPr/>
        </p:nvGrpSpPr>
        <p:grpSpPr bwMode="auto">
          <a:xfrm>
            <a:off x="5473700" y="3511550"/>
            <a:ext cx="3554413" cy="1054100"/>
            <a:chOff x="3448" y="2212"/>
            <a:chExt cx="2239" cy="664"/>
          </a:xfrm>
        </p:grpSpPr>
        <p:pic>
          <p:nvPicPr>
            <p:cNvPr id="47115" name="矩形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" y="2212"/>
              <a:ext cx="2239" cy="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6" name="Text Box 12"/>
            <p:cNvSpPr txBox="1">
              <a:spLocks noChangeArrowheads="1"/>
            </p:cNvSpPr>
            <p:nvPr/>
          </p:nvSpPr>
          <p:spPr bwMode="auto">
            <a:xfrm>
              <a:off x="3510" y="2250"/>
              <a:ext cx="2115" cy="577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3.</a:t>
              </a:r>
              <a:r>
                <a:rPr kumimoji="0" lang="zh-TW" altLang="zh-TW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審慎規劃校外實習課程</a:t>
              </a:r>
              <a:r>
                <a:rPr kumimoji="0" lang="zh-TW" altLang="en-US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，</a:t>
              </a:r>
              <a:r>
                <a:rPr kumimoji="0" lang="zh-TW" altLang="zh-TW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並宜辦理各項行前訓練，以利學生了解及增進校外適應能力</a:t>
              </a:r>
              <a:r>
                <a:rPr kumimoji="0" lang="zh-TW" altLang="en-US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。</a:t>
              </a:r>
              <a:endParaRPr kumimoji="0" lang="zh-TW" altLang="zh-TW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9" name="矩形 8"/>
          <p:cNvGrpSpPr>
            <a:grpSpLocks/>
          </p:cNvGrpSpPr>
          <p:nvPr/>
        </p:nvGrpSpPr>
        <p:grpSpPr bwMode="auto">
          <a:xfrm>
            <a:off x="4011613" y="4864100"/>
            <a:ext cx="3571875" cy="787400"/>
            <a:chOff x="2527" y="3064"/>
            <a:chExt cx="2250" cy="496"/>
          </a:xfrm>
        </p:grpSpPr>
        <p:pic>
          <p:nvPicPr>
            <p:cNvPr id="47118" name="矩形 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" y="3064"/>
              <a:ext cx="2250" cy="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9" name="Text Box 15"/>
            <p:cNvSpPr txBox="1">
              <a:spLocks noChangeArrowheads="1"/>
            </p:cNvSpPr>
            <p:nvPr/>
          </p:nvSpPr>
          <p:spPr bwMode="auto">
            <a:xfrm>
              <a:off x="2565" y="3105"/>
              <a:ext cx="2177" cy="404"/>
            </a:xfrm>
            <a:prstGeom prst="rect">
              <a:avLst/>
            </a:prstGeom>
            <a:gradFill rotWithShape="1">
              <a:gsLst>
                <a:gs pos="0">
                  <a:srgbClr val="A50021">
                    <a:gamma/>
                    <a:shade val="46275"/>
                    <a:invGamma/>
                  </a:srgbClr>
                </a:gs>
                <a:gs pos="5000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4.</a:t>
              </a:r>
              <a:r>
                <a:rPr kumimoji="0" lang="zh-TW" altLang="en-US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技專校院應先定位校外實習之意義與目的。</a:t>
              </a:r>
              <a:endParaRPr kumimoji="0" lang="en-US" altLang="zh-TW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10" name="矩形 9"/>
          <p:cNvGrpSpPr>
            <a:grpSpLocks/>
          </p:cNvGrpSpPr>
          <p:nvPr/>
        </p:nvGrpSpPr>
        <p:grpSpPr bwMode="auto">
          <a:xfrm>
            <a:off x="1122363" y="5297488"/>
            <a:ext cx="2443162" cy="1054100"/>
            <a:chOff x="707" y="3337"/>
            <a:chExt cx="1539" cy="664"/>
          </a:xfrm>
        </p:grpSpPr>
        <p:pic>
          <p:nvPicPr>
            <p:cNvPr id="47121" name="矩形 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" y="3337"/>
              <a:ext cx="1539" cy="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22" name="Text Box 18"/>
            <p:cNvSpPr txBox="1">
              <a:spLocks noChangeArrowheads="1"/>
            </p:cNvSpPr>
            <p:nvPr/>
          </p:nvSpPr>
          <p:spPr bwMode="auto">
            <a:xfrm>
              <a:off x="771" y="3375"/>
              <a:ext cx="1412" cy="577"/>
            </a:xfrm>
            <a:prstGeom prst="rect">
              <a:avLst/>
            </a:prstGeom>
            <a:gradFill rotWithShape="1">
              <a:gsLst>
                <a:gs pos="0">
                  <a:srgbClr val="FF00FF">
                    <a:gamma/>
                    <a:shade val="46275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5.</a:t>
              </a:r>
              <a:r>
                <a:rPr kumimoji="0" lang="zh-TW" altLang="zh-TW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訂定實習學生</a:t>
              </a:r>
              <a:endParaRPr kumimoji="0" lang="en-US" altLang="zh-TW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 eaLnBrk="1" hangingPunct="1"/>
              <a:r>
                <a:rPr kumimoji="0" lang="zh-TW" altLang="zh-TW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成效評估與生活表現</a:t>
              </a:r>
              <a:endParaRPr kumimoji="0" lang="en-US" altLang="zh-TW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 eaLnBrk="1" hangingPunct="1"/>
              <a:r>
                <a:rPr kumimoji="0" lang="zh-TW" altLang="zh-TW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考核機制</a:t>
              </a:r>
              <a:r>
                <a:rPr kumimoji="0" lang="zh-TW" altLang="en-US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。</a:t>
              </a:r>
              <a:endParaRPr kumimoji="0" lang="zh-TW" altLang="zh-TW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14282" y="953979"/>
            <a:ext cx="2339102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28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二、</a:t>
            </a:r>
            <a:r>
              <a:rPr kumimoji="0" lang="zh-TW" altLang="zh-TW" sz="28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初步</a:t>
            </a:r>
            <a:r>
              <a:rPr kumimoji="0" lang="zh-TW" altLang="en-US" sz="28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建議</a:t>
            </a:r>
            <a:endParaRPr kumimoji="0" lang="en-US" altLang="zh-TW" sz="280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13" name="矩形 12"/>
          <p:cNvGrpSpPr>
            <a:grpSpLocks/>
          </p:cNvGrpSpPr>
          <p:nvPr/>
        </p:nvGrpSpPr>
        <p:grpSpPr bwMode="auto">
          <a:xfrm>
            <a:off x="146050" y="3865563"/>
            <a:ext cx="3590925" cy="1060450"/>
            <a:chOff x="92" y="2435"/>
            <a:chExt cx="2262" cy="668"/>
          </a:xfrm>
        </p:grpSpPr>
        <p:pic>
          <p:nvPicPr>
            <p:cNvPr id="47127" name="矩形 1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2435"/>
              <a:ext cx="2262" cy="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28" name="Text Box 24"/>
            <p:cNvSpPr txBox="1">
              <a:spLocks noChangeArrowheads="1"/>
            </p:cNvSpPr>
            <p:nvPr/>
          </p:nvSpPr>
          <p:spPr bwMode="auto">
            <a:xfrm>
              <a:off x="135" y="2475"/>
              <a:ext cx="2177" cy="577"/>
            </a:xfrm>
            <a:prstGeom prst="rect">
              <a:avLst/>
            </a:prstGeom>
            <a:gradFill rotWithShape="1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6.</a:t>
              </a:r>
              <a:r>
                <a:rPr kumimoji="0" lang="zh-TW" altLang="en-US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技專校院各科系規劃專業課程時，宜配合產業趨勢，並做市場區隔，以有效建立特色。</a:t>
              </a:r>
              <a:endParaRPr kumimoji="0" lang="en-US" altLang="zh-TW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47130" name="矩形 13"/>
          <p:cNvSpPr>
            <a:spLocks noChangeArrowheads="1"/>
          </p:cNvSpPr>
          <p:nvPr/>
        </p:nvSpPr>
        <p:spPr bwMode="auto">
          <a:xfrm>
            <a:off x="3143250" y="3071813"/>
            <a:ext cx="26431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zh-TW" altLang="en-US" b="1">
                <a:solidFill>
                  <a:srgbClr val="080942"/>
                </a:solidFill>
                <a:latin typeface="Times New Roman" pitchFamily="18" charset="0"/>
                <a:ea typeface="標楷體" pitchFamily="65" charset="-120"/>
              </a:rPr>
              <a:t>（二）</a:t>
            </a:r>
            <a:endParaRPr kumimoji="0" lang="en-US" altLang="zh-TW" b="1">
              <a:solidFill>
                <a:srgbClr val="080942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kumimoji="0" lang="zh-TW" altLang="en-US" b="1">
                <a:solidFill>
                  <a:srgbClr val="080942"/>
                </a:solidFill>
                <a:latin typeface="Times New Roman" pitchFamily="18" charset="0"/>
                <a:ea typeface="標楷體" pitchFamily="65" charset="-120"/>
              </a:rPr>
              <a:t>對技專校院之建議</a:t>
            </a:r>
          </a:p>
        </p:txBody>
      </p:sp>
      <p:grpSp>
        <p:nvGrpSpPr>
          <p:cNvPr id="16" name="矩形 15"/>
          <p:cNvGrpSpPr>
            <a:grpSpLocks/>
          </p:cNvGrpSpPr>
          <p:nvPr/>
        </p:nvGrpSpPr>
        <p:grpSpPr bwMode="auto">
          <a:xfrm>
            <a:off x="407988" y="2365375"/>
            <a:ext cx="3590925" cy="1060450"/>
            <a:chOff x="257" y="1490"/>
            <a:chExt cx="2262" cy="668"/>
          </a:xfrm>
        </p:grpSpPr>
        <p:pic>
          <p:nvPicPr>
            <p:cNvPr id="47131" name="矩形 15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" y="1490"/>
              <a:ext cx="2262" cy="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32" name="Text Box 28"/>
            <p:cNvSpPr txBox="1">
              <a:spLocks noChangeArrowheads="1"/>
            </p:cNvSpPr>
            <p:nvPr/>
          </p:nvSpPr>
          <p:spPr bwMode="auto">
            <a:xfrm>
              <a:off x="325" y="1530"/>
              <a:ext cx="2132" cy="577"/>
            </a:xfrm>
            <a:prstGeom prst="rect">
              <a:avLst/>
            </a:prstGeom>
            <a:gradFill rotWithShape="1">
              <a:gsLst>
                <a:gs pos="0">
                  <a:srgbClr val="666633">
                    <a:gamma/>
                    <a:shade val="46275"/>
                    <a:invGamma/>
                  </a:srgbClr>
                </a:gs>
                <a:gs pos="50000">
                  <a:srgbClr val="666633"/>
                </a:gs>
                <a:gs pos="100000">
                  <a:srgbClr val="6666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7.</a:t>
              </a:r>
              <a:r>
                <a:rPr kumimoji="0" lang="zh-TW" altLang="en-US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各校進行校外實習規劃時，</a:t>
              </a:r>
              <a:endParaRPr kumimoji="0" lang="en-US" altLang="zh-TW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 eaLnBrk="1" hangingPunct="1"/>
              <a:r>
                <a:rPr kumimoji="0" lang="zh-TW" altLang="en-US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應先訂定合適的配套措施。</a:t>
              </a:r>
              <a:r>
                <a:rPr kumimoji="0" lang="en-US" altLang="zh-TW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/>
              </a:r>
              <a:br>
                <a:rPr kumimoji="0" lang="en-US" altLang="zh-TW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</a:br>
              <a:r>
                <a:rPr kumimoji="0" lang="zh-TW" altLang="en-US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如：校外實習輔導教師獎勵措施</a:t>
              </a:r>
              <a:endParaRPr kumimoji="0" lang="zh-TW" altLang="zh-TW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肆、初步結論與建議 </a:t>
            </a:r>
          </a:p>
        </p:txBody>
      </p:sp>
      <p:sp>
        <p:nvSpPr>
          <p:cNvPr id="48131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0B17E68-55E3-4F45-A475-D3669B3D4DD4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6674" y="961564"/>
            <a:ext cx="2339102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28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二、</a:t>
            </a:r>
            <a:r>
              <a:rPr kumimoji="0" lang="zh-TW" altLang="zh-TW" sz="28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初步</a:t>
            </a:r>
            <a:r>
              <a:rPr kumimoji="0" lang="zh-TW" altLang="en-US" sz="28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建議</a:t>
            </a:r>
            <a:endParaRPr kumimoji="0" lang="en-US" altLang="zh-TW" sz="280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285720" y="3114343"/>
            <a:ext cx="1979613" cy="316865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kumimoji="0" lang="zh-TW" altLang="zh-TW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8138" name="Text Box 12"/>
          <p:cNvSpPr txBox="1">
            <a:spLocks noChangeArrowheads="1"/>
          </p:cNvSpPr>
          <p:nvPr/>
        </p:nvSpPr>
        <p:spPr bwMode="auto">
          <a:xfrm>
            <a:off x="339725" y="3259138"/>
            <a:ext cx="18002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0" lang="en-US" altLang="zh-TW" sz="2400" b="1">
                <a:solidFill>
                  <a:srgbClr val="001D3A"/>
                </a:solidFill>
                <a:latin typeface="Times New Roman" pitchFamily="18" charset="0"/>
                <a:ea typeface="標楷體" pitchFamily="65" charset="-120"/>
              </a:rPr>
              <a:t>1.</a:t>
            </a:r>
            <a:r>
              <a:rPr kumimoji="0" lang="zh-TW" altLang="en-US" sz="2400" b="1">
                <a:solidFill>
                  <a:srgbClr val="001D3A"/>
                </a:solidFill>
                <a:latin typeface="Times New Roman" pitchFamily="18" charset="0"/>
                <a:ea typeface="標楷體" pitchFamily="65" charset="-120"/>
              </a:rPr>
              <a:t>應遵守校外實習機構之內部規定，並尊重智慧財產權。</a:t>
            </a:r>
            <a:endParaRPr kumimoji="0" lang="en-US" altLang="zh-TW">
              <a:solidFill>
                <a:srgbClr val="001D3A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2449483" y="3114343"/>
            <a:ext cx="1979613" cy="31686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kumimoji="0" lang="zh-TW" altLang="zh-TW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8143" name="Text Box 14"/>
          <p:cNvSpPr txBox="1">
            <a:spLocks noChangeArrowheads="1"/>
          </p:cNvSpPr>
          <p:nvPr/>
        </p:nvSpPr>
        <p:spPr bwMode="auto">
          <a:xfrm>
            <a:off x="2416175" y="3259138"/>
            <a:ext cx="20383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kumimoji="0" lang="en-US" altLang="zh-TW" sz="2400" b="1" dirty="0">
                <a:solidFill>
                  <a:schemeClr val="accent3"/>
                </a:solidFill>
                <a:latin typeface="Times New Roman" pitchFamily="18" charset="0"/>
                <a:ea typeface="標楷體" pitchFamily="65" charset="-120"/>
              </a:rPr>
              <a:t>2.</a:t>
            </a:r>
            <a:r>
              <a:rPr kumimoji="0" lang="zh-TW" altLang="en-US" sz="2400" b="1" dirty="0">
                <a:solidFill>
                  <a:schemeClr val="accent3"/>
                </a:solidFill>
                <a:latin typeface="Times New Roman" pitchFamily="18" charset="0"/>
                <a:ea typeface="標楷體" pitchFamily="65" charset="-120"/>
              </a:rPr>
              <a:t>建立校外實習學習檔案，以利自省及經驗積累。</a:t>
            </a:r>
            <a:endParaRPr kumimoji="0" lang="en-US" altLang="zh-TW" sz="2400" b="1" dirty="0">
              <a:solidFill>
                <a:schemeClr val="accent3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gray">
          <a:xfrm>
            <a:off x="368300" y="1643063"/>
            <a:ext cx="8418513" cy="1349375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kumimoji="0" lang="zh-TW" altLang="en-US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8144" name="Text Box 18"/>
          <p:cNvSpPr txBox="1">
            <a:spLocks noChangeArrowheads="1"/>
          </p:cNvSpPr>
          <p:nvPr/>
        </p:nvSpPr>
        <p:spPr bwMode="gray">
          <a:xfrm>
            <a:off x="2428875" y="2163763"/>
            <a:ext cx="44799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r>
              <a:rPr kumimoji="0" lang="zh-TW" altLang="en-US" sz="30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（三）對實習學生之建議</a:t>
            </a:r>
            <a:endParaRPr kumimoji="0" lang="en-US" altLang="zh-TW" sz="3000" b="1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4643438" y="3114668"/>
            <a:ext cx="1980000" cy="31680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kumimoji="0" lang="zh-TW" altLang="zh-TW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8148" name="Text Box 14"/>
          <p:cNvSpPr txBox="1">
            <a:spLocks noChangeArrowheads="1"/>
          </p:cNvSpPr>
          <p:nvPr/>
        </p:nvSpPr>
        <p:spPr bwMode="auto">
          <a:xfrm>
            <a:off x="4572000" y="3259138"/>
            <a:ext cx="20510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0" lang="en-US" altLang="zh-TW" sz="2400" b="1">
                <a:solidFill>
                  <a:srgbClr val="001D3A"/>
                </a:solidFill>
                <a:latin typeface="Times New Roman" pitchFamily="18" charset="0"/>
                <a:ea typeface="標楷體" pitchFamily="65" charset="-120"/>
              </a:rPr>
              <a:t>3.</a:t>
            </a:r>
            <a:r>
              <a:rPr kumimoji="0" lang="zh-TW" altLang="en-US" sz="2400" b="1">
                <a:solidFill>
                  <a:srgbClr val="001D3A"/>
                </a:solidFill>
                <a:latin typeface="Times New Roman" pitchFamily="18" charset="0"/>
                <a:ea typeface="標楷體" pitchFamily="65" charset="-120"/>
              </a:rPr>
              <a:t>建議學生應即早進行職業興趣試探。</a:t>
            </a:r>
            <a:endParaRPr kumimoji="0" lang="en-US" altLang="zh-TW" sz="2400" b="1">
              <a:solidFill>
                <a:srgbClr val="001D3A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6858016" y="3114668"/>
            <a:ext cx="1980000" cy="3168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kumimoji="0" lang="zh-TW" altLang="zh-TW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980238" y="3259138"/>
            <a:ext cx="1714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kumimoji="0" lang="en-US" altLang="zh-TW" sz="2400" b="1" dirty="0">
                <a:solidFill>
                  <a:schemeClr val="accent3"/>
                </a:solidFill>
                <a:latin typeface="Times New Roman" pitchFamily="18" charset="0"/>
                <a:ea typeface="標楷體" pitchFamily="65" charset="-120"/>
              </a:rPr>
              <a:t>4.</a:t>
            </a:r>
            <a:r>
              <a:rPr kumimoji="0" lang="zh-TW" altLang="en-US" sz="2400" b="1" dirty="0">
                <a:solidFill>
                  <a:schemeClr val="accent3"/>
                </a:solidFill>
                <a:latin typeface="Times New Roman" pitchFamily="18" charset="0"/>
                <a:ea typeface="標楷體" pitchFamily="65" charset="-120"/>
              </a:rPr>
              <a:t>建議學生即早瞭解職場所需的能力與條件。</a:t>
            </a:r>
            <a:endParaRPr kumimoji="0" lang="en-US" altLang="zh-TW" sz="2400" b="1" dirty="0">
              <a:solidFill>
                <a:schemeClr val="accent3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357188" y="3789363"/>
            <a:ext cx="8170862" cy="1362075"/>
          </a:xfrm>
        </p:spPr>
        <p:txBody>
          <a:bodyPr/>
          <a:lstStyle/>
          <a:p>
            <a:pPr eaLnBrk="1" hangingPunct="1"/>
            <a:r>
              <a:rPr lang="zh-TW" altLang="en-US" sz="4400" cap="none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感謝您的聆聽，並請惠予指正！</a:t>
            </a:r>
          </a:p>
        </p:txBody>
      </p:sp>
      <p:sp>
        <p:nvSpPr>
          <p:cNvPr id="49155" name="文字版面配置區 6"/>
          <p:cNvSpPr>
            <a:spLocks noGrp="1"/>
          </p:cNvSpPr>
          <p:nvPr>
            <p:ph type="body" idx="1"/>
          </p:nvPr>
        </p:nvSpPr>
        <p:spPr>
          <a:xfrm>
            <a:off x="539750" y="1916113"/>
            <a:ext cx="7772400" cy="1500187"/>
          </a:xfrm>
        </p:spPr>
        <p:txBody>
          <a:bodyPr/>
          <a:lstStyle/>
          <a:p>
            <a:pPr algn="ctr" eaLnBrk="1" hangingPunct="1"/>
            <a:r>
              <a:rPr lang="zh-TW" altLang="en-US" sz="54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報告完畢</a:t>
            </a:r>
          </a:p>
        </p:txBody>
      </p:sp>
      <p:sp>
        <p:nvSpPr>
          <p:cNvPr id="6451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4E410-54DD-4821-B569-FDAC96409645}" type="slidenum">
              <a:rPr lang="zh-TW" altLang="en-US" smtClean="0"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貳、實施現況</a:t>
            </a:r>
          </a:p>
        </p:txBody>
      </p:sp>
      <p:sp>
        <p:nvSpPr>
          <p:cNvPr id="1843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BAC7722-B428-49DA-B411-F4099279A48C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18436" name="Group 84"/>
          <p:cNvGrpSpPr>
            <a:grpSpLocks/>
          </p:cNvGrpSpPr>
          <p:nvPr/>
        </p:nvGrpSpPr>
        <p:grpSpPr bwMode="auto">
          <a:xfrm>
            <a:off x="1763713" y="2155825"/>
            <a:ext cx="5688012" cy="4297363"/>
            <a:chOff x="1609" y="1252"/>
            <a:chExt cx="2683" cy="2707"/>
          </a:xfrm>
        </p:grpSpPr>
        <p:sp>
          <p:nvSpPr>
            <p:cNvPr id="18444" name="AutoShape 74"/>
            <p:cNvSpPr>
              <a:spLocks noChangeArrowheads="1"/>
            </p:cNvSpPr>
            <p:nvPr/>
          </p:nvSpPr>
          <p:spPr bwMode="gray">
            <a:xfrm>
              <a:off x="1609" y="1252"/>
              <a:ext cx="2683" cy="1342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8445" name="Freeform 75"/>
            <p:cNvSpPr>
              <a:spLocks/>
            </p:cNvSpPr>
            <p:nvPr/>
          </p:nvSpPr>
          <p:spPr bwMode="gray">
            <a:xfrm>
              <a:off x="1611" y="1924"/>
              <a:ext cx="1341" cy="2035"/>
            </a:xfrm>
            <a:custGeom>
              <a:avLst/>
              <a:gdLst>
                <a:gd name="T0" fmla="*/ 0 w 859"/>
                <a:gd name="T1" fmla="*/ 0 h 1303"/>
                <a:gd name="T2" fmla="*/ 47291 w 859"/>
                <a:gd name="T3" fmla="*/ 24019 h 1303"/>
                <a:gd name="T4" fmla="*/ 47291 w 859"/>
                <a:gd name="T5" fmla="*/ 72017 h 1303"/>
                <a:gd name="T6" fmla="*/ 0 w 859"/>
                <a:gd name="T7" fmla="*/ 48017 h 1303"/>
                <a:gd name="T8" fmla="*/ 0 w 859"/>
                <a:gd name="T9" fmla="*/ 0 h 1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9"/>
                <a:gd name="T16" fmla="*/ 0 h 1303"/>
                <a:gd name="T17" fmla="*/ 859 w 859"/>
                <a:gd name="T18" fmla="*/ 1303 h 1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9" h="1303">
                  <a:moveTo>
                    <a:pt x="0" y="0"/>
                  </a:moveTo>
                  <a:lnTo>
                    <a:pt x="859" y="435"/>
                  </a:lnTo>
                  <a:lnTo>
                    <a:pt x="859" y="1303"/>
                  </a:lnTo>
                  <a:lnTo>
                    <a:pt x="0" y="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46" name="Freeform 76"/>
            <p:cNvSpPr>
              <a:spLocks/>
            </p:cNvSpPr>
            <p:nvPr/>
          </p:nvSpPr>
          <p:spPr bwMode="gray">
            <a:xfrm flipH="1">
              <a:off x="2947" y="1920"/>
              <a:ext cx="1341" cy="2035"/>
            </a:xfrm>
            <a:custGeom>
              <a:avLst/>
              <a:gdLst>
                <a:gd name="T0" fmla="*/ 0 w 859"/>
                <a:gd name="T1" fmla="*/ 0 h 1303"/>
                <a:gd name="T2" fmla="*/ 47291 w 859"/>
                <a:gd name="T3" fmla="*/ 24019 h 1303"/>
                <a:gd name="T4" fmla="*/ 47291 w 859"/>
                <a:gd name="T5" fmla="*/ 72017 h 1303"/>
                <a:gd name="T6" fmla="*/ 0 w 859"/>
                <a:gd name="T7" fmla="*/ 48017 h 1303"/>
                <a:gd name="T8" fmla="*/ 0 w 859"/>
                <a:gd name="T9" fmla="*/ 0 h 1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9"/>
                <a:gd name="T16" fmla="*/ 0 h 1303"/>
                <a:gd name="T17" fmla="*/ 859 w 859"/>
                <a:gd name="T18" fmla="*/ 1303 h 1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9" h="1303">
                  <a:moveTo>
                    <a:pt x="0" y="0"/>
                  </a:moveTo>
                  <a:lnTo>
                    <a:pt x="859" y="435"/>
                  </a:lnTo>
                  <a:lnTo>
                    <a:pt x="859" y="1303"/>
                  </a:lnTo>
                  <a:lnTo>
                    <a:pt x="0" y="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8437" name="Rectangle 77"/>
          <p:cNvSpPr>
            <a:spLocks noChangeArrowheads="1"/>
          </p:cNvSpPr>
          <p:nvPr/>
        </p:nvSpPr>
        <p:spPr bwMode="gray">
          <a:xfrm>
            <a:off x="2843213" y="2852738"/>
            <a:ext cx="33845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kumimoji="0" lang="en-US" altLang="zh-TW" sz="24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1.</a:t>
            </a:r>
            <a:r>
              <a:rPr kumimoji="0" lang="zh-TW" altLang="en-US" sz="24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使學生提早體驗職場，建立正確工作態度</a:t>
            </a:r>
            <a:endParaRPr kumimoji="0" lang="en-US" altLang="ko-KR" sz="2400" b="1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8438" name="Rectangle 78"/>
          <p:cNvSpPr>
            <a:spLocks noChangeArrowheads="1"/>
          </p:cNvSpPr>
          <p:nvPr/>
        </p:nvSpPr>
        <p:spPr bwMode="gray">
          <a:xfrm>
            <a:off x="1979613" y="4292600"/>
            <a:ext cx="2305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kumimoji="0" lang="en-US" altLang="zh-TW" sz="24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2.</a:t>
            </a:r>
            <a:r>
              <a:rPr kumimoji="0" lang="zh-TW" altLang="en-US" sz="24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增加學校實務教學資源及學生就業機會</a:t>
            </a:r>
            <a:endParaRPr kumimoji="0" lang="en-US" altLang="ko-KR" sz="2400" b="1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8439" name="Rectangle 79"/>
          <p:cNvSpPr>
            <a:spLocks noChangeArrowheads="1"/>
          </p:cNvSpPr>
          <p:nvPr/>
        </p:nvSpPr>
        <p:spPr bwMode="gray">
          <a:xfrm>
            <a:off x="5194300" y="4292600"/>
            <a:ext cx="18986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kumimoji="0" lang="en-US" altLang="zh-TW" sz="24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3.</a:t>
            </a:r>
            <a:r>
              <a:rPr kumimoji="0" lang="zh-TW" altLang="en-US" sz="24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減少企業職前訓練成本，儲值就業人才</a:t>
            </a:r>
            <a:endParaRPr kumimoji="0" lang="en-US" altLang="ko-KR" sz="2400" b="1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18440" name="Group 86"/>
          <p:cNvGrpSpPr>
            <a:grpSpLocks/>
          </p:cNvGrpSpPr>
          <p:nvPr/>
        </p:nvGrpSpPr>
        <p:grpSpPr bwMode="auto">
          <a:xfrm>
            <a:off x="250825" y="1282700"/>
            <a:ext cx="8281988" cy="765175"/>
            <a:chOff x="1368" y="808"/>
            <a:chExt cx="3032" cy="359"/>
          </a:xfrm>
        </p:grpSpPr>
        <p:sp>
          <p:nvSpPr>
            <p:cNvPr id="19" name="Freeform 81"/>
            <p:cNvSpPr>
              <a:spLocks/>
            </p:cNvSpPr>
            <p:nvPr/>
          </p:nvSpPr>
          <p:spPr bwMode="gray">
            <a:xfrm flipH="1">
              <a:off x="1448" y="808"/>
              <a:ext cx="2952" cy="352"/>
            </a:xfrm>
            <a:custGeom>
              <a:avLst/>
              <a:gdLst>
                <a:gd name="T0" fmla="*/ 0 w 2952"/>
                <a:gd name="T1" fmla="*/ 352 h 352"/>
                <a:gd name="T2" fmla="*/ 0 w 2952"/>
                <a:gd name="T3" fmla="*/ 168 h 352"/>
                <a:gd name="T4" fmla="*/ 240 w 2952"/>
                <a:gd name="T5" fmla="*/ 0 h 352"/>
                <a:gd name="T6" fmla="*/ 2952 w 2952"/>
                <a:gd name="T7" fmla="*/ 0 h 352"/>
                <a:gd name="T8" fmla="*/ 2952 w 2952"/>
                <a:gd name="T9" fmla="*/ 352 h 352"/>
                <a:gd name="T10" fmla="*/ 0 w 2952"/>
                <a:gd name="T11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2" h="352">
                  <a:moveTo>
                    <a:pt x="0" y="352"/>
                  </a:moveTo>
                  <a:lnTo>
                    <a:pt x="0" y="168"/>
                  </a:lnTo>
                  <a:lnTo>
                    <a:pt x="240" y="0"/>
                  </a:lnTo>
                  <a:lnTo>
                    <a:pt x="2952" y="0"/>
                  </a:lnTo>
                  <a:lnTo>
                    <a:pt x="2952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8443" name="Rectangle 82"/>
            <p:cNvSpPr>
              <a:spLocks noChangeArrowheads="1"/>
            </p:cNvSpPr>
            <p:nvPr/>
          </p:nvSpPr>
          <p:spPr bwMode="gray">
            <a:xfrm flipH="1">
              <a:off x="1368" y="814"/>
              <a:ext cx="84" cy="35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18441" name="Rectangle 83"/>
          <p:cNvSpPr>
            <a:spLocks noChangeArrowheads="1"/>
          </p:cNvSpPr>
          <p:nvPr/>
        </p:nvSpPr>
        <p:spPr bwMode="gray">
          <a:xfrm>
            <a:off x="539750" y="1527175"/>
            <a:ext cx="76850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/>
          <a:p>
            <a:pPr>
              <a:lnSpc>
                <a:spcPct val="80000"/>
              </a:lnSpc>
            </a:pPr>
            <a:r>
              <a:rPr kumimoji="0" lang="zh-TW" altLang="en-US" sz="2400" b="1">
                <a:solidFill>
                  <a:srgbClr val="990099"/>
                </a:solidFill>
                <a:latin typeface="Times New Roman" pitchFamily="18" charset="0"/>
                <a:ea typeface="標楷體" pitchFamily="65" charset="-120"/>
              </a:rPr>
              <a:t>一、技職教育再造方案</a:t>
            </a:r>
            <a:r>
              <a:rPr kumimoji="0" lang="en-US" altLang="zh-TW" sz="2400" b="1">
                <a:solidFill>
                  <a:srgbClr val="990099"/>
                </a:solidFill>
                <a:latin typeface="Times New Roman" pitchFamily="18" charset="0"/>
                <a:ea typeface="標楷體" pitchFamily="65" charset="-120"/>
              </a:rPr>
              <a:t>-</a:t>
            </a:r>
            <a:r>
              <a:rPr kumimoji="0" lang="zh-TW" altLang="en-US" sz="2400" b="1">
                <a:solidFill>
                  <a:srgbClr val="990099"/>
                </a:solidFill>
                <a:latin typeface="Times New Roman" pitchFamily="18" charset="0"/>
                <a:ea typeface="標楷體" pitchFamily="65" charset="-120"/>
              </a:rPr>
              <a:t>策略三、落實學生校外實習課程</a:t>
            </a:r>
            <a:endParaRPr kumimoji="0" lang="en-US" altLang="ko-KR" sz="2400" b="1">
              <a:solidFill>
                <a:srgbClr val="990099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貳、實施現況</a:t>
            </a:r>
          </a:p>
        </p:txBody>
      </p:sp>
      <p:sp>
        <p:nvSpPr>
          <p:cNvPr id="19459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8E45D55-7991-4660-93D6-27269675BCDF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19460" name="Group 33"/>
          <p:cNvGrpSpPr>
            <a:grpSpLocks/>
          </p:cNvGrpSpPr>
          <p:nvPr/>
        </p:nvGrpSpPr>
        <p:grpSpPr bwMode="auto">
          <a:xfrm>
            <a:off x="1709738" y="1711325"/>
            <a:ext cx="5497512" cy="4310063"/>
            <a:chOff x="1098" y="1296"/>
            <a:chExt cx="3463" cy="2715"/>
          </a:xfrm>
        </p:grpSpPr>
        <p:sp>
          <p:nvSpPr>
            <p:cNvPr id="19464" name="Freeform 18"/>
            <p:cNvSpPr>
              <a:spLocks/>
            </p:cNvSpPr>
            <p:nvPr/>
          </p:nvSpPr>
          <p:spPr bwMode="gray">
            <a:xfrm rot="-794496">
              <a:off x="2989" y="1859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135 w 646"/>
                <a:gd name="T3" fmla="*/ 39 h 1861"/>
                <a:gd name="T4" fmla="*/ 276 w 646"/>
                <a:gd name="T5" fmla="*/ 91 h 1861"/>
                <a:gd name="T6" fmla="*/ 414 w 646"/>
                <a:gd name="T7" fmla="*/ 152 h 1861"/>
                <a:gd name="T8" fmla="*/ 553 w 646"/>
                <a:gd name="T9" fmla="*/ 229 h 1861"/>
                <a:gd name="T10" fmla="*/ 683 w 646"/>
                <a:gd name="T11" fmla="*/ 314 h 1861"/>
                <a:gd name="T12" fmla="*/ 814 w 646"/>
                <a:gd name="T13" fmla="*/ 415 h 1861"/>
                <a:gd name="T14" fmla="*/ 944 w 646"/>
                <a:gd name="T15" fmla="*/ 523 h 1861"/>
                <a:gd name="T16" fmla="*/ 1064 w 646"/>
                <a:gd name="T17" fmla="*/ 644 h 1861"/>
                <a:gd name="T18" fmla="*/ 1178 w 646"/>
                <a:gd name="T19" fmla="*/ 781 h 1861"/>
                <a:gd name="T20" fmla="*/ 1292 w 646"/>
                <a:gd name="T21" fmla="*/ 919 h 1861"/>
                <a:gd name="T22" fmla="*/ 1392 w 646"/>
                <a:gd name="T23" fmla="*/ 1072 h 1861"/>
                <a:gd name="T24" fmla="*/ 1484 w 646"/>
                <a:gd name="T25" fmla="*/ 1238 h 1861"/>
                <a:gd name="T26" fmla="*/ 1568 w 646"/>
                <a:gd name="T27" fmla="*/ 1408 h 1861"/>
                <a:gd name="T28" fmla="*/ 1645 w 646"/>
                <a:gd name="T29" fmla="*/ 1591 h 1861"/>
                <a:gd name="T30" fmla="*/ 1704 w 646"/>
                <a:gd name="T31" fmla="*/ 1783 h 1861"/>
                <a:gd name="T32" fmla="*/ 1753 w 646"/>
                <a:gd name="T33" fmla="*/ 1981 h 1861"/>
                <a:gd name="T34" fmla="*/ 1792 w 646"/>
                <a:gd name="T35" fmla="*/ 2189 h 1861"/>
                <a:gd name="T36" fmla="*/ 1815 w 646"/>
                <a:gd name="T37" fmla="*/ 2406 h 1861"/>
                <a:gd name="T38" fmla="*/ 1826 w 646"/>
                <a:gd name="T39" fmla="*/ 2632 h 1861"/>
                <a:gd name="T40" fmla="*/ 1816 w 646"/>
                <a:gd name="T41" fmla="*/ 2861 h 1861"/>
                <a:gd name="T42" fmla="*/ 1795 w 646"/>
                <a:gd name="T43" fmla="*/ 3072 h 1861"/>
                <a:gd name="T44" fmla="*/ 1760 w 646"/>
                <a:gd name="T45" fmla="*/ 3282 h 1861"/>
                <a:gd name="T46" fmla="*/ 1713 w 646"/>
                <a:gd name="T47" fmla="*/ 3482 h 1861"/>
                <a:gd name="T48" fmla="*/ 1651 w 646"/>
                <a:gd name="T49" fmla="*/ 3670 h 1861"/>
                <a:gd name="T50" fmla="*/ 1585 w 646"/>
                <a:gd name="T51" fmla="*/ 3852 h 1861"/>
                <a:gd name="T52" fmla="*/ 1504 w 646"/>
                <a:gd name="T53" fmla="*/ 4019 h 1861"/>
                <a:gd name="T54" fmla="*/ 1412 w 646"/>
                <a:gd name="T55" fmla="*/ 4181 h 1861"/>
                <a:gd name="T56" fmla="*/ 1318 w 646"/>
                <a:gd name="T57" fmla="*/ 4339 h 1861"/>
                <a:gd name="T58" fmla="*/ 1209 w 646"/>
                <a:gd name="T59" fmla="*/ 4477 h 1861"/>
                <a:gd name="T60" fmla="*/ 1094 w 646"/>
                <a:gd name="T61" fmla="*/ 4603 h 1861"/>
                <a:gd name="T62" fmla="*/ 974 w 646"/>
                <a:gd name="T63" fmla="*/ 4729 h 1861"/>
                <a:gd name="T64" fmla="*/ 847 w 646"/>
                <a:gd name="T65" fmla="*/ 4835 h 1861"/>
                <a:gd name="T66" fmla="*/ 717 w 646"/>
                <a:gd name="T67" fmla="*/ 4935 h 1861"/>
                <a:gd name="T68" fmla="*/ 579 w 646"/>
                <a:gd name="T69" fmla="*/ 5025 h 1861"/>
                <a:gd name="T70" fmla="*/ 440 w 646"/>
                <a:gd name="T71" fmla="*/ 5102 h 1861"/>
                <a:gd name="T72" fmla="*/ 293 w 646"/>
                <a:gd name="T73" fmla="*/ 5167 h 1861"/>
                <a:gd name="T74" fmla="*/ 147 w 646"/>
                <a:gd name="T75" fmla="*/ 5223 h 1861"/>
                <a:gd name="T76" fmla="*/ 0 w 646"/>
                <a:gd name="T77" fmla="*/ 5265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33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65" name="Freeform 19"/>
            <p:cNvSpPr>
              <a:spLocks/>
            </p:cNvSpPr>
            <p:nvPr/>
          </p:nvSpPr>
          <p:spPr bwMode="gray">
            <a:xfrm rot="5461794">
              <a:off x="1859" y="1577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135 w 646"/>
                <a:gd name="T3" fmla="*/ 39 h 1861"/>
                <a:gd name="T4" fmla="*/ 276 w 646"/>
                <a:gd name="T5" fmla="*/ 91 h 1861"/>
                <a:gd name="T6" fmla="*/ 414 w 646"/>
                <a:gd name="T7" fmla="*/ 152 h 1861"/>
                <a:gd name="T8" fmla="*/ 553 w 646"/>
                <a:gd name="T9" fmla="*/ 229 h 1861"/>
                <a:gd name="T10" fmla="*/ 683 w 646"/>
                <a:gd name="T11" fmla="*/ 314 h 1861"/>
                <a:gd name="T12" fmla="*/ 814 w 646"/>
                <a:gd name="T13" fmla="*/ 415 h 1861"/>
                <a:gd name="T14" fmla="*/ 944 w 646"/>
                <a:gd name="T15" fmla="*/ 523 h 1861"/>
                <a:gd name="T16" fmla="*/ 1064 w 646"/>
                <a:gd name="T17" fmla="*/ 644 h 1861"/>
                <a:gd name="T18" fmla="*/ 1178 w 646"/>
                <a:gd name="T19" fmla="*/ 781 h 1861"/>
                <a:gd name="T20" fmla="*/ 1292 w 646"/>
                <a:gd name="T21" fmla="*/ 919 h 1861"/>
                <a:gd name="T22" fmla="*/ 1392 w 646"/>
                <a:gd name="T23" fmla="*/ 1072 h 1861"/>
                <a:gd name="T24" fmla="*/ 1484 w 646"/>
                <a:gd name="T25" fmla="*/ 1238 h 1861"/>
                <a:gd name="T26" fmla="*/ 1568 w 646"/>
                <a:gd name="T27" fmla="*/ 1408 h 1861"/>
                <a:gd name="T28" fmla="*/ 1645 w 646"/>
                <a:gd name="T29" fmla="*/ 1591 h 1861"/>
                <a:gd name="T30" fmla="*/ 1704 w 646"/>
                <a:gd name="T31" fmla="*/ 1783 h 1861"/>
                <a:gd name="T32" fmla="*/ 1753 w 646"/>
                <a:gd name="T33" fmla="*/ 1981 h 1861"/>
                <a:gd name="T34" fmla="*/ 1792 w 646"/>
                <a:gd name="T35" fmla="*/ 2189 h 1861"/>
                <a:gd name="T36" fmla="*/ 1815 w 646"/>
                <a:gd name="T37" fmla="*/ 2406 h 1861"/>
                <a:gd name="T38" fmla="*/ 1826 w 646"/>
                <a:gd name="T39" fmla="*/ 2632 h 1861"/>
                <a:gd name="T40" fmla="*/ 1816 w 646"/>
                <a:gd name="T41" fmla="*/ 2861 h 1861"/>
                <a:gd name="T42" fmla="*/ 1795 w 646"/>
                <a:gd name="T43" fmla="*/ 3072 h 1861"/>
                <a:gd name="T44" fmla="*/ 1760 w 646"/>
                <a:gd name="T45" fmla="*/ 3282 h 1861"/>
                <a:gd name="T46" fmla="*/ 1713 w 646"/>
                <a:gd name="T47" fmla="*/ 3482 h 1861"/>
                <a:gd name="T48" fmla="*/ 1651 w 646"/>
                <a:gd name="T49" fmla="*/ 3670 h 1861"/>
                <a:gd name="T50" fmla="*/ 1585 w 646"/>
                <a:gd name="T51" fmla="*/ 3852 h 1861"/>
                <a:gd name="T52" fmla="*/ 1504 w 646"/>
                <a:gd name="T53" fmla="*/ 4019 h 1861"/>
                <a:gd name="T54" fmla="*/ 1412 w 646"/>
                <a:gd name="T55" fmla="*/ 4181 h 1861"/>
                <a:gd name="T56" fmla="*/ 1318 w 646"/>
                <a:gd name="T57" fmla="*/ 4339 h 1861"/>
                <a:gd name="T58" fmla="*/ 1209 w 646"/>
                <a:gd name="T59" fmla="*/ 4477 h 1861"/>
                <a:gd name="T60" fmla="*/ 1094 w 646"/>
                <a:gd name="T61" fmla="*/ 4603 h 1861"/>
                <a:gd name="T62" fmla="*/ 974 w 646"/>
                <a:gd name="T63" fmla="*/ 4729 h 1861"/>
                <a:gd name="T64" fmla="*/ 847 w 646"/>
                <a:gd name="T65" fmla="*/ 4835 h 1861"/>
                <a:gd name="T66" fmla="*/ 717 w 646"/>
                <a:gd name="T67" fmla="*/ 4935 h 1861"/>
                <a:gd name="T68" fmla="*/ 579 w 646"/>
                <a:gd name="T69" fmla="*/ 5025 h 1861"/>
                <a:gd name="T70" fmla="*/ 440 w 646"/>
                <a:gd name="T71" fmla="*/ 5102 h 1861"/>
                <a:gd name="T72" fmla="*/ 293 w 646"/>
                <a:gd name="T73" fmla="*/ 5167 h 1861"/>
                <a:gd name="T74" fmla="*/ 147 w 646"/>
                <a:gd name="T75" fmla="*/ 5223 h 1861"/>
                <a:gd name="T76" fmla="*/ 0 w 646"/>
                <a:gd name="T77" fmla="*/ 5265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66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66" name="Freeform 20"/>
            <p:cNvSpPr>
              <a:spLocks/>
            </p:cNvSpPr>
            <p:nvPr/>
          </p:nvSpPr>
          <p:spPr bwMode="gray">
            <a:xfrm rot="-7471624">
              <a:off x="3024" y="614"/>
              <a:ext cx="725" cy="2090"/>
            </a:xfrm>
            <a:custGeom>
              <a:avLst/>
              <a:gdLst>
                <a:gd name="T0" fmla="*/ 0 w 646"/>
                <a:gd name="T1" fmla="*/ 0 h 1861"/>
                <a:gd name="T2" fmla="*/ 135 w 646"/>
                <a:gd name="T3" fmla="*/ 39 h 1861"/>
                <a:gd name="T4" fmla="*/ 276 w 646"/>
                <a:gd name="T5" fmla="*/ 91 h 1861"/>
                <a:gd name="T6" fmla="*/ 414 w 646"/>
                <a:gd name="T7" fmla="*/ 154 h 1861"/>
                <a:gd name="T8" fmla="*/ 553 w 646"/>
                <a:gd name="T9" fmla="*/ 231 h 1861"/>
                <a:gd name="T10" fmla="*/ 683 w 646"/>
                <a:gd name="T11" fmla="*/ 314 h 1861"/>
                <a:gd name="T12" fmla="*/ 814 w 646"/>
                <a:gd name="T13" fmla="*/ 418 h 1861"/>
                <a:gd name="T14" fmla="*/ 944 w 646"/>
                <a:gd name="T15" fmla="*/ 527 h 1861"/>
                <a:gd name="T16" fmla="*/ 1064 w 646"/>
                <a:gd name="T17" fmla="*/ 648 h 1861"/>
                <a:gd name="T18" fmla="*/ 1178 w 646"/>
                <a:gd name="T19" fmla="*/ 783 h 1861"/>
                <a:gd name="T20" fmla="*/ 1292 w 646"/>
                <a:gd name="T21" fmla="*/ 923 h 1861"/>
                <a:gd name="T22" fmla="*/ 1392 w 646"/>
                <a:gd name="T23" fmla="*/ 1077 h 1861"/>
                <a:gd name="T24" fmla="*/ 1484 w 646"/>
                <a:gd name="T25" fmla="*/ 1242 h 1861"/>
                <a:gd name="T26" fmla="*/ 1568 w 646"/>
                <a:gd name="T27" fmla="*/ 1413 h 1861"/>
                <a:gd name="T28" fmla="*/ 1645 w 646"/>
                <a:gd name="T29" fmla="*/ 1598 h 1861"/>
                <a:gd name="T30" fmla="*/ 1704 w 646"/>
                <a:gd name="T31" fmla="*/ 1792 h 1861"/>
                <a:gd name="T32" fmla="*/ 1753 w 646"/>
                <a:gd name="T33" fmla="*/ 1990 h 1861"/>
                <a:gd name="T34" fmla="*/ 1792 w 646"/>
                <a:gd name="T35" fmla="*/ 2198 h 1861"/>
                <a:gd name="T36" fmla="*/ 1815 w 646"/>
                <a:gd name="T37" fmla="*/ 2419 h 1861"/>
                <a:gd name="T38" fmla="*/ 1826 w 646"/>
                <a:gd name="T39" fmla="*/ 2640 h 1861"/>
                <a:gd name="T40" fmla="*/ 1816 w 646"/>
                <a:gd name="T41" fmla="*/ 2873 h 1861"/>
                <a:gd name="T42" fmla="*/ 1795 w 646"/>
                <a:gd name="T43" fmla="*/ 3087 h 1861"/>
                <a:gd name="T44" fmla="*/ 1760 w 646"/>
                <a:gd name="T45" fmla="*/ 3296 h 1861"/>
                <a:gd name="T46" fmla="*/ 1713 w 646"/>
                <a:gd name="T47" fmla="*/ 3495 h 1861"/>
                <a:gd name="T48" fmla="*/ 1651 w 646"/>
                <a:gd name="T49" fmla="*/ 3686 h 1861"/>
                <a:gd name="T50" fmla="*/ 1585 w 646"/>
                <a:gd name="T51" fmla="*/ 3866 h 1861"/>
                <a:gd name="T52" fmla="*/ 1504 w 646"/>
                <a:gd name="T53" fmla="*/ 4038 h 1861"/>
                <a:gd name="T54" fmla="*/ 1412 w 646"/>
                <a:gd name="T55" fmla="*/ 4200 h 1861"/>
                <a:gd name="T56" fmla="*/ 1318 w 646"/>
                <a:gd name="T57" fmla="*/ 4355 h 1861"/>
                <a:gd name="T58" fmla="*/ 1209 w 646"/>
                <a:gd name="T59" fmla="*/ 4499 h 1861"/>
                <a:gd name="T60" fmla="*/ 1094 w 646"/>
                <a:gd name="T61" fmla="*/ 4626 h 1861"/>
                <a:gd name="T62" fmla="*/ 974 w 646"/>
                <a:gd name="T63" fmla="*/ 4745 h 1861"/>
                <a:gd name="T64" fmla="*/ 847 w 646"/>
                <a:gd name="T65" fmla="*/ 4856 h 1861"/>
                <a:gd name="T66" fmla="*/ 717 w 646"/>
                <a:gd name="T67" fmla="*/ 4957 h 1861"/>
                <a:gd name="T68" fmla="*/ 579 w 646"/>
                <a:gd name="T69" fmla="*/ 5050 h 1861"/>
                <a:gd name="T70" fmla="*/ 440 w 646"/>
                <a:gd name="T71" fmla="*/ 5123 h 1861"/>
                <a:gd name="T72" fmla="*/ 293 w 646"/>
                <a:gd name="T73" fmla="*/ 5187 h 1861"/>
                <a:gd name="T74" fmla="*/ 147 w 646"/>
                <a:gd name="T75" fmla="*/ 5246 h 1861"/>
                <a:gd name="T76" fmla="*/ 0 w 646"/>
                <a:gd name="T77" fmla="*/ 5287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8A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9467" name="Group 21"/>
            <p:cNvGrpSpPr>
              <a:grpSpLocks/>
            </p:cNvGrpSpPr>
            <p:nvPr/>
          </p:nvGrpSpPr>
          <p:grpSpPr bwMode="auto">
            <a:xfrm>
              <a:off x="1177" y="1440"/>
              <a:ext cx="3335" cy="2571"/>
              <a:chOff x="768" y="1104"/>
              <a:chExt cx="3984" cy="3072"/>
            </a:xfrm>
          </p:grpSpPr>
          <p:sp>
            <p:nvSpPr>
              <p:cNvPr id="19475" name="Freeform 22"/>
              <p:cNvSpPr>
                <a:spLocks/>
              </p:cNvSpPr>
              <p:nvPr/>
            </p:nvSpPr>
            <p:spPr bwMode="gray">
              <a:xfrm>
                <a:off x="2784" y="1680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665 w 646"/>
                  <a:gd name="T3" fmla="*/ 200 h 1861"/>
                  <a:gd name="T4" fmla="*/ 1367 w 646"/>
                  <a:gd name="T5" fmla="*/ 455 h 1861"/>
                  <a:gd name="T6" fmla="*/ 2058 w 646"/>
                  <a:gd name="T7" fmla="*/ 755 h 1861"/>
                  <a:gd name="T8" fmla="*/ 2723 w 646"/>
                  <a:gd name="T9" fmla="*/ 1140 h 1861"/>
                  <a:gd name="T10" fmla="*/ 3377 w 646"/>
                  <a:gd name="T11" fmla="*/ 1556 h 1861"/>
                  <a:gd name="T12" fmla="*/ 4020 w 646"/>
                  <a:gd name="T13" fmla="*/ 2060 h 1861"/>
                  <a:gd name="T14" fmla="*/ 4654 w 646"/>
                  <a:gd name="T15" fmla="*/ 2606 h 1861"/>
                  <a:gd name="T16" fmla="*/ 5266 w 646"/>
                  <a:gd name="T17" fmla="*/ 3204 h 1861"/>
                  <a:gd name="T18" fmla="*/ 5843 w 646"/>
                  <a:gd name="T19" fmla="*/ 3868 h 1861"/>
                  <a:gd name="T20" fmla="*/ 6394 w 646"/>
                  <a:gd name="T21" fmla="*/ 4570 h 1861"/>
                  <a:gd name="T22" fmla="*/ 6897 w 646"/>
                  <a:gd name="T23" fmla="*/ 5318 h 1861"/>
                  <a:gd name="T24" fmla="*/ 7350 w 646"/>
                  <a:gd name="T25" fmla="*/ 6136 h 1861"/>
                  <a:gd name="T26" fmla="*/ 7758 w 646"/>
                  <a:gd name="T27" fmla="*/ 6981 h 1861"/>
                  <a:gd name="T28" fmla="*/ 8136 w 646"/>
                  <a:gd name="T29" fmla="*/ 7897 h 1861"/>
                  <a:gd name="T30" fmla="*/ 8452 w 646"/>
                  <a:gd name="T31" fmla="*/ 8851 h 1861"/>
                  <a:gd name="T32" fmla="*/ 8675 w 646"/>
                  <a:gd name="T33" fmla="*/ 9831 h 1861"/>
                  <a:gd name="T34" fmla="*/ 8861 w 646"/>
                  <a:gd name="T35" fmla="*/ 10867 h 1861"/>
                  <a:gd name="T36" fmla="*/ 8978 w 646"/>
                  <a:gd name="T37" fmla="*/ 11942 h 1861"/>
                  <a:gd name="T38" fmla="*/ 9029 w 646"/>
                  <a:gd name="T39" fmla="*/ 13053 h 1861"/>
                  <a:gd name="T40" fmla="*/ 8998 w 646"/>
                  <a:gd name="T41" fmla="*/ 14206 h 1861"/>
                  <a:gd name="T42" fmla="*/ 8893 w 646"/>
                  <a:gd name="T43" fmla="*/ 15252 h 1861"/>
                  <a:gd name="T44" fmla="*/ 8707 w 646"/>
                  <a:gd name="T45" fmla="*/ 16292 h 1861"/>
                  <a:gd name="T46" fmla="*/ 8490 w 646"/>
                  <a:gd name="T47" fmla="*/ 17276 h 1861"/>
                  <a:gd name="T48" fmla="*/ 8177 w 646"/>
                  <a:gd name="T49" fmla="*/ 18219 h 1861"/>
                  <a:gd name="T50" fmla="*/ 7842 w 646"/>
                  <a:gd name="T51" fmla="*/ 19107 h 1861"/>
                  <a:gd name="T52" fmla="*/ 7451 w 646"/>
                  <a:gd name="T53" fmla="*/ 19955 h 1861"/>
                  <a:gd name="T54" fmla="*/ 6988 w 646"/>
                  <a:gd name="T55" fmla="*/ 20749 h 1861"/>
                  <a:gd name="T56" fmla="*/ 6516 w 646"/>
                  <a:gd name="T57" fmla="*/ 21510 h 1861"/>
                  <a:gd name="T58" fmla="*/ 5984 w 646"/>
                  <a:gd name="T59" fmla="*/ 22217 h 1861"/>
                  <a:gd name="T60" fmla="*/ 5419 w 646"/>
                  <a:gd name="T61" fmla="*/ 22854 h 1861"/>
                  <a:gd name="T62" fmla="*/ 4818 w 646"/>
                  <a:gd name="T63" fmla="*/ 23454 h 1861"/>
                  <a:gd name="T64" fmla="*/ 4221 w 646"/>
                  <a:gd name="T65" fmla="*/ 24000 h 1861"/>
                  <a:gd name="T66" fmla="*/ 3558 w 646"/>
                  <a:gd name="T67" fmla="*/ 24487 h 1861"/>
                  <a:gd name="T68" fmla="*/ 2874 w 646"/>
                  <a:gd name="T69" fmla="*/ 24941 h 1861"/>
                  <a:gd name="T70" fmla="*/ 2178 w 646"/>
                  <a:gd name="T71" fmla="*/ 25321 h 1861"/>
                  <a:gd name="T72" fmla="*/ 1448 w 646"/>
                  <a:gd name="T73" fmla="*/ 25644 h 1861"/>
                  <a:gd name="T74" fmla="*/ 737 w 646"/>
                  <a:gd name="T75" fmla="*/ 25927 h 1861"/>
                  <a:gd name="T76" fmla="*/ 0 w 646"/>
                  <a:gd name="T77" fmla="*/ 26136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9BF8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476" name="Freeform 23"/>
              <p:cNvSpPr>
                <a:spLocks/>
              </p:cNvSpPr>
              <p:nvPr/>
            </p:nvSpPr>
            <p:spPr bwMode="gray">
              <a:xfrm rot="6256290">
                <a:off x="1583" y="1153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665 w 646"/>
                  <a:gd name="T3" fmla="*/ 200 h 1861"/>
                  <a:gd name="T4" fmla="*/ 1367 w 646"/>
                  <a:gd name="T5" fmla="*/ 455 h 1861"/>
                  <a:gd name="T6" fmla="*/ 2058 w 646"/>
                  <a:gd name="T7" fmla="*/ 755 h 1861"/>
                  <a:gd name="T8" fmla="*/ 2723 w 646"/>
                  <a:gd name="T9" fmla="*/ 1140 h 1861"/>
                  <a:gd name="T10" fmla="*/ 3377 w 646"/>
                  <a:gd name="T11" fmla="*/ 1556 h 1861"/>
                  <a:gd name="T12" fmla="*/ 4020 w 646"/>
                  <a:gd name="T13" fmla="*/ 2060 h 1861"/>
                  <a:gd name="T14" fmla="*/ 4654 w 646"/>
                  <a:gd name="T15" fmla="*/ 2606 h 1861"/>
                  <a:gd name="T16" fmla="*/ 5266 w 646"/>
                  <a:gd name="T17" fmla="*/ 3204 h 1861"/>
                  <a:gd name="T18" fmla="*/ 5843 w 646"/>
                  <a:gd name="T19" fmla="*/ 3868 h 1861"/>
                  <a:gd name="T20" fmla="*/ 6394 w 646"/>
                  <a:gd name="T21" fmla="*/ 4570 h 1861"/>
                  <a:gd name="T22" fmla="*/ 6897 w 646"/>
                  <a:gd name="T23" fmla="*/ 5318 h 1861"/>
                  <a:gd name="T24" fmla="*/ 7350 w 646"/>
                  <a:gd name="T25" fmla="*/ 6136 h 1861"/>
                  <a:gd name="T26" fmla="*/ 7758 w 646"/>
                  <a:gd name="T27" fmla="*/ 6981 h 1861"/>
                  <a:gd name="T28" fmla="*/ 8136 w 646"/>
                  <a:gd name="T29" fmla="*/ 7897 h 1861"/>
                  <a:gd name="T30" fmla="*/ 8452 w 646"/>
                  <a:gd name="T31" fmla="*/ 8851 h 1861"/>
                  <a:gd name="T32" fmla="*/ 8675 w 646"/>
                  <a:gd name="T33" fmla="*/ 9831 h 1861"/>
                  <a:gd name="T34" fmla="*/ 8861 w 646"/>
                  <a:gd name="T35" fmla="*/ 10867 h 1861"/>
                  <a:gd name="T36" fmla="*/ 8978 w 646"/>
                  <a:gd name="T37" fmla="*/ 11942 h 1861"/>
                  <a:gd name="T38" fmla="*/ 9029 w 646"/>
                  <a:gd name="T39" fmla="*/ 13053 h 1861"/>
                  <a:gd name="T40" fmla="*/ 8998 w 646"/>
                  <a:gd name="T41" fmla="*/ 14206 h 1861"/>
                  <a:gd name="T42" fmla="*/ 8893 w 646"/>
                  <a:gd name="T43" fmla="*/ 15252 h 1861"/>
                  <a:gd name="T44" fmla="*/ 8707 w 646"/>
                  <a:gd name="T45" fmla="*/ 16292 h 1861"/>
                  <a:gd name="T46" fmla="*/ 8490 w 646"/>
                  <a:gd name="T47" fmla="*/ 17276 h 1861"/>
                  <a:gd name="T48" fmla="*/ 8177 w 646"/>
                  <a:gd name="T49" fmla="*/ 18219 h 1861"/>
                  <a:gd name="T50" fmla="*/ 7842 w 646"/>
                  <a:gd name="T51" fmla="*/ 19107 h 1861"/>
                  <a:gd name="T52" fmla="*/ 7451 w 646"/>
                  <a:gd name="T53" fmla="*/ 19955 h 1861"/>
                  <a:gd name="T54" fmla="*/ 6988 w 646"/>
                  <a:gd name="T55" fmla="*/ 20749 h 1861"/>
                  <a:gd name="T56" fmla="*/ 6516 w 646"/>
                  <a:gd name="T57" fmla="*/ 21510 h 1861"/>
                  <a:gd name="T58" fmla="*/ 5984 w 646"/>
                  <a:gd name="T59" fmla="*/ 22217 h 1861"/>
                  <a:gd name="T60" fmla="*/ 5419 w 646"/>
                  <a:gd name="T61" fmla="*/ 22854 h 1861"/>
                  <a:gd name="T62" fmla="*/ 4818 w 646"/>
                  <a:gd name="T63" fmla="*/ 23454 h 1861"/>
                  <a:gd name="T64" fmla="*/ 4221 w 646"/>
                  <a:gd name="T65" fmla="*/ 24000 h 1861"/>
                  <a:gd name="T66" fmla="*/ 3558 w 646"/>
                  <a:gd name="T67" fmla="*/ 24487 h 1861"/>
                  <a:gd name="T68" fmla="*/ 2874 w 646"/>
                  <a:gd name="T69" fmla="*/ 24941 h 1861"/>
                  <a:gd name="T70" fmla="*/ 2178 w 646"/>
                  <a:gd name="T71" fmla="*/ 25321 h 1861"/>
                  <a:gd name="T72" fmla="*/ 1448 w 646"/>
                  <a:gd name="T73" fmla="*/ 25644 h 1861"/>
                  <a:gd name="T74" fmla="*/ 737 w 646"/>
                  <a:gd name="T75" fmla="*/ 25927 h 1861"/>
                  <a:gd name="T76" fmla="*/ 0 w 646"/>
                  <a:gd name="T77" fmla="*/ 26136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9BF8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477" name="Freeform 24"/>
              <p:cNvSpPr>
                <a:spLocks/>
              </p:cNvSpPr>
              <p:nvPr/>
            </p:nvSpPr>
            <p:spPr bwMode="gray">
              <a:xfrm rot="-6677128">
                <a:off x="3071" y="289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665 w 646"/>
                  <a:gd name="T3" fmla="*/ 200 h 1861"/>
                  <a:gd name="T4" fmla="*/ 1367 w 646"/>
                  <a:gd name="T5" fmla="*/ 455 h 1861"/>
                  <a:gd name="T6" fmla="*/ 2058 w 646"/>
                  <a:gd name="T7" fmla="*/ 755 h 1861"/>
                  <a:gd name="T8" fmla="*/ 2723 w 646"/>
                  <a:gd name="T9" fmla="*/ 1140 h 1861"/>
                  <a:gd name="T10" fmla="*/ 3377 w 646"/>
                  <a:gd name="T11" fmla="*/ 1556 h 1861"/>
                  <a:gd name="T12" fmla="*/ 4020 w 646"/>
                  <a:gd name="T13" fmla="*/ 2060 h 1861"/>
                  <a:gd name="T14" fmla="*/ 4654 w 646"/>
                  <a:gd name="T15" fmla="*/ 2606 h 1861"/>
                  <a:gd name="T16" fmla="*/ 5266 w 646"/>
                  <a:gd name="T17" fmla="*/ 3204 h 1861"/>
                  <a:gd name="T18" fmla="*/ 5843 w 646"/>
                  <a:gd name="T19" fmla="*/ 3868 h 1861"/>
                  <a:gd name="T20" fmla="*/ 6394 w 646"/>
                  <a:gd name="T21" fmla="*/ 4570 h 1861"/>
                  <a:gd name="T22" fmla="*/ 6897 w 646"/>
                  <a:gd name="T23" fmla="*/ 5318 h 1861"/>
                  <a:gd name="T24" fmla="*/ 7350 w 646"/>
                  <a:gd name="T25" fmla="*/ 6136 h 1861"/>
                  <a:gd name="T26" fmla="*/ 7758 w 646"/>
                  <a:gd name="T27" fmla="*/ 6981 h 1861"/>
                  <a:gd name="T28" fmla="*/ 8136 w 646"/>
                  <a:gd name="T29" fmla="*/ 7897 h 1861"/>
                  <a:gd name="T30" fmla="*/ 8452 w 646"/>
                  <a:gd name="T31" fmla="*/ 8851 h 1861"/>
                  <a:gd name="T32" fmla="*/ 8675 w 646"/>
                  <a:gd name="T33" fmla="*/ 9831 h 1861"/>
                  <a:gd name="T34" fmla="*/ 8861 w 646"/>
                  <a:gd name="T35" fmla="*/ 10867 h 1861"/>
                  <a:gd name="T36" fmla="*/ 8978 w 646"/>
                  <a:gd name="T37" fmla="*/ 11942 h 1861"/>
                  <a:gd name="T38" fmla="*/ 9029 w 646"/>
                  <a:gd name="T39" fmla="*/ 13053 h 1861"/>
                  <a:gd name="T40" fmla="*/ 8998 w 646"/>
                  <a:gd name="T41" fmla="*/ 14206 h 1861"/>
                  <a:gd name="T42" fmla="*/ 8893 w 646"/>
                  <a:gd name="T43" fmla="*/ 15252 h 1861"/>
                  <a:gd name="T44" fmla="*/ 8707 w 646"/>
                  <a:gd name="T45" fmla="*/ 16292 h 1861"/>
                  <a:gd name="T46" fmla="*/ 8490 w 646"/>
                  <a:gd name="T47" fmla="*/ 17276 h 1861"/>
                  <a:gd name="T48" fmla="*/ 8177 w 646"/>
                  <a:gd name="T49" fmla="*/ 18219 h 1861"/>
                  <a:gd name="T50" fmla="*/ 7842 w 646"/>
                  <a:gd name="T51" fmla="*/ 19107 h 1861"/>
                  <a:gd name="T52" fmla="*/ 7451 w 646"/>
                  <a:gd name="T53" fmla="*/ 19955 h 1861"/>
                  <a:gd name="T54" fmla="*/ 6988 w 646"/>
                  <a:gd name="T55" fmla="*/ 20749 h 1861"/>
                  <a:gd name="T56" fmla="*/ 6516 w 646"/>
                  <a:gd name="T57" fmla="*/ 21510 h 1861"/>
                  <a:gd name="T58" fmla="*/ 5984 w 646"/>
                  <a:gd name="T59" fmla="*/ 22217 h 1861"/>
                  <a:gd name="T60" fmla="*/ 5419 w 646"/>
                  <a:gd name="T61" fmla="*/ 22854 h 1861"/>
                  <a:gd name="T62" fmla="*/ 4818 w 646"/>
                  <a:gd name="T63" fmla="*/ 23454 h 1861"/>
                  <a:gd name="T64" fmla="*/ 4221 w 646"/>
                  <a:gd name="T65" fmla="*/ 24000 h 1861"/>
                  <a:gd name="T66" fmla="*/ 3558 w 646"/>
                  <a:gd name="T67" fmla="*/ 24487 h 1861"/>
                  <a:gd name="T68" fmla="*/ 2874 w 646"/>
                  <a:gd name="T69" fmla="*/ 24941 h 1861"/>
                  <a:gd name="T70" fmla="*/ 2178 w 646"/>
                  <a:gd name="T71" fmla="*/ 25321 h 1861"/>
                  <a:gd name="T72" fmla="*/ 1448 w 646"/>
                  <a:gd name="T73" fmla="*/ 25644 h 1861"/>
                  <a:gd name="T74" fmla="*/ 737 w 646"/>
                  <a:gd name="T75" fmla="*/ 25927 h 1861"/>
                  <a:gd name="T76" fmla="*/ 0 w 646"/>
                  <a:gd name="T77" fmla="*/ 26136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9BF8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9468" name="Group 25"/>
            <p:cNvGrpSpPr>
              <a:grpSpLocks/>
            </p:cNvGrpSpPr>
            <p:nvPr/>
          </p:nvGrpSpPr>
          <p:grpSpPr bwMode="auto">
            <a:xfrm>
              <a:off x="2543" y="1899"/>
              <a:ext cx="844" cy="843"/>
              <a:chOff x="2016" y="1920"/>
              <a:chExt cx="1680" cy="1680"/>
            </a:xfrm>
          </p:grpSpPr>
          <p:sp>
            <p:nvSpPr>
              <p:cNvPr id="19473" name="Oval 2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14343"/>
                  </a:gs>
                  <a:gs pos="100000">
                    <a:srgbClr val="922929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19474" name="Freeform 2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95 w 1321"/>
                  <a:gd name="T1" fmla="*/ 141 h 712"/>
                  <a:gd name="T2" fmla="*/ 1109 w 1321"/>
                  <a:gd name="T3" fmla="*/ 156 h 712"/>
                  <a:gd name="T4" fmla="*/ 1112 w 1321"/>
                  <a:gd name="T5" fmla="*/ 170 h 712"/>
                  <a:gd name="T6" fmla="*/ 1107 w 1321"/>
                  <a:gd name="T7" fmla="*/ 182 h 712"/>
                  <a:gd name="T8" fmla="*/ 1093 w 1321"/>
                  <a:gd name="T9" fmla="*/ 192 h 712"/>
                  <a:gd name="T10" fmla="*/ 1071 w 1321"/>
                  <a:gd name="T11" fmla="*/ 204 h 712"/>
                  <a:gd name="T12" fmla="*/ 1043 w 1321"/>
                  <a:gd name="T13" fmla="*/ 213 h 712"/>
                  <a:gd name="T14" fmla="*/ 1007 w 1321"/>
                  <a:gd name="T15" fmla="*/ 221 h 712"/>
                  <a:gd name="T16" fmla="*/ 966 w 1321"/>
                  <a:gd name="T17" fmla="*/ 229 h 712"/>
                  <a:gd name="T18" fmla="*/ 919 w 1321"/>
                  <a:gd name="T19" fmla="*/ 235 h 712"/>
                  <a:gd name="T20" fmla="*/ 868 w 1321"/>
                  <a:gd name="T21" fmla="*/ 240 h 712"/>
                  <a:gd name="T22" fmla="*/ 814 w 1321"/>
                  <a:gd name="T23" fmla="*/ 243 h 712"/>
                  <a:gd name="T24" fmla="*/ 754 w 1321"/>
                  <a:gd name="T25" fmla="*/ 248 h 712"/>
                  <a:gd name="T26" fmla="*/ 694 w 1321"/>
                  <a:gd name="T27" fmla="*/ 249 h 712"/>
                  <a:gd name="T28" fmla="*/ 670 w 1321"/>
                  <a:gd name="T29" fmla="*/ 250 h 712"/>
                  <a:gd name="T30" fmla="*/ 401 w 1321"/>
                  <a:gd name="T31" fmla="*/ 250 h 712"/>
                  <a:gd name="T32" fmla="*/ 397 w 1321"/>
                  <a:gd name="T33" fmla="*/ 250 h 712"/>
                  <a:gd name="T34" fmla="*/ 344 w 1321"/>
                  <a:gd name="T35" fmla="*/ 249 h 712"/>
                  <a:gd name="T36" fmla="*/ 293 w 1321"/>
                  <a:gd name="T37" fmla="*/ 248 h 712"/>
                  <a:gd name="T38" fmla="*/ 245 w 1321"/>
                  <a:gd name="T39" fmla="*/ 245 h 712"/>
                  <a:gd name="T40" fmla="*/ 199 w 1321"/>
                  <a:gd name="T41" fmla="*/ 242 h 712"/>
                  <a:gd name="T42" fmla="*/ 158 w 1321"/>
                  <a:gd name="T43" fmla="*/ 238 h 712"/>
                  <a:gd name="T44" fmla="*/ 120 w 1321"/>
                  <a:gd name="T45" fmla="*/ 232 h 712"/>
                  <a:gd name="T46" fmla="*/ 84 w 1321"/>
                  <a:gd name="T47" fmla="*/ 228 h 712"/>
                  <a:gd name="T48" fmla="*/ 58 w 1321"/>
                  <a:gd name="T49" fmla="*/ 222 h 712"/>
                  <a:gd name="T50" fmla="*/ 30 w 1321"/>
                  <a:gd name="T51" fmla="*/ 214 h 712"/>
                  <a:gd name="T52" fmla="*/ 18 w 1321"/>
                  <a:gd name="T53" fmla="*/ 205 h 712"/>
                  <a:gd name="T54" fmla="*/ 6 w 1321"/>
                  <a:gd name="T55" fmla="*/ 195 h 712"/>
                  <a:gd name="T56" fmla="*/ 0 w 1321"/>
                  <a:gd name="T57" fmla="*/ 184 h 712"/>
                  <a:gd name="T58" fmla="*/ 0 w 1321"/>
                  <a:gd name="T59" fmla="*/ 183 h 712"/>
                  <a:gd name="T60" fmla="*/ 4 w 1321"/>
                  <a:gd name="T61" fmla="*/ 170 h 712"/>
                  <a:gd name="T62" fmla="*/ 16 w 1321"/>
                  <a:gd name="T63" fmla="*/ 157 h 712"/>
                  <a:gd name="T64" fmla="*/ 42 w 1321"/>
                  <a:gd name="T65" fmla="*/ 130 h 712"/>
                  <a:gd name="T66" fmla="*/ 77 w 1321"/>
                  <a:gd name="T67" fmla="*/ 105 h 712"/>
                  <a:gd name="T68" fmla="*/ 124 w 1321"/>
                  <a:gd name="T69" fmla="*/ 83 h 712"/>
                  <a:gd name="T70" fmla="*/ 172 w 1321"/>
                  <a:gd name="T71" fmla="*/ 61 h 712"/>
                  <a:gd name="T72" fmla="*/ 227 w 1321"/>
                  <a:gd name="T73" fmla="*/ 43 h 712"/>
                  <a:gd name="T74" fmla="*/ 287 w 1321"/>
                  <a:gd name="T75" fmla="*/ 29 h 712"/>
                  <a:gd name="T76" fmla="*/ 349 w 1321"/>
                  <a:gd name="T77" fmla="*/ 16 h 712"/>
                  <a:gd name="T78" fmla="*/ 419 w 1321"/>
                  <a:gd name="T79" fmla="*/ 8 h 712"/>
                  <a:gd name="T80" fmla="*/ 489 w 1321"/>
                  <a:gd name="T81" fmla="*/ 4 h 712"/>
                  <a:gd name="T82" fmla="*/ 562 w 1321"/>
                  <a:gd name="T83" fmla="*/ 0 h 712"/>
                  <a:gd name="T84" fmla="*/ 562 w 1321"/>
                  <a:gd name="T85" fmla="*/ 0 h 712"/>
                  <a:gd name="T86" fmla="*/ 639 w 1321"/>
                  <a:gd name="T87" fmla="*/ 4 h 712"/>
                  <a:gd name="T88" fmla="*/ 713 w 1321"/>
                  <a:gd name="T89" fmla="*/ 8 h 712"/>
                  <a:gd name="T90" fmla="*/ 785 w 1321"/>
                  <a:gd name="T91" fmla="*/ 18 h 712"/>
                  <a:gd name="T92" fmla="*/ 851 w 1321"/>
                  <a:gd name="T93" fmla="*/ 32 h 712"/>
                  <a:gd name="T94" fmla="*/ 911 w 1321"/>
                  <a:gd name="T95" fmla="*/ 48 h 712"/>
                  <a:gd name="T96" fmla="*/ 967 w 1321"/>
                  <a:gd name="T97" fmla="*/ 69 h 712"/>
                  <a:gd name="T98" fmla="*/ 1017 w 1321"/>
                  <a:gd name="T99" fmla="*/ 90 h 712"/>
                  <a:gd name="T100" fmla="*/ 1060 w 1321"/>
                  <a:gd name="T101" fmla="*/ 114 h 712"/>
                  <a:gd name="T102" fmla="*/ 1095 w 1321"/>
                  <a:gd name="T103" fmla="*/ 141 h 712"/>
                  <a:gd name="T104" fmla="*/ 1095 w 1321"/>
                  <a:gd name="T105" fmla="*/ 14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3" name="Text Box 28"/>
            <p:cNvSpPr txBox="1">
              <a:spLocks noChangeArrowheads="1"/>
            </p:cNvSpPr>
            <p:nvPr/>
          </p:nvSpPr>
          <p:spPr bwMode="gray">
            <a:xfrm>
              <a:off x="2644" y="1979"/>
              <a:ext cx="633" cy="6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kumimoji="0" lang="zh-TW" alt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研究</a:t>
              </a:r>
              <a:endParaRPr kumimoji="0"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  <a:p>
              <a:pPr algn="ctr" eaLnBrk="0" hangingPunct="0">
                <a:defRPr/>
              </a:pPr>
              <a:r>
                <a:rPr kumimoji="0" lang="zh-TW" alt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範圍</a:t>
              </a:r>
              <a:endParaRPr kumimoji="0"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9470" name="Text Box 29"/>
            <p:cNvSpPr txBox="1">
              <a:spLocks noChangeArrowheads="1"/>
            </p:cNvSpPr>
            <p:nvPr/>
          </p:nvSpPr>
          <p:spPr bwMode="auto">
            <a:xfrm>
              <a:off x="1098" y="1855"/>
              <a:ext cx="146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2000" b="1">
                  <a:solidFill>
                    <a:srgbClr val="427D4B"/>
                  </a:solidFill>
                  <a:latin typeface="Times New Roman" pitchFamily="18" charset="0"/>
                  <a:ea typeface="標楷體" pitchFamily="65" charset="-120"/>
                </a:rPr>
                <a:t>99(100)</a:t>
              </a:r>
              <a:r>
                <a:rPr kumimoji="0" lang="zh-TW" altLang="zh-TW" sz="2000" b="1">
                  <a:solidFill>
                    <a:srgbClr val="427D4B"/>
                  </a:solidFill>
                  <a:latin typeface="Times New Roman" pitchFamily="18" charset="0"/>
                  <a:ea typeface="標楷體" pitchFamily="65" charset="-120"/>
                </a:rPr>
                <a:t>學年度</a:t>
              </a:r>
              <a:endParaRPr kumimoji="0" lang="en-US" altLang="zh-TW" sz="2000" b="1">
                <a:solidFill>
                  <a:srgbClr val="427D4B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/>
              <a:r>
                <a:rPr kumimoji="0" lang="zh-TW" altLang="zh-TW" sz="2800" b="1">
                  <a:solidFill>
                    <a:srgbClr val="14179C"/>
                  </a:solidFill>
                  <a:latin typeface="Times New Roman" pitchFamily="18" charset="0"/>
                  <a:ea typeface="標楷體" pitchFamily="65" charset="-120"/>
                </a:rPr>
                <a:t>學</a:t>
              </a:r>
              <a:r>
                <a:rPr kumimoji="0" lang="zh-TW" altLang="en-US" sz="2800" b="1">
                  <a:solidFill>
                    <a:srgbClr val="14179C"/>
                  </a:solidFill>
                  <a:latin typeface="Times New Roman" pitchFamily="18" charset="0"/>
                  <a:ea typeface="標楷體" pitchFamily="65" charset="-120"/>
                </a:rPr>
                <a:t>期</a:t>
              </a:r>
              <a:r>
                <a:rPr kumimoji="0" lang="zh-TW" altLang="zh-TW" sz="2800" b="1">
                  <a:solidFill>
                    <a:srgbClr val="14179C"/>
                  </a:solidFill>
                  <a:latin typeface="Times New Roman" pitchFamily="18" charset="0"/>
                  <a:ea typeface="標楷體" pitchFamily="65" charset="-120"/>
                </a:rPr>
                <a:t>實習</a:t>
              </a:r>
              <a:r>
                <a:rPr kumimoji="0" lang="zh-TW" altLang="en-US" sz="2800" b="1">
                  <a:solidFill>
                    <a:srgbClr val="14179C"/>
                  </a:solidFill>
                  <a:latin typeface="Times New Roman" pitchFamily="18" charset="0"/>
                  <a:ea typeface="標楷體" pitchFamily="65" charset="-120"/>
                </a:rPr>
                <a:t>課程</a:t>
              </a:r>
              <a:endParaRPr kumimoji="0"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9471" name="Text Box 30"/>
            <p:cNvSpPr txBox="1">
              <a:spLocks noChangeArrowheads="1"/>
            </p:cNvSpPr>
            <p:nvPr/>
          </p:nvSpPr>
          <p:spPr bwMode="auto">
            <a:xfrm>
              <a:off x="3065" y="1497"/>
              <a:ext cx="149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2000" b="1">
                  <a:solidFill>
                    <a:srgbClr val="427D4B"/>
                  </a:solidFill>
                  <a:latin typeface="Times New Roman" pitchFamily="18" charset="0"/>
                  <a:ea typeface="標楷體" pitchFamily="65" charset="-120"/>
                </a:rPr>
                <a:t>99(100)</a:t>
              </a:r>
              <a:r>
                <a:rPr kumimoji="0" lang="zh-TW" altLang="zh-TW" sz="2000" b="1">
                  <a:solidFill>
                    <a:srgbClr val="427D4B"/>
                  </a:solidFill>
                  <a:latin typeface="Times New Roman" pitchFamily="18" charset="0"/>
                  <a:ea typeface="標楷體" pitchFamily="65" charset="-120"/>
                </a:rPr>
                <a:t>學年度</a:t>
              </a:r>
              <a:endParaRPr kumimoji="0" lang="en-US" altLang="zh-TW" sz="2000" b="1">
                <a:solidFill>
                  <a:srgbClr val="427D4B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/>
              <a:r>
                <a:rPr kumimoji="0" lang="zh-TW" altLang="zh-TW" sz="2800" b="1">
                  <a:solidFill>
                    <a:srgbClr val="14179C"/>
                  </a:solidFill>
                  <a:latin typeface="Times New Roman" pitchFamily="18" charset="0"/>
                  <a:ea typeface="標楷體" pitchFamily="65" charset="-120"/>
                </a:rPr>
                <a:t>學年實習</a:t>
              </a:r>
              <a:r>
                <a:rPr kumimoji="0" lang="zh-TW" altLang="en-US" sz="2800" b="1">
                  <a:solidFill>
                    <a:srgbClr val="14179C"/>
                  </a:solidFill>
                  <a:latin typeface="Times New Roman" pitchFamily="18" charset="0"/>
                  <a:ea typeface="標楷體" pitchFamily="65" charset="-120"/>
                </a:rPr>
                <a:t>課程</a:t>
              </a:r>
              <a:endParaRPr kumimoji="0"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9472" name="Text Box 31"/>
            <p:cNvSpPr txBox="1">
              <a:spLocks noChangeArrowheads="1"/>
            </p:cNvSpPr>
            <p:nvPr/>
          </p:nvSpPr>
          <p:spPr bwMode="auto">
            <a:xfrm>
              <a:off x="1910" y="3125"/>
              <a:ext cx="149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2000" b="1">
                  <a:solidFill>
                    <a:srgbClr val="427D4B"/>
                  </a:solidFill>
                  <a:latin typeface="Times New Roman" pitchFamily="18" charset="0"/>
                  <a:ea typeface="標楷體" pitchFamily="65" charset="-120"/>
                </a:rPr>
                <a:t>99(100)</a:t>
              </a:r>
              <a:r>
                <a:rPr kumimoji="0" lang="zh-TW" altLang="zh-TW" sz="2000" b="1">
                  <a:solidFill>
                    <a:srgbClr val="427D4B"/>
                  </a:solidFill>
                  <a:latin typeface="Times New Roman" pitchFamily="18" charset="0"/>
                  <a:ea typeface="標楷體" pitchFamily="65" charset="-120"/>
                </a:rPr>
                <a:t>學年度</a:t>
              </a:r>
              <a:endParaRPr kumimoji="0" lang="en-US" altLang="zh-TW" sz="2000" b="1">
                <a:solidFill>
                  <a:srgbClr val="427D4B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/>
              <a:r>
                <a:rPr kumimoji="0" lang="zh-TW" altLang="zh-TW" sz="2800" b="1">
                  <a:solidFill>
                    <a:srgbClr val="14179C"/>
                  </a:solidFill>
                  <a:latin typeface="Times New Roman" pitchFamily="18" charset="0"/>
                  <a:ea typeface="標楷體" pitchFamily="65" charset="-120"/>
                </a:rPr>
                <a:t>暑期實習</a:t>
              </a:r>
              <a:r>
                <a:rPr kumimoji="0" lang="zh-TW" altLang="en-US" sz="2800" b="1">
                  <a:solidFill>
                    <a:srgbClr val="14179C"/>
                  </a:solidFill>
                  <a:latin typeface="Times New Roman" pitchFamily="18" charset="0"/>
                  <a:ea typeface="標楷體" pitchFamily="65" charset="-120"/>
                </a:rPr>
                <a:t>課程</a:t>
              </a:r>
              <a:endParaRPr kumimoji="0"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22" name="Text Box 28"/>
          <p:cNvSpPr txBox="1">
            <a:spLocks noChangeArrowheads="1"/>
          </p:cNvSpPr>
          <p:nvPr/>
        </p:nvSpPr>
        <p:spPr bwMode="gray">
          <a:xfrm>
            <a:off x="179512" y="1209574"/>
            <a:ext cx="4752528" cy="52322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二、目前業已完成的學年度</a:t>
            </a:r>
            <a:endParaRPr kumimoji="0" lang="en-US" altLang="zh-TW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貳、實施現況</a:t>
            </a:r>
          </a:p>
        </p:txBody>
      </p:sp>
      <p:sp>
        <p:nvSpPr>
          <p:cNvPr id="2048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A3EEFD-1017-47C6-A262-3E84C25F1583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50825" y="3573463"/>
            <a:ext cx="8642350" cy="2200275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t">
              <a:lnSpc>
                <a:spcPct val="150000"/>
              </a:lnSpc>
              <a:defRPr/>
            </a:pPr>
            <a:r>
              <a:rPr kumimoji="0" lang="en-US" altLang="zh-TW" sz="2800" b="1">
                <a:solidFill>
                  <a:srgbClr val="3333CC"/>
                </a:solidFill>
                <a:latin typeface="Times New Roman" pitchFamily="18" charset="0"/>
                <a:ea typeface="標楷體" pitchFamily="65" charset="-120"/>
              </a:rPr>
              <a:t>1.</a:t>
            </a:r>
            <a:r>
              <a:rPr kumimoji="0" lang="zh-TW" altLang="zh-TW" sz="2800" b="1">
                <a:solidFill>
                  <a:srgbClr val="3333CC"/>
                </a:solidFill>
                <a:latin typeface="Times New Roman" pitchFamily="18" charset="0"/>
                <a:ea typeface="標楷體" pitchFamily="65" charset="-120"/>
              </a:rPr>
              <a:t>教育部補助技專校院開設校外實習課程作業要點</a:t>
            </a:r>
            <a:endParaRPr kumimoji="0" lang="zh-TW" altLang="zh-TW" sz="3200">
              <a:solidFill>
                <a:srgbClr val="3333CC"/>
              </a:solidFill>
              <a:latin typeface="Times New Roman" pitchFamily="18" charset="0"/>
              <a:ea typeface="標楷體" pitchFamily="65" charset="-120"/>
            </a:endParaRPr>
          </a:p>
          <a:p>
            <a:pPr fontAlgn="t">
              <a:lnSpc>
                <a:spcPct val="150000"/>
              </a:lnSpc>
              <a:defRPr/>
            </a:pPr>
            <a:r>
              <a:rPr kumimoji="0" lang="en-US" altLang="zh-TW" sz="2800" b="1">
                <a:solidFill>
                  <a:srgbClr val="3333CC"/>
                </a:solidFill>
                <a:latin typeface="Times New Roman" pitchFamily="18" charset="0"/>
                <a:ea typeface="標楷體" pitchFamily="65" charset="-120"/>
              </a:rPr>
              <a:t>2.</a:t>
            </a:r>
            <a:r>
              <a:rPr kumimoji="0" lang="zh-TW" altLang="zh-TW" sz="2800" b="1">
                <a:solidFill>
                  <a:srgbClr val="3333CC"/>
                </a:solidFill>
                <a:latin typeface="Times New Roman" pitchFamily="18" charset="0"/>
                <a:ea typeface="標楷體" pitchFamily="65" charset="-120"/>
              </a:rPr>
              <a:t>專科以上學校產學合作實施辦法</a:t>
            </a:r>
            <a:endParaRPr kumimoji="0" lang="zh-TW" altLang="zh-TW" sz="3200">
              <a:solidFill>
                <a:srgbClr val="3333CC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034083" y="2242840"/>
            <a:ext cx="7056783" cy="1055638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zh-TW" altLang="en-US" sz="36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（一）校外實習課程辦理依據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60642" y="1241871"/>
            <a:ext cx="6819930" cy="769640"/>
          </a:xfrm>
          <a:solidFill>
            <a:srgbClr val="7030A0"/>
          </a:soli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 eaLnBrk="1" hangingPunct="1">
              <a:lnSpc>
                <a:spcPts val="4800"/>
              </a:lnSpc>
              <a:buFont typeface="Wingdings" pitchFamily="2" charset="2"/>
              <a:buNone/>
              <a:defRPr/>
            </a:pPr>
            <a:r>
              <a:rPr lang="zh-TW" altLang="en-US" sz="32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三、</a:t>
            </a:r>
            <a:r>
              <a:rPr lang="zh-TW" altLang="zh-TW" sz="32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校外實習課程運作之相關法規</a:t>
            </a:r>
          </a:p>
          <a:p>
            <a:pPr marL="0" indent="0" algn="ctr" eaLnBrk="1" hangingPunct="1">
              <a:lnSpc>
                <a:spcPts val="4800"/>
              </a:lnSpc>
              <a:defRPr/>
            </a:pPr>
            <a:endParaRPr lang="zh-TW" altLang="en-US" sz="3200" smtClean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貳、實施現況</a:t>
            </a:r>
          </a:p>
        </p:txBody>
      </p:sp>
      <p:sp>
        <p:nvSpPr>
          <p:cNvPr id="21507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BD09701-98EE-4F0E-916B-2F7B7031FE8D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50825" y="2597150"/>
            <a:ext cx="8642350" cy="3352800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t">
              <a:lnSpc>
                <a:spcPct val="150000"/>
              </a:lnSpc>
              <a:defRPr/>
            </a:pPr>
            <a:r>
              <a:rPr kumimoji="0" lang="en-US" altLang="zh-TW" sz="2800" b="1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</a:rPr>
              <a:t>1.</a:t>
            </a:r>
            <a:r>
              <a:rPr kumimoji="0" lang="zh-TW" altLang="zh-TW" sz="2800" b="1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</a:rPr>
              <a:t>勞動基準法</a:t>
            </a:r>
            <a:endParaRPr kumimoji="0" lang="zh-TW" altLang="zh-TW" sz="2800">
              <a:solidFill>
                <a:srgbClr val="A50021"/>
              </a:solidFill>
              <a:latin typeface="Times New Roman" pitchFamily="18" charset="0"/>
              <a:ea typeface="標楷體" pitchFamily="65" charset="-120"/>
            </a:endParaRPr>
          </a:p>
          <a:p>
            <a:pPr fontAlgn="t">
              <a:lnSpc>
                <a:spcPct val="150000"/>
              </a:lnSpc>
              <a:defRPr/>
            </a:pPr>
            <a:r>
              <a:rPr kumimoji="0" lang="en-US" altLang="zh-TW" sz="2800" b="1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</a:rPr>
              <a:t>2.</a:t>
            </a:r>
            <a:r>
              <a:rPr kumimoji="0" lang="zh-TW" altLang="zh-TW" sz="2800" b="1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</a:rPr>
              <a:t>勞動基準法施行細則</a:t>
            </a:r>
            <a:endParaRPr kumimoji="0" lang="zh-TW" altLang="zh-TW" sz="2800">
              <a:solidFill>
                <a:srgbClr val="A50021"/>
              </a:solidFill>
              <a:latin typeface="Times New Roman" pitchFamily="18" charset="0"/>
              <a:ea typeface="標楷體" pitchFamily="65" charset="-120"/>
            </a:endParaRPr>
          </a:p>
          <a:p>
            <a:pPr fontAlgn="t">
              <a:lnSpc>
                <a:spcPct val="150000"/>
              </a:lnSpc>
              <a:defRPr/>
            </a:pPr>
            <a:r>
              <a:rPr kumimoji="0" lang="en-US" altLang="zh-TW" sz="2800" b="1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</a:rPr>
              <a:t>3.</a:t>
            </a:r>
            <a:r>
              <a:rPr kumimoji="0" lang="zh-TW" altLang="zh-TW" sz="2800" b="1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</a:rPr>
              <a:t>勞工保險條例</a:t>
            </a:r>
            <a:endParaRPr kumimoji="0" lang="en-US" altLang="zh-TW" sz="2800" b="1">
              <a:solidFill>
                <a:srgbClr val="A50021"/>
              </a:solidFill>
              <a:latin typeface="Times New Roman" pitchFamily="18" charset="0"/>
              <a:ea typeface="標楷體" pitchFamily="65" charset="-120"/>
            </a:endParaRPr>
          </a:p>
          <a:p>
            <a:pPr fontAlgn="t">
              <a:lnSpc>
                <a:spcPct val="150000"/>
              </a:lnSpc>
              <a:defRPr/>
            </a:pPr>
            <a:r>
              <a:rPr kumimoji="0" lang="en-US" altLang="zh-TW" sz="2800" b="1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</a:rPr>
              <a:t>4.</a:t>
            </a:r>
            <a:r>
              <a:rPr kumimoji="0" lang="zh-TW" altLang="zh-TW" sz="2800" b="1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</a:rPr>
              <a:t>專科以上學校學雜費收取辦法</a:t>
            </a:r>
            <a:endParaRPr kumimoji="0" lang="zh-TW" altLang="zh-TW" sz="2800">
              <a:solidFill>
                <a:srgbClr val="A5002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971550" y="1916113"/>
            <a:ext cx="7129463" cy="1055687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zh-TW" altLang="en-US" sz="36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（二）學生權益保障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6480720" cy="769640"/>
          </a:xfrm>
          <a:solidFill>
            <a:srgbClr val="7030A0"/>
          </a:soli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 eaLnBrk="1" hangingPunct="1">
              <a:lnSpc>
                <a:spcPts val="4800"/>
              </a:lnSpc>
              <a:buFont typeface="Wingdings" pitchFamily="2" charset="2"/>
              <a:buNone/>
              <a:defRPr/>
            </a:pPr>
            <a:r>
              <a:rPr lang="zh-TW" altLang="en-US" sz="32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三、</a:t>
            </a:r>
            <a:r>
              <a:rPr lang="zh-TW" altLang="zh-TW" sz="32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校外實習課程運作之相關法規</a:t>
            </a:r>
          </a:p>
          <a:p>
            <a:pPr marL="0" indent="0" algn="ctr" eaLnBrk="1" hangingPunct="1">
              <a:lnSpc>
                <a:spcPts val="4800"/>
              </a:lnSpc>
              <a:defRPr/>
            </a:pPr>
            <a:endParaRPr lang="zh-TW" altLang="en-US" sz="3200" smtClean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貳、實施現況</a:t>
            </a:r>
          </a:p>
        </p:txBody>
      </p:sp>
      <p:sp>
        <p:nvSpPr>
          <p:cNvPr id="22531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D5DA2F7-BA5C-4683-9EBB-E799D7ED08D1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50825" y="2668588"/>
            <a:ext cx="8569325" cy="3352800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t">
              <a:lnSpc>
                <a:spcPct val="150000"/>
              </a:lnSpc>
              <a:defRPr/>
            </a:pPr>
            <a:r>
              <a:rPr kumimoji="0" lang="en-US" altLang="zh-TW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1.</a:t>
            </a:r>
            <a:r>
              <a:rPr kumimoji="0" lang="zh-TW" altLang="zh-TW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商業登記法</a:t>
            </a:r>
          </a:p>
          <a:p>
            <a:pPr fontAlgn="t">
              <a:lnSpc>
                <a:spcPct val="150000"/>
              </a:lnSpc>
              <a:defRPr/>
            </a:pPr>
            <a:r>
              <a:rPr kumimoji="0" lang="en-US" altLang="zh-TW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2.</a:t>
            </a:r>
            <a:r>
              <a:rPr kumimoji="0" lang="zh-TW" altLang="zh-TW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商業登記法施行細則</a:t>
            </a:r>
          </a:p>
          <a:p>
            <a:pPr fontAlgn="t">
              <a:lnSpc>
                <a:spcPct val="150000"/>
              </a:lnSpc>
              <a:defRPr/>
            </a:pPr>
            <a:r>
              <a:rPr kumimoji="0" lang="en-US" altLang="zh-TW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3.</a:t>
            </a:r>
            <a:r>
              <a:rPr kumimoji="0" lang="zh-TW" altLang="zh-TW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稅捐稽徵法</a:t>
            </a:r>
          </a:p>
          <a:p>
            <a:pPr fontAlgn="t">
              <a:lnSpc>
                <a:spcPct val="150000"/>
              </a:lnSpc>
              <a:defRPr/>
            </a:pPr>
            <a:r>
              <a:rPr kumimoji="0" lang="en-US" altLang="zh-TW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4.</a:t>
            </a:r>
            <a:r>
              <a:rPr kumimoji="0" lang="zh-TW" altLang="zh-TW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稅捐稽徵法施行細則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971550" y="1989138"/>
            <a:ext cx="7200900" cy="1055687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zh-TW" altLang="en-US" sz="36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（三）實習機構營運情況審核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251520" y="1124744"/>
            <a:ext cx="6696744" cy="769640"/>
          </a:xfrm>
          <a:solidFill>
            <a:srgbClr val="7030A0"/>
          </a:soli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 eaLnBrk="1" hangingPunct="1">
              <a:lnSpc>
                <a:spcPts val="4800"/>
              </a:lnSpc>
              <a:buFont typeface="Wingdings" pitchFamily="2" charset="2"/>
              <a:buNone/>
              <a:defRPr/>
            </a:pPr>
            <a:r>
              <a:rPr lang="zh-TW" altLang="en-US" sz="32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三、</a:t>
            </a:r>
            <a:r>
              <a:rPr lang="zh-TW" altLang="zh-TW" sz="32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校外實習課程運作之相關法規</a:t>
            </a:r>
          </a:p>
          <a:p>
            <a:pPr marL="0" indent="0" algn="ctr" eaLnBrk="1" hangingPunct="1">
              <a:lnSpc>
                <a:spcPts val="4800"/>
              </a:lnSpc>
              <a:defRPr/>
            </a:pPr>
            <a:endParaRPr lang="zh-TW" altLang="en-US" sz="3200" smtClean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Times New Roman" pitchFamily="18" charset="0"/>
                <a:ea typeface="標楷體" pitchFamily="65" charset="-120"/>
              </a:rPr>
              <a:t>貳、實施現況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4845" y="891764"/>
            <a:ext cx="7200800" cy="770472"/>
          </a:xfrm>
          <a:solidFill>
            <a:srgbClr val="FF3300"/>
          </a:solidFill>
          <a:ln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TW" altLang="en-US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四、</a:t>
            </a:r>
            <a:r>
              <a:rPr lang="zh-TW" altLang="zh-TW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落實學生校外實習課程之組織運作</a:t>
            </a:r>
            <a:r>
              <a:rPr lang="zh-TW" altLang="en-US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機制</a:t>
            </a:r>
          </a:p>
        </p:txBody>
      </p:sp>
      <p:sp>
        <p:nvSpPr>
          <p:cNvPr id="23558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517900" y="6572250"/>
            <a:ext cx="21336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2678B59-0B9F-403C-8FDA-3E87DAB66A74}" type="slidenum">
              <a:rPr kumimoji="0" lang="zh-TW" altLang="en-US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kumimoji="0" lang="en-US" altLang="zh-TW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23559" name="Picture 2" descr="C:\Users\Eddie\Desktop\實習運作機制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741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3TGp_natural_diagram_v2">
  <a:themeElements>
    <a:clrScheme name="Default Design 1">
      <a:dk1>
        <a:srgbClr val="14179C"/>
      </a:dk1>
      <a:lt1>
        <a:srgbClr val="FFFFFF"/>
      </a:lt1>
      <a:dk2>
        <a:srgbClr val="0774C5"/>
      </a:dk2>
      <a:lt2>
        <a:srgbClr val="B2B2B2"/>
      </a:lt2>
      <a:accent1>
        <a:srgbClr val="1CAE49"/>
      </a:accent1>
      <a:accent2>
        <a:srgbClr val="E57B1B"/>
      </a:accent2>
      <a:accent3>
        <a:srgbClr val="FFFFFF"/>
      </a:accent3>
      <a:accent4>
        <a:srgbClr val="0F1285"/>
      </a:accent4>
      <a:accent5>
        <a:srgbClr val="ABD3B1"/>
      </a:accent5>
      <a:accent6>
        <a:srgbClr val="CF6F17"/>
      </a:accent6>
      <a:hlink>
        <a:srgbClr val="3366FF"/>
      </a:hlink>
      <a:folHlink>
        <a:srgbClr val="9AC76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14179C"/>
        </a:dk1>
        <a:lt1>
          <a:srgbClr val="FFFFFF"/>
        </a:lt1>
        <a:dk2>
          <a:srgbClr val="0774C5"/>
        </a:dk2>
        <a:lt2>
          <a:srgbClr val="B2B2B2"/>
        </a:lt2>
        <a:accent1>
          <a:srgbClr val="1CAE49"/>
        </a:accent1>
        <a:accent2>
          <a:srgbClr val="E57B1B"/>
        </a:accent2>
        <a:accent3>
          <a:srgbClr val="FFFFFF"/>
        </a:accent3>
        <a:accent4>
          <a:srgbClr val="0F1285"/>
        </a:accent4>
        <a:accent5>
          <a:srgbClr val="ABD3B1"/>
        </a:accent5>
        <a:accent6>
          <a:srgbClr val="CF6F17"/>
        </a:accent6>
        <a:hlink>
          <a:srgbClr val="3366FF"/>
        </a:hlink>
        <a:folHlink>
          <a:srgbClr val="9AC7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8087E"/>
        </a:dk1>
        <a:lt1>
          <a:srgbClr val="FFFFFF"/>
        </a:lt1>
        <a:dk2>
          <a:srgbClr val="5965DB"/>
        </a:dk2>
        <a:lt2>
          <a:srgbClr val="B2B2B2"/>
        </a:lt2>
        <a:accent1>
          <a:srgbClr val="45A0F3"/>
        </a:accent1>
        <a:accent2>
          <a:srgbClr val="32BA9D"/>
        </a:accent2>
        <a:accent3>
          <a:srgbClr val="FFFFFF"/>
        </a:accent3>
        <a:accent4>
          <a:srgbClr val="06066B"/>
        </a:accent4>
        <a:accent5>
          <a:srgbClr val="B0CDF8"/>
        </a:accent5>
        <a:accent6>
          <a:srgbClr val="2CA88E"/>
        </a:accent6>
        <a:hlink>
          <a:srgbClr val="4438DE"/>
        </a:hlink>
        <a:folHlink>
          <a:srgbClr val="55B0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7E"/>
        </a:dk1>
        <a:lt1>
          <a:srgbClr val="FFFFFF"/>
        </a:lt1>
        <a:dk2>
          <a:srgbClr val="5965DB"/>
        </a:dk2>
        <a:lt2>
          <a:srgbClr val="B2B2B2"/>
        </a:lt2>
        <a:accent1>
          <a:srgbClr val="9970EA"/>
        </a:accent1>
        <a:accent2>
          <a:srgbClr val="32BA9D"/>
        </a:accent2>
        <a:accent3>
          <a:srgbClr val="FFFFFF"/>
        </a:accent3>
        <a:accent4>
          <a:srgbClr val="06066B"/>
        </a:accent4>
        <a:accent5>
          <a:srgbClr val="CABBF3"/>
        </a:accent5>
        <a:accent6>
          <a:srgbClr val="2CA88E"/>
        </a:accent6>
        <a:hlink>
          <a:srgbClr val="4438DE"/>
        </a:hlink>
        <a:folHlink>
          <a:srgbClr val="94AC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14179C"/>
    </a:dk1>
    <a:lt1>
      <a:srgbClr val="FFFFFF"/>
    </a:lt1>
    <a:dk2>
      <a:srgbClr val="0774C5"/>
    </a:dk2>
    <a:lt2>
      <a:srgbClr val="B2B2B2"/>
    </a:lt2>
    <a:accent1>
      <a:srgbClr val="1CAE49"/>
    </a:accent1>
    <a:accent2>
      <a:srgbClr val="E57B1B"/>
    </a:accent2>
    <a:accent3>
      <a:srgbClr val="FFFFFF"/>
    </a:accent3>
    <a:accent4>
      <a:srgbClr val="0F1285"/>
    </a:accent4>
    <a:accent5>
      <a:srgbClr val="ABD3B1"/>
    </a:accent5>
    <a:accent6>
      <a:srgbClr val="CF6F17"/>
    </a:accent6>
    <a:hlink>
      <a:srgbClr val="3366FF"/>
    </a:hlink>
    <a:folHlink>
      <a:srgbClr val="9AC763"/>
    </a:folHlink>
  </a:clrScheme>
  <a:fontScheme name="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14179C"/>
    </a:dk1>
    <a:lt1>
      <a:srgbClr val="FFFFFF"/>
    </a:lt1>
    <a:dk2>
      <a:srgbClr val="0774C5"/>
    </a:dk2>
    <a:lt2>
      <a:srgbClr val="B2B2B2"/>
    </a:lt2>
    <a:accent1>
      <a:srgbClr val="1CAE49"/>
    </a:accent1>
    <a:accent2>
      <a:srgbClr val="E57B1B"/>
    </a:accent2>
    <a:accent3>
      <a:srgbClr val="FFFFFF"/>
    </a:accent3>
    <a:accent4>
      <a:srgbClr val="0F1285"/>
    </a:accent4>
    <a:accent5>
      <a:srgbClr val="ABD3B1"/>
    </a:accent5>
    <a:accent6>
      <a:srgbClr val="CF6F17"/>
    </a:accent6>
    <a:hlink>
      <a:srgbClr val="3366FF"/>
    </a:hlink>
    <a:folHlink>
      <a:srgbClr val="9AC763"/>
    </a:folHlink>
  </a:clrScheme>
  <a:fontScheme name="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14179C"/>
    </a:dk1>
    <a:lt1>
      <a:srgbClr val="FFFFFF"/>
    </a:lt1>
    <a:dk2>
      <a:srgbClr val="0774C5"/>
    </a:dk2>
    <a:lt2>
      <a:srgbClr val="B2B2B2"/>
    </a:lt2>
    <a:accent1>
      <a:srgbClr val="1CAE49"/>
    </a:accent1>
    <a:accent2>
      <a:srgbClr val="E57B1B"/>
    </a:accent2>
    <a:accent3>
      <a:srgbClr val="FFFFFF"/>
    </a:accent3>
    <a:accent4>
      <a:srgbClr val="0F1285"/>
    </a:accent4>
    <a:accent5>
      <a:srgbClr val="ABD3B1"/>
    </a:accent5>
    <a:accent6>
      <a:srgbClr val="CF6F17"/>
    </a:accent6>
    <a:hlink>
      <a:srgbClr val="3366FF"/>
    </a:hlink>
    <a:folHlink>
      <a:srgbClr val="9AC763"/>
    </a:folHlink>
  </a:clrScheme>
  <a:fontScheme name="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123</Template>
  <TotalTime>1957</TotalTime>
  <Words>2406</Words>
  <Application>Microsoft Office PowerPoint</Application>
  <PresentationFormat>如螢幕大小 (4:3)</PresentationFormat>
  <Paragraphs>360</Paragraphs>
  <Slides>36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36</vt:i4>
      </vt:variant>
    </vt:vector>
  </HeadingPairs>
  <TitlesOfParts>
    <vt:vector size="48" baseType="lpstr">
      <vt:lpstr>Arial</vt:lpstr>
      <vt:lpstr>新細明體</vt:lpstr>
      <vt:lpstr>華康唐風隸 Std W7</vt:lpstr>
      <vt:lpstr>Wingdings</vt:lpstr>
      <vt:lpstr>Calibri</vt:lpstr>
      <vt:lpstr>Verdana</vt:lpstr>
      <vt:lpstr>Times New Roman</vt:lpstr>
      <vt:lpstr>華康隸書體W5</vt:lpstr>
      <vt:lpstr>標楷體</vt:lpstr>
      <vt:lpstr>103TGp_natural_diagram_v2</vt:lpstr>
      <vt:lpstr>Microsoft Office Excel 圖表</vt:lpstr>
      <vt:lpstr>Image</vt:lpstr>
      <vt:lpstr>學生校外實習機制分享</vt:lpstr>
      <vt:lpstr>報告大綱</vt:lpstr>
      <vt:lpstr>壹、緣起 </vt:lpstr>
      <vt:lpstr>貳、實施現況</vt:lpstr>
      <vt:lpstr>貳、實施現況</vt:lpstr>
      <vt:lpstr>貳、實施現況</vt:lpstr>
      <vt:lpstr>貳、實施現況</vt:lpstr>
      <vt:lpstr>貳、實施現況</vt:lpstr>
      <vt:lpstr>貳、實施現況</vt:lpstr>
      <vt:lpstr>貳、實施現況</vt:lpstr>
      <vt:lpstr>貳、實施現況</vt:lpstr>
      <vt:lpstr>貳、實施現況</vt:lpstr>
      <vt:lpstr>貳、實施現況</vt:lpstr>
      <vt:lpstr>貳、實施現況</vt:lpstr>
      <vt:lpstr>貳、實施現況</vt:lpstr>
      <vt:lpstr>PowerPoint 簡報</vt:lpstr>
      <vt:lpstr>貳、實施現況</vt:lpstr>
      <vt:lpstr>貳、實施現況</vt:lpstr>
      <vt:lpstr>貳、實施現況</vt:lpstr>
      <vt:lpstr>貳、實施現況</vt:lpstr>
      <vt:lpstr>貳、實施現況</vt:lpstr>
      <vt:lpstr>貳、實施現況</vt:lpstr>
      <vt:lpstr>貳、實施現況</vt:lpstr>
      <vt:lpstr>貳、實施現況</vt:lpstr>
      <vt:lpstr>貳、實施現況</vt:lpstr>
      <vt:lpstr>叁、技專校院辦理校外實習課程之問題</vt:lpstr>
      <vt:lpstr>叁、技專校院辦理校外實習課程之問題</vt:lpstr>
      <vt:lpstr>叁、技專校院辦理校外實習課程之問題</vt:lpstr>
      <vt:lpstr>叁、技專校院辦理校外實習課程之問題</vt:lpstr>
      <vt:lpstr>叁、技專校院辦理校外實習課程之問題</vt:lpstr>
      <vt:lpstr>叁、技專校院辦理校外實習課程之問題</vt:lpstr>
      <vt:lpstr>肆、初步結論與建議 </vt:lpstr>
      <vt:lpstr>肆、初步結論與建議 </vt:lpstr>
      <vt:lpstr>肆、初步結論與建議 </vt:lpstr>
      <vt:lpstr>肆、初步結論與建議 </vt:lpstr>
      <vt:lpstr>感謝您的聆聽，並請惠予指正！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落實學生校外實習縮短學用落差之研究 期中報告</dc:title>
  <dc:creator>Eddie</dc:creator>
  <cp:lastModifiedBy>molly</cp:lastModifiedBy>
  <cp:revision>310</cp:revision>
  <dcterms:created xsi:type="dcterms:W3CDTF">2012-07-11T22:54:45Z</dcterms:created>
  <dcterms:modified xsi:type="dcterms:W3CDTF">2012-12-14T02:00:31Z</dcterms:modified>
</cp:coreProperties>
</file>