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46" r:id="rId2"/>
    <p:sldId id="347" r:id="rId3"/>
    <p:sldId id="348" r:id="rId4"/>
    <p:sldId id="340" r:id="rId5"/>
    <p:sldId id="351" r:id="rId6"/>
    <p:sldId id="352" r:id="rId7"/>
    <p:sldId id="363" r:id="rId8"/>
    <p:sldId id="334" r:id="rId9"/>
    <p:sldId id="354" r:id="rId10"/>
    <p:sldId id="343" r:id="rId11"/>
    <p:sldId id="361" r:id="rId12"/>
    <p:sldId id="344" r:id="rId13"/>
    <p:sldId id="356" r:id="rId14"/>
    <p:sldId id="337" r:id="rId15"/>
    <p:sldId id="362" r:id="rId16"/>
    <p:sldId id="338" r:id="rId17"/>
    <p:sldId id="359" r:id="rId18"/>
    <p:sldId id="360" r:id="rId19"/>
    <p:sldId id="349" r:id="rId20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57"/>
    <a:srgbClr val="99FF99"/>
    <a:srgbClr val="33CC33"/>
    <a:srgbClr val="B4B4E6"/>
    <a:srgbClr val="FFFF53"/>
    <a:srgbClr val="FFFF79"/>
    <a:srgbClr val="FF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 autoAdjust="0"/>
    <p:restoredTop sz="93053" autoAdjust="0"/>
  </p:normalViewPr>
  <p:slideViewPr>
    <p:cSldViewPr>
      <p:cViewPr>
        <p:scale>
          <a:sx n="72" d="100"/>
          <a:sy n="72" d="100"/>
        </p:scale>
        <p:origin x="-24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fld id="{9CAB2F7B-37F8-4278-BB2F-B580A0ED4B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4134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fld id="{047DD87D-60F8-4615-9C2C-C2999E4958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3761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3C16422B-43CD-4F91-BEDB-5F3F3457EFE3}" type="slidenum">
              <a:rPr lang="en-US" altLang="zh-TW" sz="1200" b="0"/>
              <a:pPr algn="r" eaLnBrk="1" hangingPunct="1"/>
              <a:t>1</a:t>
            </a:fld>
            <a:endParaRPr lang="en-US" altLang="zh-TW" sz="1200" b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8A5661D2-012B-4358-ABB8-F5A34A0CF2BB}" type="slidenum">
              <a:rPr lang="en-US" altLang="zh-TW" sz="1200" b="0"/>
              <a:pPr algn="r" eaLnBrk="1" hangingPunct="1"/>
              <a:t>10</a:t>
            </a:fld>
            <a:endParaRPr lang="en-US" altLang="zh-TW" sz="1200" b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D9120F01-E09F-470B-BD3A-C9EAF22C062C}" type="slidenum">
              <a:rPr lang="en-US" altLang="zh-TW" sz="1200" b="0"/>
              <a:pPr algn="r" eaLnBrk="1" hangingPunct="1"/>
              <a:t>11</a:t>
            </a:fld>
            <a:endParaRPr lang="en-US" altLang="zh-TW" sz="1200" b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33EF0944-927C-4A8F-970A-FF4CE8C6FC94}" type="slidenum">
              <a:rPr lang="en-US" altLang="zh-TW" sz="1200" b="0"/>
              <a:pPr algn="r" eaLnBrk="1" hangingPunct="1"/>
              <a:t>12</a:t>
            </a:fld>
            <a:endParaRPr lang="en-US" altLang="zh-TW" sz="1200" b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D45E6B0E-22B8-409C-98DB-CF435804AFB4}" type="slidenum">
              <a:rPr lang="en-US" altLang="zh-TW" sz="1200" b="0"/>
              <a:pPr algn="r" eaLnBrk="1" hangingPunct="1"/>
              <a:t>13</a:t>
            </a:fld>
            <a:endParaRPr lang="en-US" altLang="zh-TW" sz="1200" b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6EFCD4F7-00E5-43A8-8AE2-316045ED2917}" type="slidenum">
              <a:rPr lang="en-US" altLang="zh-TW" sz="1200" b="0"/>
              <a:pPr algn="r" eaLnBrk="1" hangingPunct="1"/>
              <a:t>14</a:t>
            </a:fld>
            <a:endParaRPr lang="en-US" altLang="zh-TW" sz="1200" b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2D602CA7-9A5B-4584-8A3B-B997A8AB3A58}" type="slidenum">
              <a:rPr lang="en-US" altLang="zh-TW" sz="1200" b="0"/>
              <a:pPr algn="r" eaLnBrk="1" hangingPunct="1"/>
              <a:t>15</a:t>
            </a:fld>
            <a:endParaRPr lang="en-US" altLang="zh-TW" sz="1200" b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30BB1400-E06F-4AC4-8EFD-C2891B62C51B}" type="slidenum">
              <a:rPr lang="en-US" altLang="zh-TW" sz="1200" b="0"/>
              <a:pPr algn="r" eaLnBrk="1" hangingPunct="1"/>
              <a:t>16</a:t>
            </a:fld>
            <a:endParaRPr lang="en-US" altLang="zh-TW" sz="1200" b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F96BBD58-0531-40AB-B41A-214D97029A64}" type="slidenum">
              <a:rPr lang="en-US" altLang="zh-TW" sz="1200" b="0"/>
              <a:pPr algn="r" eaLnBrk="1" hangingPunct="1"/>
              <a:t>17</a:t>
            </a:fld>
            <a:endParaRPr lang="en-US" altLang="zh-TW" sz="1200" b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AD9F2726-9F36-42DE-8C8B-CCDF0C61BEC8}" type="slidenum">
              <a:rPr lang="en-US" altLang="zh-TW" sz="1200" b="0"/>
              <a:pPr algn="r" eaLnBrk="1" hangingPunct="1"/>
              <a:t>18</a:t>
            </a:fld>
            <a:endParaRPr lang="en-US" altLang="zh-TW" sz="1200" b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BC96C74E-4EB5-4584-B7E4-578972728E5C}" type="slidenum">
              <a:rPr lang="en-US" altLang="zh-TW" sz="1200" b="0"/>
              <a:pPr algn="r" eaLnBrk="1" hangingPunct="1"/>
              <a:t>19</a:t>
            </a:fld>
            <a:endParaRPr lang="en-US" altLang="zh-TW" sz="1200" b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7225"/>
          </a:xfrm>
          <a:noFill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7225"/>
          </a:xfrm>
          <a:noFill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3EA58700-0A21-4FC9-82FC-8E76ED2D82F7}" type="slidenum">
              <a:rPr lang="en-US" altLang="zh-TW" sz="1200" b="0"/>
              <a:pPr algn="r" eaLnBrk="1" hangingPunct="1"/>
              <a:t>4</a:t>
            </a:fld>
            <a:endParaRPr lang="en-US" altLang="zh-TW" sz="1200" b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6B6A92AB-1B7C-46E8-B12F-53204F8C6B56}" type="slidenum">
              <a:rPr lang="en-US" altLang="zh-TW" sz="1200" b="0"/>
              <a:pPr algn="r" eaLnBrk="1" hangingPunct="1"/>
              <a:t>5</a:t>
            </a:fld>
            <a:endParaRPr lang="en-US" altLang="zh-TW" sz="1200" b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14B66B8F-0D99-421D-B80B-ECE0156C3568}" type="slidenum">
              <a:rPr lang="en-US" altLang="zh-TW" sz="1200" b="0"/>
              <a:pPr algn="r" eaLnBrk="1" hangingPunct="1"/>
              <a:t>6</a:t>
            </a:fld>
            <a:endParaRPr lang="en-US" altLang="zh-TW" sz="1200" b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AB9BC26A-F6E3-4D1E-9DFF-2BE639A63BC7}" type="slidenum">
              <a:rPr lang="en-US" altLang="zh-TW" sz="1200" b="0"/>
              <a:pPr algn="r" eaLnBrk="1" hangingPunct="1"/>
              <a:t>7</a:t>
            </a:fld>
            <a:endParaRPr lang="en-US" altLang="zh-TW" sz="1200" b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F5133107-BC93-46CC-B1E4-48AF54FDEE0B}" type="slidenum">
              <a:rPr lang="en-US" altLang="zh-TW" sz="1200" b="0"/>
              <a:pPr algn="r" eaLnBrk="1" hangingPunct="1"/>
              <a:t>8</a:t>
            </a:fld>
            <a:endParaRPr lang="en-US" altLang="zh-TW" sz="1200" b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455C4CA7-E575-4C15-A2B1-33BCA65E3235}" type="slidenum">
              <a:rPr lang="en-US" altLang="zh-TW" sz="1200" b="0"/>
              <a:pPr algn="r" eaLnBrk="1" hangingPunct="1"/>
              <a:t>9</a:t>
            </a:fld>
            <a:endParaRPr lang="en-US" altLang="zh-TW" sz="1200" b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63A77-7881-4819-B569-9C69B12E27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4780625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E93B1-CBC8-4DFF-8AA8-BE087DD743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591467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43A12-A25C-44D5-AA94-EECC5B345D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1319645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EEBB0-3B6A-4F40-B4D1-EC6E90410B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6651860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5089F-1C42-49D4-ABC4-BE9589FA79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1787311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15911-BFC3-4B1B-9634-A31BCA0014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2624339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1AC7E-EACC-4AB4-B3EF-73BAE9B370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6042633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E6B53-BDC2-474B-877E-986CAFB1F4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1994351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16D71-FC53-4DF0-955B-2B25CB00E6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2988276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58F21-292C-41BC-8347-2123B957AE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2026456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64911-E4FA-43A7-8E54-F2EEAF8DA3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9397164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gray">
          <a:xfrm>
            <a:off x="7938" y="0"/>
            <a:ext cx="9064625" cy="836613"/>
          </a:xfrm>
          <a:prstGeom prst="rect">
            <a:avLst/>
          </a:prstGeom>
          <a:solidFill>
            <a:srgbClr val="DEF1F2"/>
          </a:solidFill>
          <a:ln>
            <a:noFill/>
          </a:ln>
          <a:effectLst>
            <a:outerShdw dist="50800" dir="5400000" sy="50000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 b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fld id="{A28E5578-D818-4FCC-B415-FB0E51D6D0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7100888" y="22225"/>
            <a:ext cx="2000250" cy="80645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 b="0"/>
          </a:p>
        </p:txBody>
      </p:sp>
      <p:grpSp>
        <p:nvGrpSpPr>
          <p:cNvPr id="1032" name="Group 10"/>
          <p:cNvGrpSpPr>
            <a:grpSpLocks/>
          </p:cNvGrpSpPr>
          <p:nvPr userDrawn="1"/>
        </p:nvGrpSpPr>
        <p:grpSpPr bwMode="auto">
          <a:xfrm>
            <a:off x="-23813" y="0"/>
            <a:ext cx="9167813" cy="6859588"/>
            <a:chOff x="0" y="0"/>
            <a:chExt cx="5764" cy="4321"/>
          </a:xfrm>
        </p:grpSpPr>
        <p:sp>
          <p:nvSpPr>
            <p:cNvPr id="1033" name="AutoShape 11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 b="0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gray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5" name="Freeform 13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6" name="Freeform 14"/>
            <p:cNvSpPr>
              <a:spLocks/>
            </p:cNvSpPr>
            <p:nvPr/>
          </p:nvSpPr>
          <p:spPr bwMode="gray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7" name="Freeform 15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zh-TW" altLang="zh-TW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zh-TW" altLang="zh-TW" smtClean="0"/>
          </a:p>
        </p:txBody>
      </p:sp>
      <p:pic>
        <p:nvPicPr>
          <p:cNvPr id="2052" name="그림 8" descr="back16.jpg"/>
          <p:cNvPicPr>
            <a:picLocks noChangeAspect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圖片 14" descr="back1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圖片 15" descr="곡선shape1_좌상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48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곡선shape1_우하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398963"/>
            <a:ext cx="2843212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611188" y="4292600"/>
            <a:ext cx="7696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zh-TW" altLang="en-US" sz="3200">
                <a:solidFill>
                  <a:srgbClr val="000066"/>
                </a:solidFill>
                <a:ea typeface="標楷體" pitchFamily="65" charset="-120"/>
              </a:rPr>
              <a:t>正修科技大學</a:t>
            </a:r>
          </a:p>
          <a:p>
            <a:pPr algn="ctr">
              <a:spcBef>
                <a:spcPct val="20000"/>
              </a:spcBef>
            </a:pPr>
            <a:r>
              <a:rPr lang="zh-TW" altLang="en-US" sz="3200">
                <a:solidFill>
                  <a:srgbClr val="000066"/>
                </a:solidFill>
                <a:ea typeface="標楷體" pitchFamily="65" charset="-120"/>
              </a:rPr>
              <a:t>周燦德 講座教授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-6350" y="476250"/>
            <a:ext cx="9328150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altLang="zh-TW" sz="6000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endParaRPr lang="zh-TW" altLang="en-US" b="0">
              <a:latin typeface="Arial" pitchFamily="34" charset="0"/>
            </a:endParaRPr>
          </a:p>
          <a:p>
            <a:pPr algn="ctr">
              <a:defRPr/>
            </a:pPr>
            <a:r>
              <a:rPr lang="zh-TW" altLang="en-US" b="0">
                <a:latin typeface="Arial" pitchFamily="34" charset="0"/>
              </a:rPr>
              <a:t>      </a:t>
            </a:r>
            <a:r>
              <a:rPr lang="zh-TW" altLang="en-US" sz="5400" i="1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技職再造方案的理念與實務 	</a:t>
            </a:r>
          </a:p>
          <a:p>
            <a:pPr algn="ctr">
              <a:defRPr/>
            </a:pPr>
            <a:endParaRPr lang="zh-TW" altLang="en-US" sz="5400" i="1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endParaRPr lang="en-US" altLang="zh-TW" sz="5400" b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8" descr="cur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9144000" cy="2970213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258888" y="1052513"/>
            <a:ext cx="64817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kumimoji="0" lang="zh-TW" altLang="en-US" b="0">
              <a:latin typeface="Calibri" pitchFamily="34" charset="0"/>
            </a:endParaRPr>
          </a:p>
        </p:txBody>
      </p:sp>
      <p:sp>
        <p:nvSpPr>
          <p:cNvPr id="119887" name="Rectangle 79"/>
          <p:cNvSpPr>
            <a:spLocks noChangeArrowheads="1"/>
          </p:cNvSpPr>
          <p:nvPr/>
        </p:nvSpPr>
        <p:spPr bwMode="auto">
          <a:xfrm>
            <a:off x="1547813" y="115888"/>
            <a:ext cx="52641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8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四、業師協同教學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gray">
          <a:xfrm>
            <a:off x="1293813" y="1446213"/>
            <a:ext cx="342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/>
            <a:endParaRPr kumimoji="0" lang="zh-TW" altLang="en-US">
              <a:solidFill>
                <a:srgbClr val="000000"/>
              </a:solidFill>
            </a:endParaRPr>
          </a:p>
        </p:txBody>
      </p:sp>
      <p:grpSp>
        <p:nvGrpSpPr>
          <p:cNvPr id="11270" name="Group 171"/>
          <p:cNvGrpSpPr>
            <a:grpSpLocks/>
          </p:cNvGrpSpPr>
          <p:nvPr/>
        </p:nvGrpSpPr>
        <p:grpSpPr bwMode="auto">
          <a:xfrm>
            <a:off x="323850" y="1052513"/>
            <a:ext cx="8424863" cy="863600"/>
            <a:chOff x="204" y="709"/>
            <a:chExt cx="5307" cy="544"/>
          </a:xfrm>
        </p:grpSpPr>
        <p:sp>
          <p:nvSpPr>
            <p:cNvPr id="11305" name="AutoShape 4"/>
            <p:cNvSpPr>
              <a:spLocks noChangeArrowheads="1"/>
            </p:cNvSpPr>
            <p:nvPr/>
          </p:nvSpPr>
          <p:spPr bwMode="gray">
            <a:xfrm>
              <a:off x="476" y="709"/>
              <a:ext cx="5035" cy="5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0C0EA"/>
                </a:gs>
                <a:gs pos="50000">
                  <a:srgbClr val="FFFFFF"/>
                </a:gs>
                <a:gs pos="100000">
                  <a:srgbClr val="C0C0EA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 b="0"/>
            </a:p>
          </p:txBody>
        </p:sp>
        <p:grpSp>
          <p:nvGrpSpPr>
            <p:cNvPr id="11306" name="Group 167"/>
            <p:cNvGrpSpPr>
              <a:grpSpLocks/>
            </p:cNvGrpSpPr>
            <p:nvPr/>
          </p:nvGrpSpPr>
          <p:grpSpPr bwMode="auto">
            <a:xfrm>
              <a:off x="204" y="754"/>
              <a:ext cx="432" cy="487"/>
              <a:chOff x="295" y="754"/>
              <a:chExt cx="432" cy="487"/>
            </a:xfrm>
          </p:grpSpPr>
          <p:sp>
            <p:nvSpPr>
              <p:cNvPr id="11307" name="AutoShape 5"/>
              <p:cNvSpPr>
                <a:spLocks noChangeArrowheads="1"/>
              </p:cNvSpPr>
              <p:nvPr/>
            </p:nvSpPr>
            <p:spPr bwMode="gray">
              <a:xfrm>
                <a:off x="295" y="754"/>
                <a:ext cx="432" cy="487"/>
              </a:xfrm>
              <a:prstGeom prst="diamond">
                <a:avLst/>
              </a:prstGeom>
              <a:solidFill>
                <a:srgbClr val="B4B4E6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 b="0"/>
              </a:p>
            </p:txBody>
          </p:sp>
          <p:sp>
            <p:nvSpPr>
              <p:cNvPr id="11308" name="Text Box 7"/>
              <p:cNvSpPr txBox="1">
                <a:spLocks noChangeArrowheads="1"/>
              </p:cNvSpPr>
              <p:nvPr/>
            </p:nvSpPr>
            <p:spPr bwMode="gray">
              <a:xfrm>
                <a:off x="390" y="84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/>
                <a:r>
                  <a:rPr kumimoji="0" lang="en-US" altLang="zh-TW" sz="2400">
                    <a:latin typeface="Times New Roman" pitchFamily="18" charset="0"/>
                  </a:rPr>
                  <a:t>1</a:t>
                </a:r>
              </a:p>
            </p:txBody>
          </p:sp>
        </p:grpSp>
      </p:grpSp>
      <p:sp>
        <p:nvSpPr>
          <p:cNvPr id="11271" name="Text Box 11"/>
          <p:cNvSpPr txBox="1">
            <a:spLocks noChangeArrowheads="1"/>
          </p:cNvSpPr>
          <p:nvPr/>
        </p:nvSpPr>
        <p:spPr bwMode="gray">
          <a:xfrm>
            <a:off x="1293813" y="2392363"/>
            <a:ext cx="342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/>
            <a:endParaRPr kumimoji="0" lang="zh-TW" altLang="en-US">
              <a:solidFill>
                <a:srgbClr val="000000"/>
              </a:solidFill>
            </a:endParaRPr>
          </a:p>
        </p:txBody>
      </p:sp>
      <p:grpSp>
        <p:nvGrpSpPr>
          <p:cNvPr id="11272" name="Group 172"/>
          <p:cNvGrpSpPr>
            <a:grpSpLocks/>
          </p:cNvGrpSpPr>
          <p:nvPr/>
        </p:nvGrpSpPr>
        <p:grpSpPr bwMode="auto">
          <a:xfrm>
            <a:off x="323850" y="1989138"/>
            <a:ext cx="8424863" cy="863600"/>
            <a:chOff x="204" y="1344"/>
            <a:chExt cx="5307" cy="544"/>
          </a:xfrm>
        </p:grpSpPr>
        <p:sp>
          <p:nvSpPr>
            <p:cNvPr id="3" name="AutoShape 9"/>
            <p:cNvSpPr>
              <a:spLocks noChangeArrowheads="1"/>
            </p:cNvSpPr>
            <p:nvPr/>
          </p:nvSpPr>
          <p:spPr bwMode="gray">
            <a:xfrm>
              <a:off x="476" y="1344"/>
              <a:ext cx="5035" cy="5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zh-TW" altLang="en-US" b="0">
                <a:latin typeface="Arial" pitchFamily="34" charset="0"/>
              </a:endParaRPr>
            </a:p>
          </p:txBody>
        </p:sp>
        <p:grpSp>
          <p:nvGrpSpPr>
            <p:cNvPr id="11302" name="Group 168"/>
            <p:cNvGrpSpPr>
              <a:grpSpLocks/>
            </p:cNvGrpSpPr>
            <p:nvPr/>
          </p:nvGrpSpPr>
          <p:grpSpPr bwMode="auto">
            <a:xfrm>
              <a:off x="204" y="1389"/>
              <a:ext cx="432" cy="487"/>
              <a:chOff x="431" y="1383"/>
              <a:chExt cx="432" cy="487"/>
            </a:xfrm>
          </p:grpSpPr>
          <p:sp>
            <p:nvSpPr>
              <p:cNvPr id="11303" name="AutoShape 10"/>
              <p:cNvSpPr>
                <a:spLocks noChangeArrowheads="1"/>
              </p:cNvSpPr>
              <p:nvPr/>
            </p:nvSpPr>
            <p:spPr bwMode="gray">
              <a:xfrm>
                <a:off x="431" y="1383"/>
                <a:ext cx="432" cy="487"/>
              </a:xfrm>
              <a:prstGeom prst="diamond">
                <a:avLst/>
              </a:prstGeom>
              <a:solidFill>
                <a:schemeClr val="accent1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 b="0"/>
              </a:p>
            </p:txBody>
          </p:sp>
          <p:sp>
            <p:nvSpPr>
              <p:cNvPr id="11304" name="Text Box 12"/>
              <p:cNvSpPr txBox="1">
                <a:spLocks noChangeArrowheads="1"/>
              </p:cNvSpPr>
              <p:nvPr/>
            </p:nvSpPr>
            <p:spPr bwMode="gray">
              <a:xfrm>
                <a:off x="533" y="1453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/>
                <a:r>
                  <a:rPr kumimoji="0" lang="en-US" altLang="zh-TW" sz="2400"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11273" name="Text Box 16"/>
          <p:cNvSpPr txBox="1">
            <a:spLocks noChangeArrowheads="1"/>
          </p:cNvSpPr>
          <p:nvPr/>
        </p:nvSpPr>
        <p:spPr bwMode="gray">
          <a:xfrm>
            <a:off x="1128713" y="3327400"/>
            <a:ext cx="635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/>
            <a:endParaRPr kumimoji="0" lang="zh-TW" altLang="en-US">
              <a:solidFill>
                <a:srgbClr val="000000"/>
              </a:solidFill>
            </a:endParaRPr>
          </a:p>
        </p:txBody>
      </p:sp>
      <p:sp>
        <p:nvSpPr>
          <p:cNvPr id="11274" name="Text Box 21"/>
          <p:cNvSpPr txBox="1">
            <a:spLocks noChangeArrowheads="1"/>
          </p:cNvSpPr>
          <p:nvPr/>
        </p:nvSpPr>
        <p:spPr bwMode="gray">
          <a:xfrm>
            <a:off x="1547813" y="5445125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/>
            <a:endParaRPr kumimoji="0" lang="zh-TW" altLang="en-US">
              <a:solidFill>
                <a:srgbClr val="000000"/>
              </a:solidFill>
            </a:endParaRPr>
          </a:p>
        </p:txBody>
      </p:sp>
      <p:grpSp>
        <p:nvGrpSpPr>
          <p:cNvPr id="11275" name="Group 174"/>
          <p:cNvGrpSpPr>
            <a:grpSpLocks/>
          </p:cNvGrpSpPr>
          <p:nvPr/>
        </p:nvGrpSpPr>
        <p:grpSpPr bwMode="auto">
          <a:xfrm>
            <a:off x="323850" y="3860800"/>
            <a:ext cx="8424863" cy="863600"/>
            <a:chOff x="113" y="3294"/>
            <a:chExt cx="5262" cy="544"/>
          </a:xfrm>
        </p:grpSpPr>
        <p:sp>
          <p:nvSpPr>
            <p:cNvPr id="141331" name="AutoShape 19"/>
            <p:cNvSpPr>
              <a:spLocks noChangeArrowheads="1"/>
            </p:cNvSpPr>
            <p:nvPr/>
          </p:nvSpPr>
          <p:spPr bwMode="gray">
            <a:xfrm>
              <a:off x="340" y="3294"/>
              <a:ext cx="5035" cy="5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zh-TW" altLang="en-US" b="0">
                <a:latin typeface="Arial" pitchFamily="34" charset="0"/>
              </a:endParaRPr>
            </a:p>
          </p:txBody>
        </p:sp>
        <p:grpSp>
          <p:nvGrpSpPr>
            <p:cNvPr id="11298" name="Group 170"/>
            <p:cNvGrpSpPr>
              <a:grpSpLocks/>
            </p:cNvGrpSpPr>
            <p:nvPr/>
          </p:nvGrpSpPr>
          <p:grpSpPr bwMode="auto">
            <a:xfrm>
              <a:off x="113" y="3339"/>
              <a:ext cx="432" cy="487"/>
              <a:chOff x="612" y="3294"/>
              <a:chExt cx="432" cy="487"/>
            </a:xfrm>
          </p:grpSpPr>
          <p:sp>
            <p:nvSpPr>
              <p:cNvPr id="11299" name="AutoShape 20"/>
              <p:cNvSpPr>
                <a:spLocks noChangeArrowheads="1"/>
              </p:cNvSpPr>
              <p:nvPr/>
            </p:nvSpPr>
            <p:spPr bwMode="gray">
              <a:xfrm>
                <a:off x="612" y="3294"/>
                <a:ext cx="432" cy="487"/>
              </a:xfrm>
              <a:prstGeom prst="diamond">
                <a:avLst/>
              </a:prstGeom>
              <a:solidFill>
                <a:schemeClr val="fol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 b="0"/>
              </a:p>
            </p:txBody>
          </p:sp>
          <p:sp>
            <p:nvSpPr>
              <p:cNvPr id="11300" name="Text Box 22"/>
              <p:cNvSpPr txBox="1">
                <a:spLocks noChangeArrowheads="1"/>
              </p:cNvSpPr>
              <p:nvPr/>
            </p:nvSpPr>
            <p:spPr bwMode="gray">
              <a:xfrm>
                <a:off x="709" y="3385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/>
                <a:r>
                  <a:rPr kumimoji="0" lang="en-US" altLang="zh-TW" sz="2400">
                    <a:latin typeface="Times New Roman" pitchFamily="18" charset="0"/>
                  </a:rPr>
                  <a:t>4</a:t>
                </a:r>
              </a:p>
            </p:txBody>
          </p:sp>
        </p:grpSp>
      </p:grpSp>
      <p:grpSp>
        <p:nvGrpSpPr>
          <p:cNvPr id="11276" name="Group 173"/>
          <p:cNvGrpSpPr>
            <a:grpSpLocks/>
          </p:cNvGrpSpPr>
          <p:nvPr/>
        </p:nvGrpSpPr>
        <p:grpSpPr bwMode="auto">
          <a:xfrm>
            <a:off x="323850" y="2924175"/>
            <a:ext cx="8424863" cy="863600"/>
            <a:chOff x="204" y="2030"/>
            <a:chExt cx="5307" cy="544"/>
          </a:xfrm>
        </p:grpSpPr>
        <p:sp>
          <p:nvSpPr>
            <p:cNvPr id="11292" name="AutoShape 14"/>
            <p:cNvSpPr>
              <a:spLocks noChangeArrowheads="1"/>
            </p:cNvSpPr>
            <p:nvPr/>
          </p:nvSpPr>
          <p:spPr bwMode="gray">
            <a:xfrm>
              <a:off x="444" y="2030"/>
              <a:ext cx="5067" cy="5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79"/>
                </a:gs>
                <a:gs pos="50000">
                  <a:srgbClr val="FFFFFF"/>
                </a:gs>
                <a:gs pos="100000">
                  <a:srgbClr val="FFFF79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 b="0"/>
            </a:p>
          </p:txBody>
        </p:sp>
        <p:sp>
          <p:nvSpPr>
            <p:cNvPr id="11293" name="Rectangle 163"/>
            <p:cNvSpPr>
              <a:spLocks noChangeArrowheads="1"/>
            </p:cNvSpPr>
            <p:nvPr/>
          </p:nvSpPr>
          <p:spPr bwMode="auto">
            <a:xfrm>
              <a:off x="612" y="2069"/>
              <a:ext cx="471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教師與</a:t>
              </a:r>
              <a:r>
                <a:rPr lang="en-US" altLang="zh-TW" sz="2200">
                  <a:latin typeface="Times New Roman" pitchFamily="18" charset="0"/>
                  <a:ea typeface="標楷體" pitchFamily="65" charset="-120"/>
                </a:rPr>
                <a:t>MOU</a:t>
              </a: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業師皆無法教授的課程，再尋求其他非業界合作夥伴之專長業師協助，並做為校方日後聘任師資之依據。</a:t>
              </a:r>
            </a:p>
          </p:txBody>
        </p:sp>
        <p:grpSp>
          <p:nvGrpSpPr>
            <p:cNvPr id="11294" name="Group 169"/>
            <p:cNvGrpSpPr>
              <a:grpSpLocks/>
            </p:cNvGrpSpPr>
            <p:nvPr/>
          </p:nvGrpSpPr>
          <p:grpSpPr bwMode="auto">
            <a:xfrm>
              <a:off x="204" y="2069"/>
              <a:ext cx="432" cy="487"/>
              <a:chOff x="158" y="2069"/>
              <a:chExt cx="432" cy="487"/>
            </a:xfrm>
          </p:grpSpPr>
          <p:sp>
            <p:nvSpPr>
              <p:cNvPr id="11295" name="AutoShape 10"/>
              <p:cNvSpPr>
                <a:spLocks noChangeArrowheads="1"/>
              </p:cNvSpPr>
              <p:nvPr/>
            </p:nvSpPr>
            <p:spPr bwMode="gray">
              <a:xfrm>
                <a:off x="158" y="2069"/>
                <a:ext cx="432" cy="487"/>
              </a:xfrm>
              <a:prstGeom prst="diamond">
                <a:avLst/>
              </a:prstGeom>
              <a:solidFill>
                <a:srgbClr val="FFFF53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 b="0"/>
              </a:p>
            </p:txBody>
          </p:sp>
          <p:sp>
            <p:nvSpPr>
              <p:cNvPr id="11296" name="Text Box 12"/>
              <p:cNvSpPr txBox="1">
                <a:spLocks noChangeArrowheads="1"/>
              </p:cNvSpPr>
              <p:nvPr/>
            </p:nvSpPr>
            <p:spPr bwMode="gray">
              <a:xfrm>
                <a:off x="254" y="216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/>
                <a:r>
                  <a:rPr kumimoji="0" lang="en-US" altLang="zh-TW" sz="2400">
                    <a:latin typeface="Times New Roman" pitchFamily="18" charset="0"/>
                  </a:rPr>
                  <a:t>3</a:t>
                </a:r>
              </a:p>
            </p:txBody>
          </p:sp>
        </p:grpSp>
      </p:grpSp>
      <p:grpSp>
        <p:nvGrpSpPr>
          <p:cNvPr id="11277" name="Group 175"/>
          <p:cNvGrpSpPr>
            <a:grpSpLocks/>
          </p:cNvGrpSpPr>
          <p:nvPr/>
        </p:nvGrpSpPr>
        <p:grpSpPr bwMode="auto">
          <a:xfrm>
            <a:off x="323850" y="4797425"/>
            <a:ext cx="8424863" cy="863600"/>
            <a:chOff x="204" y="1344"/>
            <a:chExt cx="5307" cy="544"/>
          </a:xfrm>
        </p:grpSpPr>
        <p:sp>
          <p:nvSpPr>
            <p:cNvPr id="141321" name="AutoShape 9"/>
            <p:cNvSpPr>
              <a:spLocks noChangeArrowheads="1"/>
            </p:cNvSpPr>
            <p:nvPr/>
          </p:nvSpPr>
          <p:spPr bwMode="gray">
            <a:xfrm>
              <a:off x="476" y="1344"/>
              <a:ext cx="5035" cy="5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zh-TW" altLang="en-US" b="0">
                <a:latin typeface="Arial" pitchFamily="34" charset="0"/>
              </a:endParaRPr>
            </a:p>
          </p:txBody>
        </p:sp>
        <p:grpSp>
          <p:nvGrpSpPr>
            <p:cNvPr id="11289" name="Group 177"/>
            <p:cNvGrpSpPr>
              <a:grpSpLocks/>
            </p:cNvGrpSpPr>
            <p:nvPr/>
          </p:nvGrpSpPr>
          <p:grpSpPr bwMode="auto">
            <a:xfrm>
              <a:off x="204" y="1389"/>
              <a:ext cx="432" cy="487"/>
              <a:chOff x="431" y="1383"/>
              <a:chExt cx="432" cy="487"/>
            </a:xfrm>
          </p:grpSpPr>
          <p:sp>
            <p:nvSpPr>
              <p:cNvPr id="11290" name="AutoShape 10"/>
              <p:cNvSpPr>
                <a:spLocks noChangeArrowheads="1"/>
              </p:cNvSpPr>
              <p:nvPr/>
            </p:nvSpPr>
            <p:spPr bwMode="gray">
              <a:xfrm>
                <a:off x="431" y="1383"/>
                <a:ext cx="432" cy="487"/>
              </a:xfrm>
              <a:prstGeom prst="diamond">
                <a:avLst/>
              </a:prstGeom>
              <a:solidFill>
                <a:schemeClr val="accent1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 b="0"/>
              </a:p>
            </p:txBody>
          </p:sp>
          <p:sp>
            <p:nvSpPr>
              <p:cNvPr id="11291" name="Text Box 12"/>
              <p:cNvSpPr txBox="1">
                <a:spLocks noChangeArrowheads="1"/>
              </p:cNvSpPr>
              <p:nvPr/>
            </p:nvSpPr>
            <p:spPr bwMode="gray">
              <a:xfrm>
                <a:off x="533" y="1453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/>
                <a:r>
                  <a:rPr kumimoji="0" lang="en-US" altLang="zh-TW" sz="2400">
                    <a:latin typeface="Times New Roman" pitchFamily="18" charset="0"/>
                  </a:rPr>
                  <a:t>5</a:t>
                </a:r>
              </a:p>
            </p:txBody>
          </p:sp>
        </p:grpSp>
      </p:grpSp>
      <p:grpSp>
        <p:nvGrpSpPr>
          <p:cNvPr id="11278" name="Group 180"/>
          <p:cNvGrpSpPr>
            <a:grpSpLocks/>
          </p:cNvGrpSpPr>
          <p:nvPr/>
        </p:nvGrpSpPr>
        <p:grpSpPr bwMode="auto">
          <a:xfrm>
            <a:off x="323850" y="5734050"/>
            <a:ext cx="8424863" cy="863600"/>
            <a:chOff x="204" y="709"/>
            <a:chExt cx="5307" cy="544"/>
          </a:xfrm>
        </p:grpSpPr>
        <p:sp>
          <p:nvSpPr>
            <p:cNvPr id="11284" name="AutoShape 4"/>
            <p:cNvSpPr>
              <a:spLocks noChangeArrowheads="1"/>
            </p:cNvSpPr>
            <p:nvPr/>
          </p:nvSpPr>
          <p:spPr bwMode="gray">
            <a:xfrm>
              <a:off x="476" y="709"/>
              <a:ext cx="5035" cy="5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0C0EA"/>
                </a:gs>
                <a:gs pos="50000">
                  <a:srgbClr val="FFFFFF"/>
                </a:gs>
                <a:gs pos="100000">
                  <a:srgbClr val="C0C0EA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 b="0"/>
            </a:p>
          </p:txBody>
        </p:sp>
        <p:grpSp>
          <p:nvGrpSpPr>
            <p:cNvPr id="11285" name="Group 182"/>
            <p:cNvGrpSpPr>
              <a:grpSpLocks/>
            </p:cNvGrpSpPr>
            <p:nvPr/>
          </p:nvGrpSpPr>
          <p:grpSpPr bwMode="auto">
            <a:xfrm>
              <a:off x="204" y="754"/>
              <a:ext cx="432" cy="487"/>
              <a:chOff x="295" y="754"/>
              <a:chExt cx="432" cy="487"/>
            </a:xfrm>
          </p:grpSpPr>
          <p:sp>
            <p:nvSpPr>
              <p:cNvPr id="11286" name="AutoShape 5"/>
              <p:cNvSpPr>
                <a:spLocks noChangeArrowheads="1"/>
              </p:cNvSpPr>
              <p:nvPr/>
            </p:nvSpPr>
            <p:spPr bwMode="gray">
              <a:xfrm>
                <a:off x="295" y="754"/>
                <a:ext cx="432" cy="487"/>
              </a:xfrm>
              <a:prstGeom prst="diamond">
                <a:avLst/>
              </a:prstGeom>
              <a:solidFill>
                <a:srgbClr val="B4B4E6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 b="0"/>
              </a:p>
            </p:txBody>
          </p:sp>
          <p:sp>
            <p:nvSpPr>
              <p:cNvPr id="11287" name="Text Box 7"/>
              <p:cNvSpPr txBox="1">
                <a:spLocks noChangeArrowheads="1"/>
              </p:cNvSpPr>
              <p:nvPr/>
            </p:nvSpPr>
            <p:spPr bwMode="gray">
              <a:xfrm>
                <a:off x="390" y="84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/>
                <a:r>
                  <a:rPr kumimoji="0" lang="en-US" altLang="zh-TW" sz="2400">
                    <a:latin typeface="Times New Roman" pitchFamily="18" charset="0"/>
                  </a:rPr>
                  <a:t>6</a:t>
                </a:r>
              </a:p>
            </p:txBody>
          </p:sp>
        </p:grpSp>
      </p:grpSp>
      <p:sp>
        <p:nvSpPr>
          <p:cNvPr id="11279" name="Rectangle 185"/>
          <p:cNvSpPr>
            <a:spLocks noChangeArrowheads="1"/>
          </p:cNvSpPr>
          <p:nvPr/>
        </p:nvSpPr>
        <p:spPr bwMode="auto">
          <a:xfrm>
            <a:off x="1079500" y="1203325"/>
            <a:ext cx="80645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2300">
                <a:latin typeface="標楷體" pitchFamily="65" charset="-120"/>
                <a:ea typeface="標楷體" pitchFamily="65" charset="-120"/>
              </a:rPr>
              <a:t>所共構之課程，應先對應校內現有師資之專長安排課程。 </a:t>
            </a:r>
          </a:p>
        </p:txBody>
      </p:sp>
      <p:sp>
        <p:nvSpPr>
          <p:cNvPr id="11280" name="Rectangle 186"/>
          <p:cNvSpPr>
            <a:spLocks noChangeArrowheads="1"/>
          </p:cNvSpPr>
          <p:nvPr/>
        </p:nvSpPr>
        <p:spPr bwMode="auto">
          <a:xfrm>
            <a:off x="1042988" y="2003425"/>
            <a:ext cx="7777162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2300">
                <a:latin typeface="標楷體" pitchFamily="65" charset="-120"/>
                <a:ea typeface="標楷體" pitchFamily="65" charset="-120"/>
              </a:rPr>
              <a:t>學校教師無法教授之課程，以訂有</a:t>
            </a:r>
            <a:r>
              <a:rPr lang="en-US" altLang="zh-TW" sz="2300">
                <a:latin typeface="Times New Roman" pitchFamily="18" charset="0"/>
                <a:ea typeface="標楷體" pitchFamily="65" charset="-120"/>
              </a:rPr>
              <a:t>MOU</a:t>
            </a:r>
            <a:r>
              <a:rPr lang="zh-TW" altLang="en-US" sz="2300">
                <a:latin typeface="標楷體" pitchFamily="65" charset="-120"/>
                <a:ea typeface="標楷體" pitchFamily="65" charset="-120"/>
              </a:rPr>
              <a:t>之業師優先支援</a:t>
            </a:r>
          </a:p>
          <a:p>
            <a:pPr eaLnBrk="0" hangingPunct="0"/>
            <a:r>
              <a:rPr lang="zh-TW" altLang="en-US" sz="2300">
                <a:latin typeface="標楷體" pitchFamily="65" charset="-120"/>
                <a:ea typeface="標楷體" pitchFamily="65" charset="-120"/>
              </a:rPr>
              <a:t>專業實務性課程。</a:t>
            </a:r>
          </a:p>
        </p:txBody>
      </p:sp>
      <p:sp>
        <p:nvSpPr>
          <p:cNvPr id="11281" name="Rectangle 187"/>
          <p:cNvSpPr>
            <a:spLocks noChangeArrowheads="1"/>
          </p:cNvSpPr>
          <p:nvPr/>
        </p:nvSpPr>
        <p:spPr bwMode="auto">
          <a:xfrm>
            <a:off x="1042988" y="4049713"/>
            <a:ext cx="842486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2300">
                <a:latin typeface="標楷體" pitchFamily="65" charset="-120"/>
                <a:ea typeface="標楷體" pitchFamily="65" charset="-120"/>
              </a:rPr>
              <a:t>建立業師人力資料庫，學校優先尋求區域內業師協同教學。</a:t>
            </a:r>
          </a:p>
        </p:txBody>
      </p:sp>
      <p:sp>
        <p:nvSpPr>
          <p:cNvPr id="11282" name="Rectangle 188"/>
          <p:cNvSpPr>
            <a:spLocks noChangeArrowheads="1"/>
          </p:cNvSpPr>
          <p:nvPr/>
        </p:nvSpPr>
        <p:spPr bwMode="auto">
          <a:xfrm>
            <a:off x="1042988" y="4797425"/>
            <a:ext cx="795655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2300">
                <a:latin typeface="標楷體" pitchFamily="65" charset="-120"/>
                <a:ea typeface="標楷體" pitchFamily="65" charset="-120"/>
              </a:rPr>
              <a:t>協同教學後，雙師尋求共編實務性教材、共同製作教具</a:t>
            </a:r>
          </a:p>
          <a:p>
            <a:pPr eaLnBrk="0" hangingPunct="0"/>
            <a:r>
              <a:rPr lang="zh-TW" altLang="en-US" sz="2300">
                <a:latin typeface="標楷體" pitchFamily="65" charset="-120"/>
                <a:ea typeface="標楷體" pitchFamily="65" charset="-120"/>
              </a:rPr>
              <a:t>之可能性。 </a:t>
            </a:r>
          </a:p>
        </p:txBody>
      </p:sp>
      <p:sp>
        <p:nvSpPr>
          <p:cNvPr id="11283" name="Rectangle 189"/>
          <p:cNvSpPr>
            <a:spLocks noChangeArrowheads="1"/>
          </p:cNvSpPr>
          <p:nvPr/>
        </p:nvSpPr>
        <p:spPr bwMode="auto">
          <a:xfrm>
            <a:off x="1116013" y="5748338"/>
            <a:ext cx="7777162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2300">
                <a:latin typeface="標楷體" pitchFamily="65" charset="-120"/>
                <a:ea typeface="標楷體" pitchFamily="65" charset="-120"/>
              </a:rPr>
              <a:t>補助經費如無法滿足實需之業師人力時，學校應以自籌款相對配合執行。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25"/>
          <p:cNvSpPr>
            <a:spLocks noChangeArrowheads="1"/>
          </p:cNvSpPr>
          <p:nvPr/>
        </p:nvSpPr>
        <p:spPr bwMode="auto">
          <a:xfrm>
            <a:off x="539750" y="1123950"/>
            <a:ext cx="4356100" cy="2590800"/>
          </a:xfrm>
          <a:prstGeom prst="roundRect">
            <a:avLst>
              <a:gd name="adj" fmla="val 4486"/>
            </a:avLst>
          </a:prstGeom>
          <a:solidFill>
            <a:srgbClr val="DCE6F2">
              <a:alpha val="48000"/>
            </a:srgbClr>
          </a:solidFill>
          <a:ln w="25400" algn="ctr">
            <a:solidFill>
              <a:srgbClr val="558ED5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2291" name="Group 4"/>
          <p:cNvGrpSpPr>
            <a:grpSpLocks/>
          </p:cNvGrpSpPr>
          <p:nvPr/>
        </p:nvGrpSpPr>
        <p:grpSpPr bwMode="auto">
          <a:xfrm>
            <a:off x="323850" y="908050"/>
            <a:ext cx="647700" cy="696913"/>
            <a:chOff x="385" y="935"/>
            <a:chExt cx="408" cy="439"/>
          </a:xfrm>
        </p:grpSpPr>
        <p:grpSp>
          <p:nvGrpSpPr>
            <p:cNvPr id="12313" name="Group 12"/>
            <p:cNvGrpSpPr>
              <a:grpSpLocks/>
            </p:cNvGrpSpPr>
            <p:nvPr/>
          </p:nvGrpSpPr>
          <p:grpSpPr bwMode="auto">
            <a:xfrm>
              <a:off x="385" y="935"/>
              <a:ext cx="408" cy="439"/>
              <a:chOff x="999" y="2100"/>
              <a:chExt cx="768" cy="801"/>
            </a:xfrm>
          </p:grpSpPr>
          <p:sp>
            <p:nvSpPr>
              <p:cNvPr id="12315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87BEE7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 b="0"/>
              </a:p>
            </p:txBody>
          </p:sp>
          <p:sp>
            <p:nvSpPr>
              <p:cNvPr id="3" name="Freeform 14"/>
              <p:cNvSpPr>
                <a:spLocks/>
              </p:cNvSpPr>
              <p:nvPr/>
            </p:nvSpPr>
            <p:spPr bwMode="gray">
              <a:xfrm>
                <a:off x="1048" y="2147"/>
                <a:ext cx="382" cy="374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b="0"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4" name="Text Box 15"/>
              <p:cNvSpPr txBox="1">
                <a:spLocks noChangeArrowheads="1"/>
              </p:cNvSpPr>
              <p:nvPr/>
            </p:nvSpPr>
            <p:spPr bwMode="gray">
              <a:xfrm>
                <a:off x="1311" y="2304"/>
                <a:ext cx="126" cy="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>
                  <a:defRPr/>
                </a:pPr>
                <a:endParaRPr kumimoji="0" lang="en-US" altLang="zh-TW" sz="2800" b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2314" name="Rectangle 9"/>
            <p:cNvSpPr>
              <a:spLocks noChangeArrowheads="1"/>
            </p:cNvSpPr>
            <p:nvPr/>
          </p:nvSpPr>
          <p:spPr bwMode="auto">
            <a:xfrm>
              <a:off x="476" y="97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800">
                  <a:latin typeface="Times New Roman" pitchFamily="18" charset="0"/>
                  <a:ea typeface="標楷體" pitchFamily="65" charset="-120"/>
                </a:rPr>
                <a:t>1</a:t>
              </a:r>
              <a:endParaRPr lang="zh-TW" altLang="en-US" sz="2800"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684213" y="1557338"/>
            <a:ext cx="37401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342900" indent="-342900" eaLnBrk="0" hangingPunct="0">
              <a:buClr>
                <a:srgbClr val="000000"/>
              </a:buClr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課程與教師專長要能</a:t>
            </a:r>
          </a:p>
          <a:p>
            <a:pPr marL="342900" indent="-342900" eaLnBrk="0" hangingPunct="0">
              <a:buClr>
                <a:srgbClr val="000000"/>
              </a:buClr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相互對應，業師之聘請</a:t>
            </a:r>
          </a:p>
          <a:p>
            <a:pPr marL="342900" indent="-342900" eaLnBrk="0" hangingPunct="0">
              <a:buClr>
                <a:srgbClr val="000000"/>
              </a:buClr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以訂定</a:t>
            </a:r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MOU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之業師為</a:t>
            </a:r>
          </a:p>
          <a:p>
            <a:pPr marL="342900" indent="-342900" eaLnBrk="0" hangingPunct="0">
              <a:buClr>
                <a:srgbClr val="000000"/>
              </a:buClr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優先。</a:t>
            </a:r>
          </a:p>
        </p:txBody>
      </p:sp>
      <p:sp>
        <p:nvSpPr>
          <p:cNvPr id="171019" name="Rectangle 11"/>
          <p:cNvSpPr>
            <a:spLocks noChangeArrowheads="1"/>
          </p:cNvSpPr>
          <p:nvPr/>
        </p:nvSpPr>
        <p:spPr bwMode="auto">
          <a:xfrm>
            <a:off x="1042988" y="0"/>
            <a:ext cx="5264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8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48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說 明</a:t>
            </a:r>
          </a:p>
        </p:txBody>
      </p:sp>
      <p:sp>
        <p:nvSpPr>
          <p:cNvPr id="12294" name="Text Box 23"/>
          <p:cNvSpPr txBox="1">
            <a:spLocks noChangeArrowheads="1"/>
          </p:cNvSpPr>
          <p:nvPr/>
        </p:nvSpPr>
        <p:spPr bwMode="gray">
          <a:xfrm>
            <a:off x="2428875" y="5118100"/>
            <a:ext cx="5980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endParaRPr kumimoji="0" lang="en-US" altLang="zh-TW" b="0">
              <a:solidFill>
                <a:srgbClr val="000000"/>
              </a:solidFill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4679950" y="1484313"/>
            <a:ext cx="4284663" cy="4032250"/>
          </a:xfrm>
          <a:prstGeom prst="roundRect">
            <a:avLst>
              <a:gd name="adj" fmla="val 4487"/>
            </a:avLst>
          </a:prstGeom>
          <a:solidFill>
            <a:srgbClr val="DCE6F2">
              <a:alpha val="50196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/>
          </a:p>
        </p:txBody>
      </p:sp>
      <p:grpSp>
        <p:nvGrpSpPr>
          <p:cNvPr id="12296" name="Group 14"/>
          <p:cNvGrpSpPr>
            <a:grpSpLocks/>
          </p:cNvGrpSpPr>
          <p:nvPr/>
        </p:nvGrpSpPr>
        <p:grpSpPr bwMode="auto">
          <a:xfrm>
            <a:off x="8316913" y="1123950"/>
            <a:ext cx="647700" cy="696913"/>
            <a:chOff x="2426" y="1434"/>
            <a:chExt cx="408" cy="439"/>
          </a:xfrm>
        </p:grpSpPr>
        <p:grpSp>
          <p:nvGrpSpPr>
            <p:cNvPr id="12308" name="Group 12"/>
            <p:cNvGrpSpPr>
              <a:grpSpLocks/>
            </p:cNvGrpSpPr>
            <p:nvPr/>
          </p:nvGrpSpPr>
          <p:grpSpPr bwMode="auto">
            <a:xfrm>
              <a:off x="2426" y="1434"/>
              <a:ext cx="408" cy="439"/>
              <a:chOff x="999" y="2100"/>
              <a:chExt cx="768" cy="801"/>
            </a:xfrm>
          </p:grpSpPr>
          <p:sp>
            <p:nvSpPr>
              <p:cNvPr id="12310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87BEE7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 b="0"/>
              </a:p>
            </p:txBody>
          </p:sp>
          <p:sp>
            <p:nvSpPr>
              <p:cNvPr id="6" name="Freeform 14"/>
              <p:cNvSpPr>
                <a:spLocks/>
              </p:cNvSpPr>
              <p:nvPr/>
            </p:nvSpPr>
            <p:spPr bwMode="gray">
              <a:xfrm>
                <a:off x="1048" y="2147"/>
                <a:ext cx="382" cy="374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b="0"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7" name="Text Box 15"/>
              <p:cNvSpPr txBox="1">
                <a:spLocks noChangeArrowheads="1"/>
              </p:cNvSpPr>
              <p:nvPr/>
            </p:nvSpPr>
            <p:spPr bwMode="gray">
              <a:xfrm>
                <a:off x="1311" y="2304"/>
                <a:ext cx="126" cy="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>
                  <a:defRPr/>
                </a:pPr>
                <a:endParaRPr kumimoji="0" lang="en-US" altLang="zh-TW" sz="2800" b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2309" name="Rectangle 19"/>
            <p:cNvSpPr>
              <a:spLocks noChangeArrowheads="1"/>
            </p:cNvSpPr>
            <p:nvPr/>
          </p:nvSpPr>
          <p:spPr bwMode="auto">
            <a:xfrm>
              <a:off x="2517" y="147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800">
                  <a:latin typeface="Times New Roman" pitchFamily="18" charset="0"/>
                  <a:ea typeface="標楷體" pitchFamily="65" charset="-120"/>
                </a:rPr>
                <a:t>2</a:t>
              </a:r>
              <a:endParaRPr lang="zh-TW" altLang="en-US" sz="2800"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12297" name="Rectangle 20"/>
          <p:cNvSpPr>
            <a:spLocks noChangeArrowheads="1"/>
          </p:cNvSpPr>
          <p:nvPr/>
        </p:nvSpPr>
        <p:spPr bwMode="auto">
          <a:xfrm>
            <a:off x="5435600" y="1771650"/>
            <a:ext cx="37084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eaLnBrk="0" hangingPunct="0">
              <a:buClr>
                <a:srgbClr val="000000"/>
              </a:buClr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業師協同教學，應</a:t>
            </a:r>
          </a:p>
          <a:p>
            <a:pPr marL="342900" indent="-342900" eaLnBrk="0" hangingPunct="0">
              <a:buClr>
                <a:srgbClr val="000000"/>
              </a:buClr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規劃讓業師所擁有</a:t>
            </a:r>
          </a:p>
          <a:p>
            <a:pPr marL="342900" indent="-342900" eaLnBrk="0" hangingPunct="0">
              <a:buClr>
                <a:srgbClr val="000000"/>
              </a:buClr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的隱性實務性技能</a:t>
            </a:r>
          </a:p>
          <a:p>
            <a:pPr marL="342900" indent="-342900" eaLnBrk="0" hangingPunct="0">
              <a:buClr>
                <a:srgbClr val="000000"/>
              </a:buClr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之經驗，轉化成顯</a:t>
            </a:r>
          </a:p>
          <a:p>
            <a:pPr marL="342900" indent="-342900" eaLnBrk="0" hangingPunct="0">
              <a:buClr>
                <a:srgbClr val="000000"/>
              </a:buClr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性的教材或教科書，</a:t>
            </a:r>
          </a:p>
          <a:p>
            <a:pPr marL="342900" indent="-342900" eaLnBrk="0" hangingPunct="0">
              <a:buClr>
                <a:srgbClr val="000000"/>
              </a:buClr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並依需要製作相關</a:t>
            </a:r>
          </a:p>
          <a:p>
            <a:pPr marL="342900" indent="-342900" eaLnBrk="0" hangingPunct="0">
              <a:buClr>
                <a:srgbClr val="000000"/>
              </a:buClr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教具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含</a:t>
            </a:r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e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化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，以做</a:t>
            </a:r>
          </a:p>
          <a:p>
            <a:pPr marL="342900" indent="-342900" eaLnBrk="0" hangingPunct="0">
              <a:buClr>
                <a:srgbClr val="000000"/>
              </a:buClr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為永續分享之效益。</a:t>
            </a:r>
          </a:p>
        </p:txBody>
      </p:sp>
      <p:grpSp>
        <p:nvGrpSpPr>
          <p:cNvPr id="12298" name="Group 21"/>
          <p:cNvGrpSpPr>
            <a:grpSpLocks/>
          </p:cNvGrpSpPr>
          <p:nvPr/>
        </p:nvGrpSpPr>
        <p:grpSpPr bwMode="auto">
          <a:xfrm>
            <a:off x="395288" y="3860800"/>
            <a:ext cx="4535487" cy="2735263"/>
            <a:chOff x="295" y="2387"/>
            <a:chExt cx="2857" cy="1723"/>
          </a:xfrm>
        </p:grpSpPr>
        <p:sp>
          <p:nvSpPr>
            <p:cNvPr id="41" name="모서리가 둥근 직사각형 40"/>
            <p:cNvSpPr/>
            <p:nvPr/>
          </p:nvSpPr>
          <p:spPr>
            <a:xfrm>
              <a:off x="385" y="2523"/>
              <a:ext cx="2767" cy="1587"/>
            </a:xfrm>
            <a:prstGeom prst="roundRect">
              <a:avLst>
                <a:gd name="adj" fmla="val 4487"/>
              </a:avLst>
            </a:prstGeom>
            <a:solidFill>
              <a:srgbClr val="DCE6F2">
                <a:alpha val="50196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/>
            </a:p>
          </p:txBody>
        </p:sp>
        <p:grpSp>
          <p:nvGrpSpPr>
            <p:cNvPr id="12301" name="Group 23"/>
            <p:cNvGrpSpPr>
              <a:grpSpLocks/>
            </p:cNvGrpSpPr>
            <p:nvPr/>
          </p:nvGrpSpPr>
          <p:grpSpPr bwMode="auto">
            <a:xfrm>
              <a:off x="295" y="2387"/>
              <a:ext cx="408" cy="439"/>
              <a:chOff x="249" y="2931"/>
              <a:chExt cx="408" cy="439"/>
            </a:xfrm>
          </p:grpSpPr>
          <p:grpSp>
            <p:nvGrpSpPr>
              <p:cNvPr id="12303" name="Group 12"/>
              <p:cNvGrpSpPr>
                <a:grpSpLocks/>
              </p:cNvGrpSpPr>
              <p:nvPr/>
            </p:nvGrpSpPr>
            <p:grpSpPr bwMode="auto">
              <a:xfrm>
                <a:off x="249" y="2931"/>
                <a:ext cx="408" cy="439"/>
                <a:chOff x="999" y="2100"/>
                <a:chExt cx="768" cy="801"/>
              </a:xfrm>
            </p:grpSpPr>
            <p:sp>
              <p:nvSpPr>
                <p:cNvPr id="12305" name="AutoShape 13"/>
                <p:cNvSpPr>
                  <a:spLocks noChangeArrowheads="1"/>
                </p:cNvSpPr>
                <p:nvPr/>
              </p:nvSpPr>
              <p:spPr bwMode="gray">
                <a:xfrm>
                  <a:off x="999" y="210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7BEE7"/>
                    </a:gs>
                  </a:gsLst>
                  <a:path path="shape">
                    <a:fillToRect l="50000" t="50000" r="50000" b="50000"/>
                  </a:path>
                </a:gra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zh-TW" altLang="en-US" b="0"/>
                </a:p>
              </p:txBody>
            </p:sp>
            <p:sp>
              <p:nvSpPr>
                <p:cNvPr id="193550" name="Freeform 14"/>
                <p:cNvSpPr>
                  <a:spLocks/>
                </p:cNvSpPr>
                <p:nvPr/>
              </p:nvSpPr>
              <p:spPr bwMode="gray">
                <a:xfrm>
                  <a:off x="1048" y="2147"/>
                  <a:ext cx="382" cy="374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42353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0" lang="zh-TW" altLang="en-US" b="0"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193551" name="Text Box 15"/>
                <p:cNvSpPr txBox="1">
                  <a:spLocks noChangeArrowheads="1"/>
                </p:cNvSpPr>
                <p:nvPr/>
              </p:nvSpPr>
              <p:spPr bwMode="gray">
                <a:xfrm>
                  <a:off x="1311" y="2304"/>
                  <a:ext cx="126" cy="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algn="ctr">
                    <a:defRPr/>
                  </a:pPr>
                  <a:endParaRPr kumimoji="0" lang="en-US" altLang="zh-TW" sz="2800" b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12304" name="Rectangle 28"/>
              <p:cNvSpPr>
                <a:spLocks noChangeArrowheads="1"/>
              </p:cNvSpPr>
              <p:nvPr/>
            </p:nvSpPr>
            <p:spPr bwMode="auto">
              <a:xfrm>
                <a:off x="340" y="2974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TW" sz="2800">
                    <a:latin typeface="Times New Roman" pitchFamily="18" charset="0"/>
                    <a:ea typeface="標楷體" pitchFamily="65" charset="-120"/>
                  </a:rPr>
                  <a:t>3</a:t>
                </a:r>
                <a:endParaRPr lang="zh-TW" altLang="en-US" sz="2800"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sp>
          <p:nvSpPr>
            <p:cNvPr id="12302" name="Rectangle 29"/>
            <p:cNvSpPr>
              <a:spLocks noChangeArrowheads="1"/>
            </p:cNvSpPr>
            <p:nvPr/>
          </p:nvSpPr>
          <p:spPr bwMode="auto">
            <a:xfrm>
              <a:off x="612" y="2887"/>
              <a:ext cx="2244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zh-TW" altLang="en-US" sz="2800">
                  <a:latin typeface="標楷體" pitchFamily="65" charset="-120"/>
                  <a:ea typeface="標楷體" pitchFamily="65" charset="-120"/>
                </a:rPr>
                <a:t>申請補助經費無法</a:t>
              </a:r>
            </a:p>
            <a:p>
              <a:pPr eaLnBrk="0" hangingPunct="0"/>
              <a:r>
                <a:rPr lang="zh-TW" altLang="en-US" sz="2800">
                  <a:latin typeface="標楷體" pitchFamily="65" charset="-120"/>
                  <a:ea typeface="標楷體" pitchFamily="65" charset="-120"/>
                </a:rPr>
                <a:t>滿足時，學校應編</a:t>
              </a:r>
            </a:p>
            <a:p>
              <a:pPr eaLnBrk="0" hangingPunct="0"/>
              <a:r>
                <a:rPr lang="zh-TW" altLang="en-US" sz="2800">
                  <a:latin typeface="標楷體" pitchFamily="65" charset="-120"/>
                  <a:ea typeface="標楷體" pitchFamily="65" charset="-120"/>
                </a:rPr>
                <a:t>列自籌款配合情形。 </a:t>
              </a:r>
            </a:p>
          </p:txBody>
        </p:sp>
      </p:grpSp>
      <p:pic>
        <p:nvPicPr>
          <p:cNvPr id="17" name="圖片 16" descr="pl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2633" y="5309604"/>
            <a:ext cx="3000844" cy="1543545"/>
          </a:xfrm>
          <a:prstGeom prst="round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8" descr="cur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7788"/>
            <a:ext cx="9144000" cy="2970212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58888" y="1052513"/>
            <a:ext cx="64817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kumimoji="0" lang="zh-TW" altLang="en-US" b="0">
              <a:latin typeface="Calibri" pitchFamily="34" charset="0"/>
            </a:endParaRPr>
          </a:p>
        </p:txBody>
      </p:sp>
      <p:sp>
        <p:nvSpPr>
          <p:cNvPr id="10" name="圓角矩形 18"/>
          <p:cNvSpPr/>
          <p:nvPr/>
        </p:nvSpPr>
        <p:spPr>
          <a:xfrm>
            <a:off x="366684" y="1902581"/>
            <a:ext cx="2643206" cy="4127129"/>
          </a:xfrm>
          <a:prstGeom prst="roundRect">
            <a:avLst>
              <a:gd name="adj" fmla="val 4966"/>
            </a:avLst>
          </a:prstGeom>
          <a:solidFill>
            <a:srgbClr val="FFFFFF"/>
          </a:solidFill>
          <a:ln w="38100">
            <a:solidFill>
              <a:schemeClr val="tx2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0"/>
          </a:p>
        </p:txBody>
      </p:sp>
      <p:sp>
        <p:nvSpPr>
          <p:cNvPr id="11" name="梯形 15"/>
          <p:cNvSpPr/>
          <p:nvPr/>
        </p:nvSpPr>
        <p:spPr>
          <a:xfrm>
            <a:off x="509560" y="1239821"/>
            <a:ext cx="2357454" cy="500066"/>
          </a:xfrm>
          <a:prstGeom prst="trapezoid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175">
            <a:solidFill>
              <a:schemeClr val="accent2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Above"/>
            <a:lightRig rig="threePt" dir="t"/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0"/>
          </a:p>
        </p:txBody>
      </p:sp>
      <p:sp>
        <p:nvSpPr>
          <p:cNvPr id="12" name="圓角矩形19"/>
          <p:cNvSpPr/>
          <p:nvPr/>
        </p:nvSpPr>
        <p:spPr>
          <a:xfrm>
            <a:off x="6056323" y="1902581"/>
            <a:ext cx="2643206" cy="4127129"/>
          </a:xfrm>
          <a:prstGeom prst="roundRect">
            <a:avLst>
              <a:gd name="adj" fmla="val 4966"/>
            </a:avLst>
          </a:prstGeom>
          <a:solidFill>
            <a:srgbClr val="FFFFFF"/>
          </a:solidFill>
          <a:ln w="38100">
            <a:solidFill>
              <a:schemeClr val="accent4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0"/>
          </a:p>
        </p:txBody>
      </p:sp>
      <p:sp>
        <p:nvSpPr>
          <p:cNvPr id="13" name="梯形 20"/>
          <p:cNvSpPr/>
          <p:nvPr/>
        </p:nvSpPr>
        <p:spPr>
          <a:xfrm>
            <a:off x="6199199" y="1239821"/>
            <a:ext cx="2357454" cy="500066"/>
          </a:xfrm>
          <a:prstGeom prst="trapezoid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1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Above"/>
            <a:lightRig rig="threePt" dir="t"/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0"/>
          </a:p>
        </p:txBody>
      </p:sp>
      <p:sp>
        <p:nvSpPr>
          <p:cNvPr id="14" name="圓角矩形 22"/>
          <p:cNvSpPr/>
          <p:nvPr/>
        </p:nvSpPr>
        <p:spPr>
          <a:xfrm>
            <a:off x="3247222" y="1905030"/>
            <a:ext cx="2643206" cy="4127971"/>
          </a:xfrm>
          <a:prstGeom prst="roundRect">
            <a:avLst>
              <a:gd name="adj" fmla="val 4966"/>
            </a:avLst>
          </a:prstGeom>
          <a:solidFill>
            <a:srgbClr val="FFFFFF"/>
          </a:solidFill>
          <a:ln w="38100">
            <a:solidFill>
              <a:schemeClr val="accent3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0"/>
          </a:p>
        </p:txBody>
      </p:sp>
      <p:sp>
        <p:nvSpPr>
          <p:cNvPr id="15" name="梯形 23"/>
          <p:cNvSpPr/>
          <p:nvPr/>
        </p:nvSpPr>
        <p:spPr>
          <a:xfrm>
            <a:off x="3390098" y="1241424"/>
            <a:ext cx="2357454" cy="500066"/>
          </a:xfrm>
          <a:prstGeom prst="trapezoid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175">
            <a:solidFill>
              <a:schemeClr val="accent3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Above"/>
            <a:lightRig rig="threePt" dir="t"/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0"/>
          </a:p>
        </p:txBody>
      </p:sp>
      <p:sp>
        <p:nvSpPr>
          <p:cNvPr id="13322" name="Rectangle 25"/>
          <p:cNvSpPr>
            <a:spLocks noChangeArrowheads="1"/>
          </p:cNvSpPr>
          <p:nvPr/>
        </p:nvSpPr>
        <p:spPr bwMode="auto">
          <a:xfrm>
            <a:off x="611188" y="2420938"/>
            <a:ext cx="2160587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學校教師與</a:t>
            </a:r>
          </a:p>
          <a:p>
            <a:pPr marL="342900" indent="-342900"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協同業師</a:t>
            </a:r>
          </a:p>
          <a:p>
            <a:pPr marL="342900" indent="-342900"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共編實務性</a:t>
            </a:r>
          </a:p>
          <a:p>
            <a:pPr marL="342900" indent="-342900"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教材及教具</a:t>
            </a:r>
          </a:p>
          <a:p>
            <a:pPr marL="342900" indent="-342900"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製作，並予</a:t>
            </a:r>
          </a:p>
          <a:p>
            <a:pPr marL="342900" indent="-342900" eaLnBrk="0" hangingPunct="0"/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e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化。</a:t>
            </a:r>
          </a:p>
        </p:txBody>
      </p:sp>
      <p:sp>
        <p:nvSpPr>
          <p:cNvPr id="13323" name="Rectangle 26"/>
          <p:cNvSpPr>
            <a:spLocks noChangeArrowheads="1"/>
          </p:cNvSpPr>
          <p:nvPr/>
        </p:nvSpPr>
        <p:spPr bwMode="auto">
          <a:xfrm>
            <a:off x="6227763" y="2205038"/>
            <a:ext cx="2376487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深度了解業界</a:t>
            </a:r>
          </a:p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夥伴儀器設備</a:t>
            </a:r>
          </a:p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資源特性，作</a:t>
            </a:r>
          </a:p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為日後增購教</a:t>
            </a:r>
          </a:p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學研究儀器設</a:t>
            </a:r>
          </a:p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備及與業界夥</a:t>
            </a:r>
          </a:p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伴設備共享之</a:t>
            </a:r>
          </a:p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依據。 </a:t>
            </a:r>
          </a:p>
        </p:txBody>
      </p:sp>
      <p:sp>
        <p:nvSpPr>
          <p:cNvPr id="13324" name="Rectangle 27"/>
          <p:cNvSpPr>
            <a:spLocks noChangeArrowheads="1"/>
          </p:cNvSpPr>
          <p:nvPr/>
        </p:nvSpPr>
        <p:spPr bwMode="auto">
          <a:xfrm>
            <a:off x="3059113" y="2492375"/>
            <a:ext cx="273685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algn="just"/>
            <a:r>
              <a:rPr lang="zh-TW" altLang="en-US" sz="2800">
                <a:ea typeface="標楷體" pitchFamily="65" charset="-120"/>
              </a:rPr>
              <a:t>    學校專業教師</a:t>
            </a:r>
          </a:p>
          <a:p>
            <a:pPr marL="342900" indent="-342900" algn="just"/>
            <a:r>
              <a:rPr lang="zh-TW" altLang="en-US" sz="2800">
                <a:ea typeface="標楷體" pitchFamily="65" charset="-120"/>
              </a:rPr>
              <a:t>    至業界夥伴深</a:t>
            </a:r>
          </a:p>
          <a:p>
            <a:pPr marL="342900" indent="-342900" algn="just"/>
            <a:r>
              <a:rPr lang="zh-TW" altLang="en-US" sz="2800">
                <a:ea typeface="標楷體" pitchFamily="65" charset="-120"/>
              </a:rPr>
              <a:t>    度研習，學習</a:t>
            </a:r>
          </a:p>
          <a:p>
            <a:pPr marL="342900" indent="-342900" algn="just"/>
            <a:r>
              <a:rPr lang="zh-TW" altLang="en-US" sz="2800">
                <a:ea typeface="標楷體" pitchFamily="65" charset="-120"/>
              </a:rPr>
              <a:t>    業界之關鍵實</a:t>
            </a:r>
          </a:p>
          <a:p>
            <a:pPr marL="342900" indent="-342900" algn="just"/>
            <a:r>
              <a:rPr lang="zh-TW" altLang="en-US" sz="2800">
                <a:ea typeface="標楷體" pitchFamily="65" charset="-120"/>
              </a:rPr>
              <a:t>    務技能。</a:t>
            </a:r>
          </a:p>
        </p:txBody>
      </p:sp>
      <p:sp>
        <p:nvSpPr>
          <p:cNvPr id="13325" name="Rectangle 28"/>
          <p:cNvSpPr>
            <a:spLocks noChangeArrowheads="1"/>
          </p:cNvSpPr>
          <p:nvPr/>
        </p:nvSpPr>
        <p:spPr bwMode="auto">
          <a:xfrm>
            <a:off x="1476375" y="121761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1</a:t>
            </a:r>
            <a:endParaRPr lang="zh-TW" altLang="en-US" sz="28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3326" name="Rectangle 30"/>
          <p:cNvSpPr>
            <a:spLocks noChangeArrowheads="1"/>
          </p:cNvSpPr>
          <p:nvPr/>
        </p:nvSpPr>
        <p:spPr bwMode="auto">
          <a:xfrm>
            <a:off x="4356100" y="121602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2</a:t>
            </a:r>
            <a:endParaRPr lang="zh-TW" altLang="en-US" sz="28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3327" name="Rectangle 31"/>
          <p:cNvSpPr>
            <a:spLocks noChangeArrowheads="1"/>
          </p:cNvSpPr>
          <p:nvPr/>
        </p:nvSpPr>
        <p:spPr bwMode="auto">
          <a:xfrm>
            <a:off x="7164388" y="121602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3</a:t>
            </a:r>
            <a:endParaRPr lang="zh-TW" altLang="en-US" sz="28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1889" name="Rectangle 33"/>
          <p:cNvSpPr>
            <a:spLocks noChangeArrowheads="1"/>
          </p:cNvSpPr>
          <p:nvPr/>
        </p:nvSpPr>
        <p:spPr bwMode="auto">
          <a:xfrm>
            <a:off x="1476375" y="115888"/>
            <a:ext cx="52641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8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五、教師深度研習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圖片 8" descr="cur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9144000" cy="2970212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1042988" y="0"/>
            <a:ext cx="5264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8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48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說 明</a:t>
            </a:r>
          </a:p>
        </p:txBody>
      </p:sp>
      <p:sp>
        <p:nvSpPr>
          <p:cNvPr id="14340" name="Text Box 23"/>
          <p:cNvSpPr txBox="1">
            <a:spLocks noChangeArrowheads="1"/>
          </p:cNvSpPr>
          <p:nvPr/>
        </p:nvSpPr>
        <p:spPr bwMode="gray">
          <a:xfrm>
            <a:off x="2428875" y="5118100"/>
            <a:ext cx="5980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endParaRPr kumimoji="0" lang="en-US" altLang="zh-TW" b="0">
              <a:solidFill>
                <a:srgbClr val="000000"/>
              </a:solidFill>
            </a:endParaRPr>
          </a:p>
        </p:txBody>
      </p:sp>
      <p:grpSp>
        <p:nvGrpSpPr>
          <p:cNvPr id="14341" name="Group 20"/>
          <p:cNvGrpSpPr>
            <a:grpSpLocks/>
          </p:cNvGrpSpPr>
          <p:nvPr/>
        </p:nvGrpSpPr>
        <p:grpSpPr bwMode="auto">
          <a:xfrm>
            <a:off x="179388" y="1052513"/>
            <a:ext cx="8785225" cy="5805487"/>
            <a:chOff x="181" y="663"/>
            <a:chExt cx="5464" cy="3218"/>
          </a:xfrm>
        </p:grpSpPr>
        <p:grpSp>
          <p:nvGrpSpPr>
            <p:cNvPr id="14350" name="모서리가 둥근 직사각형 14"/>
            <p:cNvGrpSpPr>
              <a:grpSpLocks/>
            </p:cNvGrpSpPr>
            <p:nvPr/>
          </p:nvGrpSpPr>
          <p:grpSpPr bwMode="auto">
            <a:xfrm>
              <a:off x="2880" y="663"/>
              <a:ext cx="2765" cy="1643"/>
              <a:chOff x="2845" y="872"/>
              <a:chExt cx="2765" cy="1643"/>
            </a:xfrm>
          </p:grpSpPr>
          <p:pic>
            <p:nvPicPr>
              <p:cNvPr id="14364" name="모서리가 둥근 직사각형 14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" y="872"/>
                <a:ext cx="2765" cy="1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65" name="Text Box 6"/>
              <p:cNvSpPr txBox="1">
                <a:spLocks noChangeArrowheads="1"/>
              </p:cNvSpPr>
              <p:nvPr/>
            </p:nvSpPr>
            <p:spPr bwMode="auto">
              <a:xfrm>
                <a:off x="2958" y="978"/>
                <a:ext cx="2544" cy="1419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50000">
                    <a:srgbClr val="FFFFFF"/>
                  </a:gs>
                  <a:gs pos="100000">
                    <a:srgbClr val="CC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latinLnBrk="1" hangingPunct="1"/>
                <a:endParaRPr kumimoji="0" lang="ko-KR" altLang="en-US" b="0">
                  <a:solidFill>
                    <a:srgbClr val="FFFFFF"/>
                  </a:solidFill>
                  <a:latin typeface="맑은 고딕" pitchFamily="34" charset="-127"/>
                  <a:ea typeface="맑은 고딕" pitchFamily="34" charset="-127"/>
                </a:endParaRPr>
              </a:p>
            </p:txBody>
          </p:sp>
        </p:grpSp>
        <p:grpSp>
          <p:nvGrpSpPr>
            <p:cNvPr id="14351" name="모서리가 둥근 직사각형 15"/>
            <p:cNvGrpSpPr>
              <a:grpSpLocks/>
            </p:cNvGrpSpPr>
            <p:nvPr/>
          </p:nvGrpSpPr>
          <p:grpSpPr bwMode="auto">
            <a:xfrm>
              <a:off x="181" y="663"/>
              <a:ext cx="2765" cy="1643"/>
              <a:chOff x="146" y="872"/>
              <a:chExt cx="2765" cy="1643"/>
            </a:xfrm>
          </p:grpSpPr>
          <p:pic>
            <p:nvPicPr>
              <p:cNvPr id="14362" name="모서리가 둥근 직사각형 15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" y="872"/>
                <a:ext cx="2765" cy="1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63" name="Text Box 9"/>
              <p:cNvSpPr txBox="1">
                <a:spLocks noChangeArrowheads="1"/>
              </p:cNvSpPr>
              <p:nvPr/>
            </p:nvSpPr>
            <p:spPr bwMode="auto">
              <a:xfrm>
                <a:off x="253" y="973"/>
                <a:ext cx="2554" cy="1429"/>
              </a:xfrm>
              <a:prstGeom prst="rect">
                <a:avLst/>
              </a:prstGeom>
              <a:gradFill rotWithShape="1">
                <a:gsLst>
                  <a:gs pos="0">
                    <a:srgbClr val="E7FFE7"/>
                  </a:gs>
                  <a:gs pos="50000">
                    <a:srgbClr val="FFFFFF"/>
                  </a:gs>
                  <a:gs pos="100000">
                    <a:srgbClr val="E7FFE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latinLnBrk="1" hangingPunct="1"/>
                <a:endParaRPr kumimoji="0" lang="ko-KR" altLang="en-US" b="0">
                  <a:solidFill>
                    <a:srgbClr val="FFFFFF"/>
                  </a:solidFill>
                  <a:latin typeface="맑은 고딕" pitchFamily="34" charset="-127"/>
                  <a:ea typeface="맑은 고딕" pitchFamily="34" charset="-127"/>
                </a:endParaRPr>
              </a:p>
            </p:txBody>
          </p:sp>
        </p:grpSp>
        <p:grpSp>
          <p:nvGrpSpPr>
            <p:cNvPr id="14352" name="모서리가 둥근 직사각형 16"/>
            <p:cNvGrpSpPr>
              <a:grpSpLocks/>
            </p:cNvGrpSpPr>
            <p:nvPr/>
          </p:nvGrpSpPr>
          <p:grpSpPr bwMode="auto">
            <a:xfrm>
              <a:off x="2880" y="2237"/>
              <a:ext cx="2765" cy="1644"/>
              <a:chOff x="2845" y="2446"/>
              <a:chExt cx="2765" cy="1644"/>
            </a:xfrm>
          </p:grpSpPr>
          <p:pic>
            <p:nvPicPr>
              <p:cNvPr id="14360" name="모서리가 둥근 직사각형 16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" y="2446"/>
                <a:ext cx="2765" cy="1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61" name="Text Box 12"/>
              <p:cNvSpPr txBox="1">
                <a:spLocks noChangeArrowheads="1"/>
              </p:cNvSpPr>
              <p:nvPr/>
            </p:nvSpPr>
            <p:spPr bwMode="auto">
              <a:xfrm>
                <a:off x="2958" y="2553"/>
                <a:ext cx="2544" cy="1419"/>
              </a:xfrm>
              <a:prstGeom prst="rect">
                <a:avLst/>
              </a:prstGeom>
              <a:gradFill rotWithShape="1">
                <a:gsLst>
                  <a:gs pos="0">
                    <a:srgbClr val="C5E2FF"/>
                  </a:gs>
                  <a:gs pos="50000">
                    <a:srgbClr val="FFFFFF"/>
                  </a:gs>
                  <a:gs pos="100000">
                    <a:srgbClr val="C5E2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latinLnBrk="1" hangingPunct="1"/>
                <a:endParaRPr kumimoji="0" lang="ko-KR" altLang="en-US" b="0">
                  <a:solidFill>
                    <a:srgbClr val="FFFFFF"/>
                  </a:solidFill>
                  <a:latin typeface="맑은 고딕" pitchFamily="34" charset="-127"/>
                  <a:ea typeface="맑은 고딕" pitchFamily="34" charset="-127"/>
                </a:endParaRPr>
              </a:p>
            </p:txBody>
          </p:sp>
        </p:grpSp>
        <p:grpSp>
          <p:nvGrpSpPr>
            <p:cNvPr id="14353" name="모서리가 둥근 직사각형 17"/>
            <p:cNvGrpSpPr>
              <a:grpSpLocks/>
            </p:cNvGrpSpPr>
            <p:nvPr/>
          </p:nvGrpSpPr>
          <p:grpSpPr bwMode="auto">
            <a:xfrm>
              <a:off x="181" y="2237"/>
              <a:ext cx="2765" cy="1644"/>
              <a:chOff x="146" y="2446"/>
              <a:chExt cx="2765" cy="1644"/>
            </a:xfrm>
          </p:grpSpPr>
          <p:pic>
            <p:nvPicPr>
              <p:cNvPr id="14358" name="모서리가 둥근 직사각형 17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" y="2446"/>
                <a:ext cx="2765" cy="1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59" name="Text Box 15"/>
              <p:cNvSpPr txBox="1">
                <a:spLocks noChangeArrowheads="1"/>
              </p:cNvSpPr>
              <p:nvPr/>
            </p:nvSpPr>
            <p:spPr bwMode="auto">
              <a:xfrm>
                <a:off x="252" y="2547"/>
                <a:ext cx="2556" cy="1431"/>
              </a:xfrm>
              <a:prstGeom prst="rect">
                <a:avLst/>
              </a:prstGeom>
              <a:gradFill rotWithShape="1">
                <a:gsLst>
                  <a:gs pos="0">
                    <a:srgbClr val="DDDDFF"/>
                  </a:gs>
                  <a:gs pos="50000">
                    <a:srgbClr val="FFFFFF"/>
                  </a:gs>
                  <a:gs pos="100000">
                    <a:srgbClr val="DDDD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latinLnBrk="1" hangingPunct="1"/>
                <a:endParaRPr kumimoji="0" lang="ko-KR" altLang="en-US" b="0">
                  <a:solidFill>
                    <a:srgbClr val="FFFFFF"/>
                  </a:solidFill>
                  <a:latin typeface="맑은 고딕" pitchFamily="34" charset="-127"/>
                  <a:ea typeface="맑은 고딕" pitchFamily="34" charset="-127"/>
                </a:endParaRPr>
              </a:p>
            </p:txBody>
          </p:sp>
        </p:grpSp>
        <p:grpSp>
          <p:nvGrpSpPr>
            <p:cNvPr id="3" name="그룹 2"/>
            <p:cNvGrpSpPr/>
            <p:nvPr/>
          </p:nvGrpSpPr>
          <p:grpSpPr>
            <a:xfrm>
              <a:off x="2344" y="1690"/>
              <a:ext cx="562" cy="583"/>
              <a:chOff x="1247648" y="231647"/>
              <a:chExt cx="1759712" cy="1759712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3" name="원형 12"/>
              <p:cNvSpPr/>
              <p:nvPr/>
            </p:nvSpPr>
            <p:spPr>
              <a:xfrm>
                <a:off x="1247648" y="231647"/>
                <a:ext cx="1759712" cy="1759712"/>
              </a:xfrm>
              <a:prstGeom prst="pieWedge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원형 4"/>
              <p:cNvSpPr/>
              <p:nvPr/>
            </p:nvSpPr>
            <p:spPr>
              <a:xfrm>
                <a:off x="1763057" y="747053"/>
                <a:ext cx="1244303" cy="124430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56464" tIns="156464" rIns="156464" bIns="156464" spcCol="1270" anchor="ctr"/>
              <a:lstStyle/>
              <a:p>
                <a:pPr algn="ctr" defTabSz="977900" fontAlgn="auto" latinLnBrk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kumimoji="0" lang="ko-KR" altLang="en-US" sz="2200" b="0"/>
              </a:p>
            </p:txBody>
          </p:sp>
        </p:grpSp>
        <p:grpSp>
          <p:nvGrpSpPr>
            <p:cNvPr id="4" name="그룹 3"/>
            <p:cNvGrpSpPr/>
            <p:nvPr/>
          </p:nvGrpSpPr>
          <p:grpSpPr>
            <a:xfrm>
              <a:off x="2958" y="1690"/>
              <a:ext cx="575" cy="583"/>
              <a:chOff x="3088640" y="231647"/>
              <a:chExt cx="1759712" cy="1759712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1" name="원형 10"/>
              <p:cNvSpPr/>
              <p:nvPr/>
            </p:nvSpPr>
            <p:spPr>
              <a:xfrm rot="5400000">
                <a:off x="3088640" y="231647"/>
                <a:ext cx="1759712" cy="1759712"/>
              </a:xfrm>
              <a:prstGeom prst="pieWedge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원형 6"/>
              <p:cNvSpPr/>
              <p:nvPr/>
            </p:nvSpPr>
            <p:spPr>
              <a:xfrm>
                <a:off x="3088641" y="747056"/>
                <a:ext cx="1244306" cy="124430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56464" tIns="156464" rIns="156464" bIns="156464" spcCol="1270" anchor="ctr"/>
              <a:lstStyle/>
              <a:p>
                <a:pPr algn="ctr" defTabSz="977900" fontAlgn="auto" latinLnBrk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kumimoji="0" lang="ko-KR" altLang="en-US" sz="2200" b="0"/>
              </a:p>
            </p:txBody>
          </p:sp>
        </p:grpSp>
        <p:grpSp>
          <p:nvGrpSpPr>
            <p:cNvPr id="5" name="그룹 4"/>
            <p:cNvGrpSpPr/>
            <p:nvPr/>
          </p:nvGrpSpPr>
          <p:grpSpPr>
            <a:xfrm>
              <a:off x="2958" y="2317"/>
              <a:ext cx="575" cy="562"/>
              <a:chOff x="3088640" y="2072640"/>
              <a:chExt cx="1759712" cy="1759712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9" name="원형 8"/>
              <p:cNvSpPr/>
              <p:nvPr/>
            </p:nvSpPr>
            <p:spPr>
              <a:xfrm rot="10800000">
                <a:off x="3088640" y="2072640"/>
                <a:ext cx="1759712" cy="1759712"/>
              </a:xfrm>
              <a:prstGeom prst="pieWedge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원형 8"/>
              <p:cNvSpPr/>
              <p:nvPr/>
            </p:nvSpPr>
            <p:spPr>
              <a:xfrm rot="21600000">
                <a:off x="3088640" y="2072640"/>
                <a:ext cx="1244303" cy="124430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56464" tIns="156464" rIns="156464" bIns="156464" spcCol="1270" anchor="ctr"/>
              <a:lstStyle/>
              <a:p>
                <a:pPr algn="ctr" defTabSz="977900" fontAlgn="auto" latinLnBrk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kumimoji="0" lang="ko-KR" altLang="en-US" sz="2200" b="0"/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2344" y="2317"/>
              <a:ext cx="562" cy="562"/>
              <a:chOff x="1247648" y="2072640"/>
              <a:chExt cx="1759713" cy="1759712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7" name="원형 6"/>
              <p:cNvSpPr/>
              <p:nvPr/>
            </p:nvSpPr>
            <p:spPr>
              <a:xfrm rot="16200000">
                <a:off x="1247648" y="2072640"/>
                <a:ext cx="1759712" cy="1759712"/>
              </a:xfrm>
              <a:prstGeom prst="pieWedge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원형 10"/>
              <p:cNvSpPr/>
              <p:nvPr/>
            </p:nvSpPr>
            <p:spPr>
              <a:xfrm rot="21600000">
                <a:off x="1763055" y="2072640"/>
                <a:ext cx="1244306" cy="124430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56464" tIns="156464" rIns="156464" bIns="156464" spcCol="1270" anchor="ctr"/>
              <a:lstStyle/>
              <a:p>
                <a:pPr algn="ctr" defTabSz="977900" fontAlgn="auto" latinLnBrk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kumimoji="0" lang="ko-KR" altLang="en-US" sz="2200" b="0"/>
              </a:p>
            </p:txBody>
          </p:sp>
        </p:grpSp>
      </p:grpSp>
      <p:sp>
        <p:nvSpPr>
          <p:cNvPr id="14342" name="Rectangle 21"/>
          <p:cNvSpPr>
            <a:spLocks noChangeArrowheads="1"/>
          </p:cNvSpPr>
          <p:nvPr/>
        </p:nvSpPr>
        <p:spPr bwMode="auto">
          <a:xfrm>
            <a:off x="323850" y="1268413"/>
            <a:ext cx="41767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協同教學後，業師的實務技能</a:t>
            </a:r>
          </a:p>
          <a:p>
            <a:pPr eaLnBrk="0" hangingPunct="0"/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與經驗，經由深度研習計畫，</a:t>
            </a:r>
          </a:p>
          <a:p>
            <a:pPr eaLnBrk="0" hangingPunct="0"/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雙師可共編成實務性教材或製</a:t>
            </a:r>
          </a:p>
          <a:p>
            <a:pPr eaLnBrk="0" hangingPunct="0"/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做相關教具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e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化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，並應列出可共編之教材。</a:t>
            </a:r>
          </a:p>
        </p:txBody>
      </p:sp>
      <p:sp>
        <p:nvSpPr>
          <p:cNvPr id="14343" name="Rectangle 22"/>
          <p:cNvSpPr>
            <a:spLocks noChangeArrowheads="1"/>
          </p:cNvSpPr>
          <p:nvPr/>
        </p:nvSpPr>
        <p:spPr bwMode="auto">
          <a:xfrm>
            <a:off x="4787900" y="1268413"/>
            <a:ext cx="3994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學校經由深度研習計畫專案</a:t>
            </a:r>
          </a:p>
          <a:p>
            <a:pPr eaLnBrk="0" hangingPunct="0"/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，讓學校教師與業師共同研</a:t>
            </a:r>
          </a:p>
          <a:p>
            <a:pPr eaLnBrk="0" hangingPunct="0"/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習、業界的關鍵實務技能，</a:t>
            </a:r>
          </a:p>
          <a:p>
            <a:pPr eaLnBrk="0" hangingPunct="0"/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以配合其教學與實習課程。</a:t>
            </a:r>
          </a:p>
        </p:txBody>
      </p:sp>
      <p:sp>
        <p:nvSpPr>
          <p:cNvPr id="14344" name="Rectangle 23"/>
          <p:cNvSpPr>
            <a:spLocks noChangeArrowheads="1"/>
          </p:cNvSpPr>
          <p:nvPr/>
        </p:nvSpPr>
        <p:spPr bwMode="auto">
          <a:xfrm>
            <a:off x="5292725" y="4652963"/>
            <a:ext cx="348615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教學使用之儀器設備，</a:t>
            </a:r>
          </a:p>
          <a:p>
            <a:pPr eaLnBrk="0" hangingPunct="0"/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要力求學用之相關性，</a:t>
            </a:r>
          </a:p>
          <a:p>
            <a:pPr eaLnBrk="0" hangingPunct="0"/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並發揮產學資源共享之</a:t>
            </a:r>
          </a:p>
          <a:p>
            <a:pPr eaLnBrk="0" hangingPunct="0"/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效益。</a:t>
            </a:r>
          </a:p>
        </p:txBody>
      </p:sp>
      <p:sp>
        <p:nvSpPr>
          <p:cNvPr id="14345" name="Rectangle 24"/>
          <p:cNvSpPr>
            <a:spLocks noChangeArrowheads="1"/>
          </p:cNvSpPr>
          <p:nvPr/>
        </p:nvSpPr>
        <p:spPr bwMode="auto">
          <a:xfrm>
            <a:off x="684213" y="4605338"/>
            <a:ext cx="332105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產學相關儀器設備</a:t>
            </a:r>
          </a:p>
          <a:p>
            <a:pPr eaLnBrk="0" hangingPunct="0"/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與課程教學、實習</a:t>
            </a:r>
          </a:p>
          <a:p>
            <a:pPr eaLnBrk="0" hangingPunct="0"/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之相互關聯性分析。 </a:t>
            </a:r>
          </a:p>
        </p:txBody>
      </p:sp>
      <p:sp>
        <p:nvSpPr>
          <p:cNvPr id="14346" name="Rectangle 25"/>
          <p:cNvSpPr>
            <a:spLocks noChangeArrowheads="1"/>
          </p:cNvSpPr>
          <p:nvPr/>
        </p:nvSpPr>
        <p:spPr bwMode="auto">
          <a:xfrm>
            <a:off x="4067175" y="328136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28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1</a:t>
            </a:r>
            <a:endParaRPr kumimoji="0" lang="zh-TW" altLang="en-US" sz="280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4347" name="Rectangle 26"/>
          <p:cNvSpPr>
            <a:spLocks noChangeArrowheads="1"/>
          </p:cNvSpPr>
          <p:nvPr/>
        </p:nvSpPr>
        <p:spPr bwMode="auto">
          <a:xfrm>
            <a:off x="4067175" y="414655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28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4</a:t>
            </a:r>
            <a:endParaRPr kumimoji="0" lang="zh-TW" altLang="en-US" sz="280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4348" name="Rectangle 27"/>
          <p:cNvSpPr>
            <a:spLocks noChangeArrowheads="1"/>
          </p:cNvSpPr>
          <p:nvPr/>
        </p:nvSpPr>
        <p:spPr bwMode="auto">
          <a:xfrm>
            <a:off x="4716463" y="4146550"/>
            <a:ext cx="450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28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 3</a:t>
            </a:r>
            <a:endParaRPr kumimoji="0" lang="zh-TW" altLang="en-US" sz="280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4349" name="Rectangle 28"/>
          <p:cNvSpPr>
            <a:spLocks noChangeArrowheads="1"/>
          </p:cNvSpPr>
          <p:nvPr/>
        </p:nvSpPr>
        <p:spPr bwMode="auto">
          <a:xfrm>
            <a:off x="4716463" y="3281363"/>
            <a:ext cx="450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28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 2</a:t>
            </a:r>
            <a:endParaRPr kumimoji="0" lang="zh-TW" altLang="en-US" sz="280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4437112"/>
            <a:ext cx="9144000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258888" y="1052513"/>
            <a:ext cx="64817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kumimoji="0" lang="zh-TW" altLang="en-US" b="0">
              <a:latin typeface="Calibri" pitchFamily="34" charset="0"/>
            </a:endParaRPr>
          </a:p>
        </p:txBody>
      </p:sp>
      <p:grpSp>
        <p:nvGrpSpPr>
          <p:cNvPr id="15364" name="Group 42"/>
          <p:cNvGrpSpPr>
            <a:grpSpLocks/>
          </p:cNvGrpSpPr>
          <p:nvPr/>
        </p:nvGrpSpPr>
        <p:grpSpPr bwMode="auto">
          <a:xfrm>
            <a:off x="179388" y="836613"/>
            <a:ext cx="8424862" cy="5375275"/>
            <a:chOff x="521" y="527"/>
            <a:chExt cx="4581" cy="3386"/>
          </a:xfrm>
        </p:grpSpPr>
        <p:sp>
          <p:nvSpPr>
            <p:cNvPr id="35" name="직사각형 34"/>
            <p:cNvSpPr/>
            <p:nvPr/>
          </p:nvSpPr>
          <p:spPr>
            <a:xfrm>
              <a:off x="2722" y="1105"/>
              <a:ext cx="2183" cy="224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4200000">
                <a:rot lat="0" lon="2100000" rev="0"/>
              </a:camera>
              <a:lightRig rig="chilly" dir="t">
                <a:rot lat="0" lon="0" rev="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dirty="0"/>
            </a:p>
          </p:txBody>
        </p:sp>
        <p:pic>
          <p:nvPicPr>
            <p:cNvPr id="15385" name="직사각형 3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573"/>
              <a:ext cx="2177" cy="3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Rectangle 21"/>
          <p:cNvSpPr>
            <a:spLocks noChangeArrowheads="1"/>
          </p:cNvSpPr>
          <p:nvPr/>
        </p:nvSpPr>
        <p:spPr bwMode="auto">
          <a:xfrm>
            <a:off x="5364163" y="2276475"/>
            <a:ext cx="267335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教師尋求與業界</a:t>
            </a:r>
          </a:p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產學研發及人才</a:t>
            </a:r>
          </a:p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需求之可能，並</a:t>
            </a:r>
          </a:p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提供業界協助及</a:t>
            </a:r>
          </a:p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服務。 </a:t>
            </a:r>
          </a:p>
        </p:txBody>
      </p:sp>
      <p:sp>
        <p:nvSpPr>
          <p:cNvPr id="15366" name="Rectangle 22"/>
          <p:cNvSpPr>
            <a:spLocks noChangeArrowheads="1"/>
          </p:cNvSpPr>
          <p:nvPr/>
        </p:nvSpPr>
        <p:spPr bwMode="auto">
          <a:xfrm>
            <a:off x="755650" y="2276475"/>
            <a:ext cx="2830513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342900" indent="-342900"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教師之智財權或</a:t>
            </a:r>
          </a:p>
          <a:p>
            <a:pPr marL="342900" indent="-342900"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專長，優先協助</a:t>
            </a:r>
          </a:p>
          <a:p>
            <a:pPr marL="342900" indent="-342900" eaLnBrk="0" hangingPunct="0"/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MOU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之業界夥伴</a:t>
            </a:r>
          </a:p>
          <a:p>
            <a:pPr marL="342900" indent="-342900"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升級、轉型之可</a:t>
            </a:r>
          </a:p>
          <a:p>
            <a:pPr marL="342900" indent="-342900"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能。</a:t>
            </a:r>
          </a:p>
        </p:txBody>
      </p:sp>
      <p:sp>
        <p:nvSpPr>
          <p:cNvPr id="105497" name="Rectangle 25"/>
          <p:cNvSpPr>
            <a:spLocks noChangeArrowheads="1"/>
          </p:cNvSpPr>
          <p:nvPr/>
        </p:nvSpPr>
        <p:spPr bwMode="auto">
          <a:xfrm>
            <a:off x="1187450" y="115888"/>
            <a:ext cx="52641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8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六、教師深耕服務</a:t>
            </a:r>
          </a:p>
        </p:txBody>
      </p:sp>
      <p:grpSp>
        <p:nvGrpSpPr>
          <p:cNvPr id="15368" name="Group 26"/>
          <p:cNvGrpSpPr>
            <a:grpSpLocks/>
          </p:cNvGrpSpPr>
          <p:nvPr/>
        </p:nvGrpSpPr>
        <p:grpSpPr bwMode="auto">
          <a:xfrm>
            <a:off x="684213" y="1125538"/>
            <a:ext cx="933450" cy="790575"/>
            <a:chOff x="1239" y="1157"/>
            <a:chExt cx="403" cy="392"/>
          </a:xfrm>
        </p:grpSpPr>
        <p:grpSp>
          <p:nvGrpSpPr>
            <p:cNvPr id="15377" name="Group 10"/>
            <p:cNvGrpSpPr>
              <a:grpSpLocks/>
            </p:cNvGrpSpPr>
            <p:nvPr/>
          </p:nvGrpSpPr>
          <p:grpSpPr bwMode="auto">
            <a:xfrm>
              <a:off x="1239" y="1157"/>
              <a:ext cx="403" cy="392"/>
              <a:chOff x="1292" y="587"/>
              <a:chExt cx="665" cy="647"/>
            </a:xfrm>
          </p:grpSpPr>
          <p:sp>
            <p:nvSpPr>
              <p:cNvPr id="15379" name="Oval 11"/>
              <p:cNvSpPr>
                <a:spLocks noChangeArrowheads="1"/>
              </p:cNvSpPr>
              <p:nvPr/>
            </p:nvSpPr>
            <p:spPr bwMode="gray">
              <a:xfrm>
                <a:off x="1292" y="721"/>
                <a:ext cx="665" cy="393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kumimoji="0" lang="zh-TW" altLang="en-US" b="0"/>
              </a:p>
            </p:txBody>
          </p:sp>
          <p:sp>
            <p:nvSpPr>
              <p:cNvPr id="15380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kumimoji="0" lang="zh-TW" altLang="en-US" b="0"/>
              </a:p>
            </p:txBody>
          </p:sp>
          <p:sp>
            <p:nvSpPr>
              <p:cNvPr id="15381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kumimoji="0" lang="zh-TW" altLang="en-US" b="0"/>
              </a:p>
            </p:txBody>
          </p:sp>
          <p:sp>
            <p:nvSpPr>
              <p:cNvPr id="15382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kumimoji="0" lang="zh-TW" altLang="en-US" b="0"/>
              </a:p>
            </p:txBody>
          </p:sp>
          <p:sp>
            <p:nvSpPr>
              <p:cNvPr id="15383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kumimoji="0" lang="zh-TW" altLang="en-US" b="0"/>
              </a:p>
            </p:txBody>
          </p:sp>
        </p:grpSp>
        <p:sp>
          <p:nvSpPr>
            <p:cNvPr id="15378" name="Text Box 16"/>
            <p:cNvSpPr txBox="1">
              <a:spLocks noChangeArrowheads="1"/>
            </p:cNvSpPr>
            <p:nvPr/>
          </p:nvSpPr>
          <p:spPr bwMode="gray">
            <a:xfrm>
              <a:off x="1324" y="1212"/>
              <a:ext cx="223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1</a:t>
              </a:r>
              <a:endParaRPr kumimoji="0" lang="en-US" altLang="zh-TW" sz="2800"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15369" name="Group 34"/>
          <p:cNvGrpSpPr>
            <a:grpSpLocks/>
          </p:cNvGrpSpPr>
          <p:nvPr/>
        </p:nvGrpSpPr>
        <p:grpSpPr bwMode="auto">
          <a:xfrm>
            <a:off x="7308850" y="1125538"/>
            <a:ext cx="933450" cy="790575"/>
            <a:chOff x="1239" y="1157"/>
            <a:chExt cx="403" cy="392"/>
          </a:xfrm>
        </p:grpSpPr>
        <p:grpSp>
          <p:nvGrpSpPr>
            <p:cNvPr id="15370" name="Group 10"/>
            <p:cNvGrpSpPr>
              <a:grpSpLocks/>
            </p:cNvGrpSpPr>
            <p:nvPr/>
          </p:nvGrpSpPr>
          <p:grpSpPr bwMode="auto">
            <a:xfrm>
              <a:off x="1239" y="1157"/>
              <a:ext cx="403" cy="392"/>
              <a:chOff x="1292" y="587"/>
              <a:chExt cx="665" cy="647"/>
            </a:xfrm>
          </p:grpSpPr>
          <p:sp>
            <p:nvSpPr>
              <p:cNvPr id="15372" name="Oval 11"/>
              <p:cNvSpPr>
                <a:spLocks noChangeArrowheads="1"/>
              </p:cNvSpPr>
              <p:nvPr/>
            </p:nvSpPr>
            <p:spPr bwMode="gray">
              <a:xfrm>
                <a:off x="1292" y="721"/>
                <a:ext cx="665" cy="393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kumimoji="0" lang="zh-TW" altLang="en-US" b="0"/>
              </a:p>
            </p:txBody>
          </p:sp>
          <p:sp>
            <p:nvSpPr>
              <p:cNvPr id="15373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kumimoji="0" lang="zh-TW" altLang="en-US" b="0"/>
              </a:p>
            </p:txBody>
          </p:sp>
          <p:sp>
            <p:nvSpPr>
              <p:cNvPr id="15374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kumimoji="0" lang="zh-TW" altLang="en-US" b="0"/>
              </a:p>
            </p:txBody>
          </p:sp>
          <p:sp>
            <p:nvSpPr>
              <p:cNvPr id="15375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kumimoji="0" lang="zh-TW" altLang="en-US" b="0"/>
              </a:p>
            </p:txBody>
          </p:sp>
          <p:sp>
            <p:nvSpPr>
              <p:cNvPr id="15376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kumimoji="0" lang="zh-TW" altLang="en-US" b="0"/>
              </a:p>
            </p:txBody>
          </p:sp>
        </p:grpSp>
        <p:sp>
          <p:nvSpPr>
            <p:cNvPr id="15371" name="Text Box 16"/>
            <p:cNvSpPr txBox="1">
              <a:spLocks noChangeArrowheads="1"/>
            </p:cNvSpPr>
            <p:nvPr/>
          </p:nvSpPr>
          <p:spPr bwMode="gray">
            <a:xfrm>
              <a:off x="1324" y="1212"/>
              <a:ext cx="223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2</a:t>
              </a:r>
              <a:endParaRPr kumimoji="0" lang="en-US" altLang="zh-TW" sz="2800">
                <a:latin typeface="Times New Roman" pitchFamily="18" charset="0"/>
                <a:ea typeface="標楷體" pitchFamily="65" charset="-120"/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15" descr="곡선shape1_좌상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28448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1042988" y="0"/>
            <a:ext cx="5264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8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48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說 明</a:t>
            </a:r>
          </a:p>
        </p:txBody>
      </p:sp>
      <p:sp>
        <p:nvSpPr>
          <p:cNvPr id="16388" name="Text Box 23"/>
          <p:cNvSpPr txBox="1">
            <a:spLocks noChangeArrowheads="1"/>
          </p:cNvSpPr>
          <p:nvPr/>
        </p:nvSpPr>
        <p:spPr bwMode="gray">
          <a:xfrm>
            <a:off x="2428875" y="5118100"/>
            <a:ext cx="5980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endParaRPr kumimoji="0" lang="en-US" altLang="zh-TW" b="0">
              <a:solidFill>
                <a:srgbClr val="000000"/>
              </a:solidFill>
            </a:endParaRPr>
          </a:p>
        </p:txBody>
      </p:sp>
      <p:pic>
        <p:nvPicPr>
          <p:cNvPr id="16389" name="圖片 14" descr="곡선shape1_우하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43313"/>
            <a:ext cx="371633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곡선shape1_우하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3643313"/>
            <a:ext cx="371633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곡선shape1_좌상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08050"/>
            <a:ext cx="28448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2" name="그룹 38"/>
          <p:cNvGrpSpPr>
            <a:grpSpLocks/>
          </p:cNvGrpSpPr>
          <p:nvPr/>
        </p:nvGrpSpPr>
        <p:grpSpPr bwMode="auto">
          <a:xfrm>
            <a:off x="395288" y="1125538"/>
            <a:ext cx="863600" cy="936625"/>
            <a:chOff x="4592639" y="1582725"/>
            <a:chExt cx="1836737" cy="1897063"/>
          </a:xfrm>
        </p:grpSpPr>
        <p:sp>
          <p:nvSpPr>
            <p:cNvPr id="2" name="Oval 52"/>
            <p:cNvSpPr>
              <a:spLocks noChangeArrowheads="1"/>
            </p:cNvSpPr>
            <p:nvPr/>
          </p:nvSpPr>
          <p:spPr bwMode="auto">
            <a:xfrm>
              <a:off x="4592639" y="1643816"/>
              <a:ext cx="1836737" cy="1835972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>
                <a:latin typeface="+mn-lt"/>
                <a:ea typeface="+mn-ea"/>
              </a:endParaRPr>
            </a:p>
          </p:txBody>
        </p:sp>
        <p:sp>
          <p:nvSpPr>
            <p:cNvPr id="3" name="Oval 53"/>
            <p:cNvSpPr>
              <a:spLocks noChangeArrowheads="1"/>
            </p:cNvSpPr>
            <p:nvPr/>
          </p:nvSpPr>
          <p:spPr bwMode="auto">
            <a:xfrm>
              <a:off x="4943780" y="1653463"/>
              <a:ext cx="1161466" cy="858500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>
                <a:latin typeface="+mn-lt"/>
                <a:ea typeface="+mn-ea"/>
              </a:endParaRPr>
            </a:p>
          </p:txBody>
        </p:sp>
        <p:sp>
          <p:nvSpPr>
            <p:cNvPr id="4" name="Oval 54"/>
            <p:cNvSpPr>
              <a:spLocks noChangeArrowheads="1"/>
            </p:cNvSpPr>
            <p:nvPr/>
          </p:nvSpPr>
          <p:spPr bwMode="auto">
            <a:xfrm>
              <a:off x="4619650" y="1582725"/>
              <a:ext cx="1721941" cy="163983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>
                <a:latin typeface="+mn-lt"/>
                <a:ea typeface="+mn-ea"/>
              </a:endParaRPr>
            </a:p>
          </p:txBody>
        </p:sp>
        <p:sp>
          <p:nvSpPr>
            <p:cNvPr id="5" name="Arc 55"/>
            <p:cNvSpPr>
              <a:spLocks/>
            </p:cNvSpPr>
            <p:nvPr/>
          </p:nvSpPr>
          <p:spPr bwMode="auto">
            <a:xfrm>
              <a:off x="4714188" y="1643816"/>
              <a:ext cx="1590262" cy="80062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772 h 21772"/>
                <a:gd name="T2" fmla="*/ 43200 w 43200"/>
                <a:gd name="T3" fmla="*/ 21600 h 21772"/>
                <a:gd name="T4" fmla="*/ 21600 w 43200"/>
                <a:gd name="T5" fmla="*/ 21600 h 2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772" fill="none" extrusionOk="0">
                  <a:moveTo>
                    <a:pt x="0" y="21772"/>
                  </a:moveTo>
                  <a:cubicBezTo>
                    <a:pt x="0" y="21714"/>
                    <a:pt x="0" y="216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772" stroke="0" extrusionOk="0">
                  <a:moveTo>
                    <a:pt x="0" y="21772"/>
                  </a:moveTo>
                  <a:cubicBezTo>
                    <a:pt x="0" y="21714"/>
                    <a:pt x="0" y="216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>
                <a:latin typeface="+mn-lt"/>
                <a:ea typeface="+mn-ea"/>
              </a:endParaRPr>
            </a:p>
          </p:txBody>
        </p:sp>
        <p:sp>
          <p:nvSpPr>
            <p:cNvPr id="6" name="Arc 56"/>
            <p:cNvSpPr>
              <a:spLocks/>
            </p:cNvSpPr>
            <p:nvPr/>
          </p:nvSpPr>
          <p:spPr bwMode="auto">
            <a:xfrm flipV="1">
              <a:off x="4683800" y="2643794"/>
              <a:ext cx="1651039" cy="823132"/>
            </a:xfrm>
            <a:custGeom>
              <a:avLst/>
              <a:gdLst>
                <a:gd name="T0" fmla="*/ 38 w 43200"/>
                <a:gd name="T1" fmla="*/ 822325 h 21772"/>
                <a:gd name="T2" fmla="*/ 1651000 w 43200"/>
                <a:gd name="T3" fmla="*/ 815829 h 21772"/>
                <a:gd name="T4" fmla="*/ 825500 w 43200"/>
                <a:gd name="T5" fmla="*/ 815829 h 21772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772"/>
                <a:gd name="T11" fmla="*/ 43200 w 43200"/>
                <a:gd name="T12" fmla="*/ 21772 h 217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772" fill="none" extrusionOk="0">
                  <a:moveTo>
                    <a:pt x="0" y="21772"/>
                  </a:moveTo>
                  <a:cubicBezTo>
                    <a:pt x="0" y="21714"/>
                    <a:pt x="0" y="216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772" stroke="0" extrusionOk="0">
                  <a:moveTo>
                    <a:pt x="0" y="21772"/>
                  </a:moveTo>
                  <a:cubicBezTo>
                    <a:pt x="0" y="21714"/>
                    <a:pt x="0" y="216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>
                <a:latin typeface="+mn-lt"/>
                <a:ea typeface="+mn-ea"/>
              </a:endParaRPr>
            </a:p>
          </p:txBody>
        </p:sp>
      </p:grpSp>
      <p:grpSp>
        <p:nvGrpSpPr>
          <p:cNvPr id="16393" name="Group 14"/>
          <p:cNvGrpSpPr>
            <a:grpSpLocks/>
          </p:cNvGrpSpPr>
          <p:nvPr/>
        </p:nvGrpSpPr>
        <p:grpSpPr bwMode="auto">
          <a:xfrm>
            <a:off x="8027988" y="1125538"/>
            <a:ext cx="863600" cy="936625"/>
            <a:chOff x="4592639" y="1582725"/>
            <a:chExt cx="1836737" cy="1897063"/>
          </a:xfrm>
        </p:grpSpPr>
        <p:sp>
          <p:nvSpPr>
            <p:cNvPr id="27" name="Oval 52"/>
            <p:cNvSpPr>
              <a:spLocks noChangeArrowheads="1"/>
            </p:cNvSpPr>
            <p:nvPr/>
          </p:nvSpPr>
          <p:spPr bwMode="auto">
            <a:xfrm>
              <a:off x="4592639" y="1643816"/>
              <a:ext cx="1836737" cy="1835972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>
                <a:latin typeface="+mn-lt"/>
                <a:ea typeface="+mn-ea"/>
              </a:endParaRPr>
            </a:p>
          </p:txBody>
        </p:sp>
        <p:sp>
          <p:nvSpPr>
            <p:cNvPr id="28" name="Oval 53"/>
            <p:cNvSpPr>
              <a:spLocks noChangeArrowheads="1"/>
            </p:cNvSpPr>
            <p:nvPr/>
          </p:nvSpPr>
          <p:spPr bwMode="auto">
            <a:xfrm>
              <a:off x="4943780" y="1653463"/>
              <a:ext cx="1161466" cy="858500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>
                <a:latin typeface="+mn-lt"/>
                <a:ea typeface="+mn-ea"/>
              </a:endParaRPr>
            </a:p>
          </p:txBody>
        </p:sp>
        <p:sp>
          <p:nvSpPr>
            <p:cNvPr id="29" name="Oval 54"/>
            <p:cNvSpPr>
              <a:spLocks noChangeArrowheads="1"/>
            </p:cNvSpPr>
            <p:nvPr/>
          </p:nvSpPr>
          <p:spPr bwMode="auto">
            <a:xfrm>
              <a:off x="4619650" y="1582725"/>
              <a:ext cx="1721941" cy="163983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>
                <a:latin typeface="+mn-lt"/>
                <a:ea typeface="+mn-ea"/>
              </a:endParaRPr>
            </a:p>
          </p:txBody>
        </p:sp>
        <p:sp>
          <p:nvSpPr>
            <p:cNvPr id="30" name="Arc 55"/>
            <p:cNvSpPr>
              <a:spLocks/>
            </p:cNvSpPr>
            <p:nvPr/>
          </p:nvSpPr>
          <p:spPr bwMode="auto">
            <a:xfrm>
              <a:off x="4714188" y="1643816"/>
              <a:ext cx="1590262" cy="80062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772 h 21772"/>
                <a:gd name="T2" fmla="*/ 43200 w 43200"/>
                <a:gd name="T3" fmla="*/ 21600 h 21772"/>
                <a:gd name="T4" fmla="*/ 21600 w 43200"/>
                <a:gd name="T5" fmla="*/ 21600 h 2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772" fill="none" extrusionOk="0">
                  <a:moveTo>
                    <a:pt x="0" y="21772"/>
                  </a:moveTo>
                  <a:cubicBezTo>
                    <a:pt x="0" y="21714"/>
                    <a:pt x="0" y="216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772" stroke="0" extrusionOk="0">
                  <a:moveTo>
                    <a:pt x="0" y="21772"/>
                  </a:moveTo>
                  <a:cubicBezTo>
                    <a:pt x="0" y="21714"/>
                    <a:pt x="0" y="216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>
                <a:latin typeface="+mn-lt"/>
                <a:ea typeface="+mn-ea"/>
              </a:endParaRPr>
            </a:p>
          </p:txBody>
        </p:sp>
        <p:sp>
          <p:nvSpPr>
            <p:cNvPr id="31" name="Arc 56"/>
            <p:cNvSpPr>
              <a:spLocks/>
            </p:cNvSpPr>
            <p:nvPr/>
          </p:nvSpPr>
          <p:spPr bwMode="auto">
            <a:xfrm flipV="1">
              <a:off x="4683800" y="2643794"/>
              <a:ext cx="1651039" cy="823132"/>
            </a:xfrm>
            <a:custGeom>
              <a:avLst/>
              <a:gdLst>
                <a:gd name="T0" fmla="*/ 38 w 43200"/>
                <a:gd name="T1" fmla="*/ 822325 h 21772"/>
                <a:gd name="T2" fmla="*/ 1651000 w 43200"/>
                <a:gd name="T3" fmla="*/ 815829 h 21772"/>
                <a:gd name="T4" fmla="*/ 825500 w 43200"/>
                <a:gd name="T5" fmla="*/ 815829 h 21772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772"/>
                <a:gd name="T11" fmla="*/ 43200 w 43200"/>
                <a:gd name="T12" fmla="*/ 21772 h 217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772" fill="none" extrusionOk="0">
                  <a:moveTo>
                    <a:pt x="0" y="21772"/>
                  </a:moveTo>
                  <a:cubicBezTo>
                    <a:pt x="0" y="21714"/>
                    <a:pt x="0" y="216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772" stroke="0" extrusionOk="0">
                  <a:moveTo>
                    <a:pt x="0" y="21772"/>
                  </a:moveTo>
                  <a:cubicBezTo>
                    <a:pt x="0" y="21714"/>
                    <a:pt x="0" y="216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>
                <a:latin typeface="+mn-lt"/>
                <a:ea typeface="+mn-ea"/>
              </a:endParaRPr>
            </a:p>
          </p:txBody>
        </p:sp>
      </p:grpSp>
      <p:sp>
        <p:nvSpPr>
          <p:cNvPr id="16394" name="Rectangle 20"/>
          <p:cNvSpPr>
            <a:spLocks noChangeArrowheads="1"/>
          </p:cNvSpPr>
          <p:nvPr/>
        </p:nvSpPr>
        <p:spPr bwMode="auto">
          <a:xfrm>
            <a:off x="684213" y="133826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1</a:t>
            </a:r>
            <a:endParaRPr lang="zh-TW" altLang="en-US" sz="28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6395" name="Rectangle 21"/>
          <p:cNvSpPr>
            <a:spLocks noChangeArrowheads="1"/>
          </p:cNvSpPr>
          <p:nvPr/>
        </p:nvSpPr>
        <p:spPr bwMode="auto">
          <a:xfrm>
            <a:off x="8316913" y="133826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2</a:t>
            </a:r>
            <a:endParaRPr lang="zh-TW" altLang="en-US" sz="28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6396" name="Rectangle 22"/>
          <p:cNvSpPr>
            <a:spLocks noChangeArrowheads="1"/>
          </p:cNvSpPr>
          <p:nvPr/>
        </p:nvSpPr>
        <p:spPr bwMode="auto">
          <a:xfrm>
            <a:off x="395288" y="2492375"/>
            <a:ext cx="338455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342900" indent="-342900" eaLnBrk="0" hangingPunct="0">
              <a:buClr>
                <a:srgbClr val="000000"/>
              </a:buClr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學校申請深耕服務，</a:t>
            </a:r>
          </a:p>
          <a:p>
            <a:pPr marL="342900" indent="-342900" eaLnBrk="0" hangingPunct="0">
              <a:buClr>
                <a:srgbClr val="000000"/>
              </a:buClr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應分析學校教師已有</a:t>
            </a:r>
          </a:p>
          <a:p>
            <a:pPr marL="342900" indent="-342900" eaLnBrk="0" hangingPunct="0">
              <a:buClr>
                <a:srgbClr val="000000"/>
              </a:buClr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之智財權或專長，</a:t>
            </a:r>
          </a:p>
          <a:p>
            <a:pPr marL="342900" indent="-342900" eaLnBrk="0" hangingPunct="0">
              <a:buClr>
                <a:srgbClr val="000000"/>
              </a:buClr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可優先協助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MOU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之</a:t>
            </a:r>
          </a:p>
          <a:p>
            <a:pPr marL="342900" indent="-342900" eaLnBrk="0" hangingPunct="0">
              <a:buClr>
                <a:srgbClr val="000000"/>
              </a:buClr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業界技術升級轉型。</a:t>
            </a:r>
          </a:p>
        </p:txBody>
      </p:sp>
      <p:sp>
        <p:nvSpPr>
          <p:cNvPr id="16397" name="Rectangle 23"/>
          <p:cNvSpPr>
            <a:spLocks noChangeArrowheads="1"/>
          </p:cNvSpPr>
          <p:nvPr/>
        </p:nvSpPr>
        <p:spPr bwMode="auto">
          <a:xfrm>
            <a:off x="5651500" y="2420938"/>
            <a:ext cx="302895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學校教師應優先</a:t>
            </a:r>
          </a:p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發展成為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MOU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業界</a:t>
            </a:r>
          </a:p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夥伴之研發平臺，</a:t>
            </a:r>
          </a:p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以行動研究法之</a:t>
            </a:r>
          </a:p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概念協助業界。 </a:t>
            </a:r>
          </a:p>
        </p:txBody>
      </p:sp>
      <p:pic>
        <p:nvPicPr>
          <p:cNvPr id="16398" name="圖片 20" descr="pt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4986338"/>
            <a:ext cx="184943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圖片 8" descr="cur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9144000" cy="2970212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755650" y="4868863"/>
            <a:ext cx="7920038" cy="863600"/>
            <a:chOff x="1296" y="1224"/>
            <a:chExt cx="3222" cy="288"/>
          </a:xfrm>
        </p:grpSpPr>
        <p:sp>
          <p:nvSpPr>
            <p:cNvPr id="17445" name="Oval 5"/>
            <p:cNvSpPr>
              <a:spLocks noChangeArrowheads="1"/>
            </p:cNvSpPr>
            <p:nvPr/>
          </p:nvSpPr>
          <p:spPr bwMode="gray">
            <a:xfrm>
              <a:off x="1296" y="1290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E96E29"/>
                </a:gs>
                <a:gs pos="100000">
                  <a:srgbClr val="9B491B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kumimoji="0" lang="zh-TW" altLang="en-US" b="0"/>
            </a:p>
          </p:txBody>
        </p:sp>
        <p:grpSp>
          <p:nvGrpSpPr>
            <p:cNvPr id="17446" name="Group 6"/>
            <p:cNvGrpSpPr>
              <a:grpSpLocks/>
            </p:cNvGrpSpPr>
            <p:nvPr/>
          </p:nvGrpSpPr>
          <p:grpSpPr bwMode="auto">
            <a:xfrm>
              <a:off x="1440" y="1224"/>
              <a:ext cx="3078" cy="288"/>
              <a:chOff x="1536" y="1470"/>
              <a:chExt cx="3078" cy="288"/>
            </a:xfrm>
          </p:grpSpPr>
          <p:sp>
            <p:nvSpPr>
              <p:cNvPr id="224263" name="Line 7"/>
              <p:cNvSpPr>
                <a:spLocks noChangeShapeType="1"/>
              </p:cNvSpPr>
              <p:nvPr/>
            </p:nvSpPr>
            <p:spPr bwMode="gray">
              <a:xfrm flipV="1">
                <a:off x="1536" y="1603"/>
                <a:ext cx="218" cy="5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kumimoji="0" lang="zh-TW" altLang="en-US" b="0"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17448" name="AutoShape 8"/>
              <p:cNvSpPr>
                <a:spLocks noChangeArrowheads="1"/>
              </p:cNvSpPr>
              <p:nvPr/>
            </p:nvSpPr>
            <p:spPr bwMode="gray">
              <a:xfrm>
                <a:off x="1686" y="1470"/>
                <a:ext cx="2928" cy="28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FFFD"/>
                  </a:gs>
                </a:gsLst>
                <a:lin ang="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kumimoji="0" lang="zh-TW" altLang="en-US" b="0"/>
              </a:p>
            </p:txBody>
          </p:sp>
        </p:grpSp>
      </p:grpSp>
      <p:grpSp>
        <p:nvGrpSpPr>
          <p:cNvPr id="17412" name="Group 24"/>
          <p:cNvGrpSpPr>
            <a:grpSpLocks/>
          </p:cNvGrpSpPr>
          <p:nvPr/>
        </p:nvGrpSpPr>
        <p:grpSpPr bwMode="auto">
          <a:xfrm>
            <a:off x="755650" y="5805488"/>
            <a:ext cx="7921625" cy="863600"/>
            <a:chOff x="1296" y="2598"/>
            <a:chExt cx="3222" cy="288"/>
          </a:xfrm>
        </p:grpSpPr>
        <p:sp>
          <p:nvSpPr>
            <p:cNvPr id="2" name="Oval 25"/>
            <p:cNvSpPr>
              <a:spLocks noChangeArrowheads="1"/>
            </p:cNvSpPr>
            <p:nvPr/>
          </p:nvSpPr>
          <p:spPr bwMode="gray">
            <a:xfrm>
              <a:off x="1296" y="2661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kumimoji="0" lang="zh-TW" altLang="en-US" b="0">
                <a:latin typeface="Arial" pitchFamily="34" charset="0"/>
              </a:endParaRPr>
            </a:p>
          </p:txBody>
        </p:sp>
        <p:grpSp>
          <p:nvGrpSpPr>
            <p:cNvPr id="17442" name="Group 26"/>
            <p:cNvGrpSpPr>
              <a:grpSpLocks/>
            </p:cNvGrpSpPr>
            <p:nvPr/>
          </p:nvGrpSpPr>
          <p:grpSpPr bwMode="auto">
            <a:xfrm>
              <a:off x="1440" y="2598"/>
              <a:ext cx="3078" cy="288"/>
              <a:chOff x="1536" y="1470"/>
              <a:chExt cx="3078" cy="288"/>
            </a:xfrm>
          </p:grpSpPr>
          <p:sp>
            <p:nvSpPr>
              <p:cNvPr id="3" name="Line 27"/>
              <p:cNvSpPr>
                <a:spLocks noChangeShapeType="1"/>
              </p:cNvSpPr>
              <p:nvPr/>
            </p:nvSpPr>
            <p:spPr bwMode="gray">
              <a:xfrm flipV="1">
                <a:off x="1536" y="1603"/>
                <a:ext cx="218" cy="5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kumimoji="0" lang="zh-TW" altLang="en-US" b="0"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17444" name="AutoShape 28"/>
              <p:cNvSpPr>
                <a:spLocks noChangeArrowheads="1"/>
              </p:cNvSpPr>
              <p:nvPr/>
            </p:nvSpPr>
            <p:spPr bwMode="gray">
              <a:xfrm>
                <a:off x="1686" y="1470"/>
                <a:ext cx="2928" cy="28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kumimoji="0" lang="zh-TW" altLang="en-US" b="0"/>
              </a:p>
            </p:txBody>
          </p:sp>
        </p:grpSp>
      </p:grpSp>
      <p:grpSp>
        <p:nvGrpSpPr>
          <p:cNvPr id="17413" name="Group 57"/>
          <p:cNvGrpSpPr>
            <a:grpSpLocks/>
          </p:cNvGrpSpPr>
          <p:nvPr/>
        </p:nvGrpSpPr>
        <p:grpSpPr bwMode="auto">
          <a:xfrm>
            <a:off x="755650" y="1125538"/>
            <a:ext cx="7920038" cy="863600"/>
            <a:chOff x="1296" y="2598"/>
            <a:chExt cx="3222" cy="288"/>
          </a:xfrm>
        </p:grpSpPr>
        <p:sp>
          <p:nvSpPr>
            <p:cNvPr id="224281" name="Oval 25"/>
            <p:cNvSpPr>
              <a:spLocks noChangeArrowheads="1"/>
            </p:cNvSpPr>
            <p:nvPr/>
          </p:nvSpPr>
          <p:spPr bwMode="gray">
            <a:xfrm>
              <a:off x="1296" y="2661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kumimoji="0" lang="zh-TW" altLang="en-US" b="0">
                <a:latin typeface="Arial" pitchFamily="34" charset="0"/>
              </a:endParaRPr>
            </a:p>
          </p:txBody>
        </p:sp>
        <p:grpSp>
          <p:nvGrpSpPr>
            <p:cNvPr id="17438" name="Group 26"/>
            <p:cNvGrpSpPr>
              <a:grpSpLocks/>
            </p:cNvGrpSpPr>
            <p:nvPr/>
          </p:nvGrpSpPr>
          <p:grpSpPr bwMode="auto">
            <a:xfrm>
              <a:off x="1440" y="2598"/>
              <a:ext cx="3078" cy="288"/>
              <a:chOff x="1536" y="1470"/>
              <a:chExt cx="3078" cy="288"/>
            </a:xfrm>
          </p:grpSpPr>
          <p:sp>
            <p:nvSpPr>
              <p:cNvPr id="224283" name="Line 27"/>
              <p:cNvSpPr>
                <a:spLocks noChangeShapeType="1"/>
              </p:cNvSpPr>
              <p:nvPr/>
            </p:nvSpPr>
            <p:spPr bwMode="gray">
              <a:xfrm flipV="1">
                <a:off x="1536" y="1603"/>
                <a:ext cx="218" cy="5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kumimoji="0" lang="zh-TW" altLang="en-US" b="0"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17440" name="AutoShape 28"/>
              <p:cNvSpPr>
                <a:spLocks noChangeArrowheads="1"/>
              </p:cNvSpPr>
              <p:nvPr/>
            </p:nvSpPr>
            <p:spPr bwMode="gray">
              <a:xfrm>
                <a:off x="1686" y="1470"/>
                <a:ext cx="2928" cy="28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CC"/>
                  </a:gs>
                </a:gsLst>
                <a:lin ang="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kumimoji="0" lang="zh-TW" altLang="en-US" b="0"/>
              </a:p>
            </p:txBody>
          </p:sp>
        </p:grpSp>
      </p:grpSp>
      <p:sp>
        <p:nvSpPr>
          <p:cNvPr id="107589" name="Rectangle 69"/>
          <p:cNvSpPr>
            <a:spLocks noChangeArrowheads="1"/>
          </p:cNvSpPr>
          <p:nvPr/>
        </p:nvSpPr>
        <p:spPr bwMode="auto">
          <a:xfrm>
            <a:off x="1331913" y="115888"/>
            <a:ext cx="52641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8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七、學生校外深度實習</a:t>
            </a:r>
          </a:p>
        </p:txBody>
      </p:sp>
      <p:grpSp>
        <p:nvGrpSpPr>
          <p:cNvPr id="17415" name="Group 71"/>
          <p:cNvGrpSpPr>
            <a:grpSpLocks/>
          </p:cNvGrpSpPr>
          <p:nvPr/>
        </p:nvGrpSpPr>
        <p:grpSpPr bwMode="auto">
          <a:xfrm>
            <a:off x="755650" y="3933825"/>
            <a:ext cx="8066088" cy="863600"/>
            <a:chOff x="521" y="2115"/>
            <a:chExt cx="5081" cy="544"/>
          </a:xfrm>
        </p:grpSpPr>
        <p:grpSp>
          <p:nvGrpSpPr>
            <p:cNvPr id="17431" name="Group 19"/>
            <p:cNvGrpSpPr>
              <a:grpSpLocks/>
            </p:cNvGrpSpPr>
            <p:nvPr/>
          </p:nvGrpSpPr>
          <p:grpSpPr bwMode="auto">
            <a:xfrm>
              <a:off x="521" y="2115"/>
              <a:ext cx="4990" cy="544"/>
              <a:chOff x="1296" y="2256"/>
              <a:chExt cx="3222" cy="288"/>
            </a:xfrm>
          </p:grpSpPr>
          <p:sp>
            <p:nvSpPr>
              <p:cNvPr id="224276" name="Oval 20"/>
              <p:cNvSpPr>
                <a:spLocks noChangeArrowheads="1"/>
              </p:cNvSpPr>
              <p:nvPr/>
            </p:nvSpPr>
            <p:spPr bwMode="gray">
              <a:xfrm>
                <a:off x="1296" y="2325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bg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kumimoji="0" lang="zh-TW" altLang="en-US" b="0">
                  <a:latin typeface="Arial" pitchFamily="34" charset="0"/>
                </a:endParaRPr>
              </a:p>
            </p:txBody>
          </p:sp>
          <p:grpSp>
            <p:nvGrpSpPr>
              <p:cNvPr id="17434" name="Group 21"/>
              <p:cNvGrpSpPr>
                <a:grpSpLocks/>
              </p:cNvGrpSpPr>
              <p:nvPr/>
            </p:nvGrpSpPr>
            <p:grpSpPr bwMode="auto">
              <a:xfrm>
                <a:off x="1440" y="2256"/>
                <a:ext cx="3078" cy="288"/>
                <a:chOff x="1536" y="1470"/>
                <a:chExt cx="3078" cy="288"/>
              </a:xfrm>
            </p:grpSpPr>
            <p:sp>
              <p:nvSpPr>
                <p:cNvPr id="224278" name="Line 22"/>
                <p:cNvSpPr>
                  <a:spLocks noChangeShapeType="1"/>
                </p:cNvSpPr>
                <p:nvPr/>
              </p:nvSpPr>
              <p:spPr bwMode="gray">
                <a:xfrm flipV="1">
                  <a:off x="1536" y="1603"/>
                  <a:ext cx="218" cy="5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kumimoji="0" lang="zh-TW" altLang="en-US" b="0"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17436" name="AutoShape 23"/>
                <p:cNvSpPr>
                  <a:spLocks noChangeArrowheads="1"/>
                </p:cNvSpPr>
                <p:nvPr/>
              </p:nvSpPr>
              <p:spPr bwMode="gray">
                <a:xfrm>
                  <a:off x="1686" y="1470"/>
                  <a:ext cx="2928" cy="28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CC"/>
                    </a:gs>
                  </a:gsLst>
                  <a:lin ang="0" scaled="1"/>
                </a:gradFill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endParaRPr kumimoji="0" lang="zh-TW" altLang="en-US" b="0"/>
                </a:p>
              </p:txBody>
            </p:sp>
          </p:grpSp>
        </p:grpSp>
        <p:sp>
          <p:nvSpPr>
            <p:cNvPr id="17432" name="Rectangle 70"/>
            <p:cNvSpPr>
              <a:spLocks noChangeArrowheads="1"/>
            </p:cNvSpPr>
            <p:nvPr/>
          </p:nvSpPr>
          <p:spPr bwMode="auto">
            <a:xfrm>
              <a:off x="1066" y="2136"/>
              <a:ext cx="4536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altLang="zh-TW" sz="2500">
                  <a:latin typeface="Times New Roman" pitchFamily="18" charset="0"/>
                  <a:ea typeface="標楷體" pitchFamily="65" charset="-120"/>
                </a:rPr>
                <a:t>4.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學生校外深度實習需與業界夥伴研訂實習課程大綱，及實習</a:t>
              </a:r>
            </a:p>
            <a:p>
              <a:pPr eaLnBrk="0" hangingPunct="0"/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  關鍵能力學習成效之評核指標。</a:t>
              </a: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課程、指標與程序三對應</a:t>
              </a: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)</a:t>
              </a:r>
            </a:p>
          </p:txBody>
        </p:sp>
      </p:grpSp>
      <p:grpSp>
        <p:nvGrpSpPr>
          <p:cNvPr id="17416" name="Group 14"/>
          <p:cNvGrpSpPr>
            <a:grpSpLocks/>
          </p:cNvGrpSpPr>
          <p:nvPr/>
        </p:nvGrpSpPr>
        <p:grpSpPr bwMode="auto">
          <a:xfrm>
            <a:off x="755650" y="2997200"/>
            <a:ext cx="7921625" cy="863600"/>
            <a:chOff x="1296" y="1908"/>
            <a:chExt cx="3222" cy="288"/>
          </a:xfrm>
        </p:grpSpPr>
        <p:sp>
          <p:nvSpPr>
            <p:cNvPr id="224271" name="Oval 15"/>
            <p:cNvSpPr>
              <a:spLocks noChangeArrowheads="1"/>
            </p:cNvSpPr>
            <p:nvPr/>
          </p:nvSpPr>
          <p:spPr bwMode="gray">
            <a:xfrm>
              <a:off x="1296" y="197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kumimoji="0" lang="zh-TW" altLang="en-US" b="0">
                <a:latin typeface="Arial" pitchFamily="34" charset="0"/>
              </a:endParaRPr>
            </a:p>
          </p:txBody>
        </p:sp>
        <p:grpSp>
          <p:nvGrpSpPr>
            <p:cNvPr id="17428" name="Group 16"/>
            <p:cNvGrpSpPr>
              <a:grpSpLocks/>
            </p:cNvGrpSpPr>
            <p:nvPr/>
          </p:nvGrpSpPr>
          <p:grpSpPr bwMode="auto">
            <a:xfrm>
              <a:off x="1440" y="1908"/>
              <a:ext cx="3078" cy="288"/>
              <a:chOff x="1536" y="1470"/>
              <a:chExt cx="3078" cy="288"/>
            </a:xfrm>
          </p:grpSpPr>
          <p:sp>
            <p:nvSpPr>
              <p:cNvPr id="224273" name="Line 17"/>
              <p:cNvSpPr>
                <a:spLocks noChangeShapeType="1"/>
              </p:cNvSpPr>
              <p:nvPr/>
            </p:nvSpPr>
            <p:spPr bwMode="gray">
              <a:xfrm flipV="1">
                <a:off x="1536" y="1603"/>
                <a:ext cx="218" cy="5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kumimoji="0" lang="zh-TW" altLang="en-US" b="0"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17430" name="AutoShape 18"/>
              <p:cNvSpPr>
                <a:spLocks noChangeArrowheads="1"/>
              </p:cNvSpPr>
              <p:nvPr/>
            </p:nvSpPr>
            <p:spPr bwMode="gray">
              <a:xfrm>
                <a:off x="1686" y="1470"/>
                <a:ext cx="2928" cy="28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kumimoji="0" lang="zh-TW" altLang="en-US" b="0"/>
              </a:p>
            </p:txBody>
          </p:sp>
        </p:grpSp>
      </p:grpSp>
      <p:grpSp>
        <p:nvGrpSpPr>
          <p:cNvPr id="17417" name="Group 9"/>
          <p:cNvGrpSpPr>
            <a:grpSpLocks/>
          </p:cNvGrpSpPr>
          <p:nvPr/>
        </p:nvGrpSpPr>
        <p:grpSpPr bwMode="auto">
          <a:xfrm>
            <a:off x="755650" y="2060575"/>
            <a:ext cx="7920038" cy="863600"/>
            <a:chOff x="1296" y="1566"/>
            <a:chExt cx="3222" cy="288"/>
          </a:xfrm>
        </p:grpSpPr>
        <p:sp>
          <p:nvSpPr>
            <p:cNvPr id="17423" name="Oval 10"/>
            <p:cNvSpPr>
              <a:spLocks noChangeArrowheads="1"/>
            </p:cNvSpPr>
            <p:nvPr/>
          </p:nvSpPr>
          <p:spPr bwMode="gray">
            <a:xfrm>
              <a:off x="1296" y="162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DCDC48"/>
                </a:gs>
                <a:gs pos="100000">
                  <a:srgbClr val="939330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kumimoji="0" lang="zh-TW" altLang="en-US" b="0"/>
            </a:p>
          </p:txBody>
        </p:sp>
        <p:grpSp>
          <p:nvGrpSpPr>
            <p:cNvPr id="17424" name="Group 11"/>
            <p:cNvGrpSpPr>
              <a:grpSpLocks/>
            </p:cNvGrpSpPr>
            <p:nvPr/>
          </p:nvGrpSpPr>
          <p:grpSpPr bwMode="auto">
            <a:xfrm>
              <a:off x="1440" y="1566"/>
              <a:ext cx="3078" cy="288"/>
              <a:chOff x="1536" y="1470"/>
              <a:chExt cx="3078" cy="288"/>
            </a:xfrm>
          </p:grpSpPr>
          <p:sp>
            <p:nvSpPr>
              <p:cNvPr id="224268" name="Line 12"/>
              <p:cNvSpPr>
                <a:spLocks noChangeShapeType="1"/>
              </p:cNvSpPr>
              <p:nvPr/>
            </p:nvSpPr>
            <p:spPr bwMode="gray">
              <a:xfrm flipV="1">
                <a:off x="1536" y="1603"/>
                <a:ext cx="218" cy="5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kumimoji="0" lang="zh-TW" altLang="en-US" b="0"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17426" name="AutoShape 13"/>
              <p:cNvSpPr>
                <a:spLocks noChangeArrowheads="1"/>
              </p:cNvSpPr>
              <p:nvPr/>
            </p:nvSpPr>
            <p:spPr bwMode="gray">
              <a:xfrm>
                <a:off x="1686" y="1470"/>
                <a:ext cx="2928" cy="28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CC"/>
                  </a:gs>
                </a:gsLst>
                <a:lin ang="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kumimoji="0" lang="zh-TW" altLang="en-US" b="0"/>
              </a:p>
            </p:txBody>
          </p:sp>
        </p:grpSp>
      </p:grpSp>
      <p:sp>
        <p:nvSpPr>
          <p:cNvPr id="17418" name="Rectangle 72"/>
          <p:cNvSpPr>
            <a:spLocks noChangeArrowheads="1"/>
          </p:cNvSpPr>
          <p:nvPr/>
        </p:nvSpPr>
        <p:spPr bwMode="auto">
          <a:xfrm>
            <a:off x="1692275" y="1268413"/>
            <a:ext cx="62785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TW" sz="2500">
                <a:latin typeface="Times New Roman" pitchFamily="18" charset="0"/>
                <a:ea typeface="標楷體" pitchFamily="65" charset="-120"/>
              </a:rPr>
              <a:t>1.</a:t>
            </a:r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以已簽訂</a:t>
            </a:r>
            <a:r>
              <a:rPr lang="en-US" altLang="zh-TW" sz="2500">
                <a:latin typeface="Times New Roman" pitchFamily="18" charset="0"/>
                <a:ea typeface="標楷體" pitchFamily="65" charset="-120"/>
              </a:rPr>
              <a:t>MOU</a:t>
            </a:r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業界夥伴實習為優先選擇。</a:t>
            </a:r>
          </a:p>
        </p:txBody>
      </p:sp>
      <p:sp>
        <p:nvSpPr>
          <p:cNvPr id="17419" name="Rectangle 73"/>
          <p:cNvSpPr>
            <a:spLocks noChangeArrowheads="1"/>
          </p:cNvSpPr>
          <p:nvPr/>
        </p:nvSpPr>
        <p:spPr bwMode="auto">
          <a:xfrm>
            <a:off x="1692275" y="2205038"/>
            <a:ext cx="62960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TW" sz="2500">
                <a:latin typeface="Times New Roman" pitchFamily="18" charset="0"/>
                <a:ea typeface="標楷體" pitchFamily="65" charset="-120"/>
              </a:rPr>
              <a:t>2.</a:t>
            </a:r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或轉介學生到同品質、品級之業界實習。 </a:t>
            </a:r>
          </a:p>
        </p:txBody>
      </p:sp>
      <p:sp>
        <p:nvSpPr>
          <p:cNvPr id="17420" name="Rectangle 74"/>
          <p:cNvSpPr>
            <a:spLocks noChangeArrowheads="1"/>
          </p:cNvSpPr>
          <p:nvPr/>
        </p:nvSpPr>
        <p:spPr bwMode="auto">
          <a:xfrm>
            <a:off x="1692275" y="2997200"/>
            <a:ext cx="61372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TW" sz="2500">
                <a:latin typeface="Times New Roman" pitchFamily="18" charset="0"/>
                <a:ea typeface="標楷體" pitchFamily="65" charset="-120"/>
              </a:rPr>
              <a:t>3.</a:t>
            </a:r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協同教學之業師，應優先聘為現場實習之</a:t>
            </a:r>
          </a:p>
          <a:p>
            <a:pPr eaLnBrk="0" hangingPunct="0"/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  指導老師。</a:t>
            </a:r>
          </a:p>
        </p:txBody>
      </p:sp>
      <p:sp>
        <p:nvSpPr>
          <p:cNvPr id="17421" name="Rectangle 75"/>
          <p:cNvSpPr>
            <a:spLocks noChangeArrowheads="1"/>
          </p:cNvSpPr>
          <p:nvPr/>
        </p:nvSpPr>
        <p:spPr bwMode="auto">
          <a:xfrm>
            <a:off x="1619250" y="5084763"/>
            <a:ext cx="67722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TW" sz="2500">
                <a:latin typeface="Times New Roman" pitchFamily="18" charset="0"/>
                <a:ea typeface="標楷體" pitchFamily="65" charset="-120"/>
              </a:rPr>
              <a:t>5.</a:t>
            </a:r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業界簽訂實習契約，並保障學生該有之權利。</a:t>
            </a:r>
          </a:p>
        </p:txBody>
      </p:sp>
      <p:sp>
        <p:nvSpPr>
          <p:cNvPr id="17422" name="Rectangle 76"/>
          <p:cNvSpPr>
            <a:spLocks noChangeArrowheads="1"/>
          </p:cNvSpPr>
          <p:nvPr/>
        </p:nvSpPr>
        <p:spPr bwMode="auto">
          <a:xfrm>
            <a:off x="1619250" y="5949950"/>
            <a:ext cx="72771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6.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學校教師需定期或不定期到業界協同指導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輔導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圖片 8" descr="cur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9144000" cy="2106612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1042988" y="0"/>
            <a:ext cx="5264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8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48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說 明</a:t>
            </a:r>
          </a:p>
        </p:txBody>
      </p:sp>
      <p:sp>
        <p:nvSpPr>
          <p:cNvPr id="18436" name="Text Box 23"/>
          <p:cNvSpPr txBox="1">
            <a:spLocks noChangeArrowheads="1"/>
          </p:cNvSpPr>
          <p:nvPr/>
        </p:nvSpPr>
        <p:spPr bwMode="gray">
          <a:xfrm>
            <a:off x="2428875" y="5118100"/>
            <a:ext cx="5980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endParaRPr kumimoji="0" lang="en-US" altLang="zh-TW" b="0">
              <a:solidFill>
                <a:srgbClr val="000000"/>
              </a:solidFill>
            </a:endParaRPr>
          </a:p>
        </p:txBody>
      </p:sp>
      <p:grpSp>
        <p:nvGrpSpPr>
          <p:cNvPr id="18437" name="Group 19"/>
          <p:cNvGrpSpPr>
            <a:grpSpLocks/>
          </p:cNvGrpSpPr>
          <p:nvPr/>
        </p:nvGrpSpPr>
        <p:grpSpPr bwMode="auto">
          <a:xfrm>
            <a:off x="250825" y="1052513"/>
            <a:ext cx="1150938" cy="5389562"/>
            <a:chOff x="431" y="709"/>
            <a:chExt cx="975" cy="3395"/>
          </a:xfrm>
        </p:grpSpPr>
        <p:grpSp>
          <p:nvGrpSpPr>
            <p:cNvPr id="18464" name="갈매기형 수장 20"/>
            <p:cNvGrpSpPr>
              <a:grpSpLocks/>
            </p:cNvGrpSpPr>
            <p:nvPr/>
          </p:nvGrpSpPr>
          <p:grpSpPr bwMode="auto">
            <a:xfrm rot="-5400000">
              <a:off x="580" y="560"/>
              <a:ext cx="673" cy="972"/>
              <a:chOff x="365760" y="1322832"/>
              <a:chExt cx="2072640" cy="1542288"/>
            </a:xfrm>
          </p:grpSpPr>
          <p:pic>
            <p:nvPicPr>
              <p:cNvPr id="18477" name="갈매기형 수장 20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" y="1322832"/>
                <a:ext cx="2072640" cy="154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78" name="Text Box 6"/>
              <p:cNvSpPr txBox="1">
                <a:spLocks noChangeArrowheads="1"/>
              </p:cNvSpPr>
              <p:nvPr/>
            </p:nvSpPr>
            <p:spPr bwMode="auto">
              <a:xfrm rot="5400000">
                <a:off x="1058638" y="1097109"/>
                <a:ext cx="693888" cy="1953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18465" name="갈매기형 수장 21"/>
            <p:cNvGrpSpPr>
              <a:grpSpLocks/>
            </p:cNvGrpSpPr>
            <p:nvPr/>
          </p:nvGrpSpPr>
          <p:grpSpPr bwMode="auto">
            <a:xfrm rot="-5400000">
              <a:off x="580" y="1240"/>
              <a:ext cx="673" cy="972"/>
              <a:chOff x="365760" y="2438400"/>
              <a:chExt cx="2072640" cy="1542288"/>
            </a:xfrm>
          </p:grpSpPr>
          <p:pic>
            <p:nvPicPr>
              <p:cNvPr id="18475" name="갈매기형 수장 21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" y="2438400"/>
                <a:ext cx="2072640" cy="154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76" name="Text Box 9"/>
              <p:cNvSpPr txBox="1">
                <a:spLocks noChangeArrowheads="1"/>
              </p:cNvSpPr>
              <p:nvPr/>
            </p:nvSpPr>
            <p:spPr bwMode="auto">
              <a:xfrm rot="5400000">
                <a:off x="1081532" y="2213149"/>
                <a:ext cx="648100" cy="1953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18466" name="갈매기형 수장 22"/>
            <p:cNvGrpSpPr>
              <a:grpSpLocks/>
            </p:cNvGrpSpPr>
            <p:nvPr/>
          </p:nvGrpSpPr>
          <p:grpSpPr bwMode="auto">
            <a:xfrm rot="-5400000">
              <a:off x="582" y="1919"/>
              <a:ext cx="673" cy="975"/>
              <a:chOff x="365760" y="3541776"/>
              <a:chExt cx="2072640" cy="1548384"/>
            </a:xfrm>
          </p:grpSpPr>
          <p:pic>
            <p:nvPicPr>
              <p:cNvPr id="18473" name="갈매기형 수장 22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" y="3541776"/>
                <a:ext cx="2072640" cy="1548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74" name="Text Box 12"/>
              <p:cNvSpPr txBox="1">
                <a:spLocks noChangeArrowheads="1"/>
              </p:cNvSpPr>
              <p:nvPr/>
            </p:nvSpPr>
            <p:spPr bwMode="auto">
              <a:xfrm rot="5400000">
                <a:off x="1083740" y="3320536"/>
                <a:ext cx="643684" cy="1953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18467" name="갈매기형 수장 23"/>
            <p:cNvGrpSpPr>
              <a:grpSpLocks/>
            </p:cNvGrpSpPr>
            <p:nvPr/>
          </p:nvGrpSpPr>
          <p:grpSpPr bwMode="auto">
            <a:xfrm rot="-5400000">
              <a:off x="580" y="2601"/>
              <a:ext cx="673" cy="972"/>
              <a:chOff x="365760" y="4675632"/>
              <a:chExt cx="2072640" cy="1542288"/>
            </a:xfrm>
          </p:grpSpPr>
          <p:pic>
            <p:nvPicPr>
              <p:cNvPr id="18471" name="갈매기형 수장 23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" y="4675632"/>
                <a:ext cx="2072640" cy="154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72" name="Text Box 15"/>
              <p:cNvSpPr txBox="1">
                <a:spLocks noChangeArrowheads="1"/>
              </p:cNvSpPr>
              <p:nvPr/>
            </p:nvSpPr>
            <p:spPr bwMode="auto">
              <a:xfrm rot="5400000">
                <a:off x="1071913" y="4449862"/>
                <a:ext cx="667338" cy="1953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18468" name="갈매기형 수장 20"/>
            <p:cNvGrpSpPr>
              <a:grpSpLocks/>
            </p:cNvGrpSpPr>
            <p:nvPr/>
          </p:nvGrpSpPr>
          <p:grpSpPr bwMode="auto">
            <a:xfrm rot="-5400000">
              <a:off x="580" y="3282"/>
              <a:ext cx="673" cy="972"/>
              <a:chOff x="365760" y="1322832"/>
              <a:chExt cx="2072640" cy="1542288"/>
            </a:xfrm>
          </p:grpSpPr>
          <p:pic>
            <p:nvPicPr>
              <p:cNvPr id="18469" name="갈매기형 수장 20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" y="1322832"/>
                <a:ext cx="2072640" cy="154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70" name="Text Box 18"/>
              <p:cNvSpPr txBox="1">
                <a:spLocks noChangeArrowheads="1"/>
              </p:cNvSpPr>
              <p:nvPr/>
            </p:nvSpPr>
            <p:spPr bwMode="auto">
              <a:xfrm rot="5400000">
                <a:off x="1058638" y="1097109"/>
                <a:ext cx="693888" cy="1953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</p:grpSp>
      <p:grpSp>
        <p:nvGrpSpPr>
          <p:cNvPr id="18438" name="Group 35"/>
          <p:cNvGrpSpPr>
            <a:grpSpLocks/>
          </p:cNvGrpSpPr>
          <p:nvPr/>
        </p:nvGrpSpPr>
        <p:grpSpPr bwMode="auto">
          <a:xfrm>
            <a:off x="1619250" y="1125538"/>
            <a:ext cx="7129463" cy="5272087"/>
            <a:chOff x="1111" y="699"/>
            <a:chExt cx="3824" cy="3621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1134" y="723"/>
              <a:ext cx="3780" cy="675"/>
            </a:xfrm>
            <a:prstGeom prst="roundRect">
              <a:avLst>
                <a:gd name="adj" fmla="val 7883"/>
              </a:avLst>
            </a:prstGeom>
            <a:solidFill>
              <a:srgbClr val="F2F2F2">
                <a:alpha val="69804"/>
              </a:srgbClr>
            </a:solidFill>
            <a:ln w="38100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/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134" y="2900"/>
              <a:ext cx="3780" cy="675"/>
            </a:xfrm>
            <a:prstGeom prst="roundRect">
              <a:avLst>
                <a:gd name="adj" fmla="val 11647"/>
              </a:avLst>
            </a:prstGeom>
            <a:solidFill>
              <a:srgbClr val="F2F2F2">
                <a:alpha val="69804"/>
              </a:srgbClr>
            </a:solidFill>
            <a:ln w="38100"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/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1134" y="1450"/>
              <a:ext cx="3780" cy="675"/>
            </a:xfrm>
            <a:prstGeom prst="roundRect">
              <a:avLst>
                <a:gd name="adj" fmla="val 9138"/>
              </a:avLst>
            </a:prstGeom>
            <a:solidFill>
              <a:srgbClr val="F2F2F2">
                <a:alpha val="69804"/>
              </a:srgbClr>
            </a:solidFill>
            <a:ln w="38100">
              <a:solidFill>
                <a:schemeClr val="accent3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/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1134" y="2173"/>
              <a:ext cx="3780" cy="675"/>
            </a:xfrm>
            <a:prstGeom prst="roundRect">
              <a:avLst>
                <a:gd name="adj" fmla="val 9137"/>
              </a:avLst>
            </a:prstGeom>
            <a:solidFill>
              <a:srgbClr val="F2F2F2">
                <a:alpha val="69804"/>
              </a:srgbClr>
            </a:solidFill>
            <a:ln w="38100"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/>
            </a:p>
          </p:txBody>
        </p:sp>
        <p:sp>
          <p:nvSpPr>
            <p:cNvPr id="3" name="모서리가 둥근 직사각형 15"/>
            <p:cNvSpPr/>
            <p:nvPr/>
          </p:nvSpPr>
          <p:spPr>
            <a:xfrm>
              <a:off x="1134" y="3626"/>
              <a:ext cx="3780" cy="675"/>
            </a:xfrm>
            <a:prstGeom prst="roundRect">
              <a:avLst>
                <a:gd name="adj" fmla="val 7883"/>
              </a:avLst>
            </a:prstGeom>
            <a:solidFill>
              <a:srgbClr val="F2F2F2">
                <a:alpha val="69804"/>
              </a:srgbClr>
            </a:solidFill>
            <a:ln w="38100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/>
            </a:p>
          </p:txBody>
        </p:sp>
      </p:grpSp>
      <p:sp>
        <p:nvSpPr>
          <p:cNvPr id="18439" name="Rectangle 36"/>
          <p:cNvSpPr>
            <a:spLocks noChangeArrowheads="1"/>
          </p:cNvSpPr>
          <p:nvPr/>
        </p:nvSpPr>
        <p:spPr bwMode="auto">
          <a:xfrm>
            <a:off x="684213" y="1265238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1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8440" name="Rectangle 37"/>
          <p:cNvSpPr>
            <a:spLocks noChangeArrowheads="1"/>
          </p:cNvSpPr>
          <p:nvPr/>
        </p:nvSpPr>
        <p:spPr bwMode="auto">
          <a:xfrm>
            <a:off x="684213" y="558641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5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8441" name="Rectangle 38"/>
          <p:cNvSpPr>
            <a:spLocks noChangeArrowheads="1"/>
          </p:cNvSpPr>
          <p:nvPr/>
        </p:nvSpPr>
        <p:spPr bwMode="auto">
          <a:xfrm>
            <a:off x="684213" y="450532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4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8442" name="Rectangle 39"/>
          <p:cNvSpPr>
            <a:spLocks noChangeArrowheads="1"/>
          </p:cNvSpPr>
          <p:nvPr/>
        </p:nvSpPr>
        <p:spPr bwMode="auto">
          <a:xfrm>
            <a:off x="684213" y="342582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3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8443" name="Rectangle 40"/>
          <p:cNvSpPr>
            <a:spLocks noChangeArrowheads="1"/>
          </p:cNvSpPr>
          <p:nvPr/>
        </p:nvSpPr>
        <p:spPr bwMode="auto">
          <a:xfrm>
            <a:off x="684213" y="234632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2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8444" name="Rectangle 41"/>
          <p:cNvSpPr>
            <a:spLocks noChangeArrowheads="1"/>
          </p:cNvSpPr>
          <p:nvPr/>
        </p:nvSpPr>
        <p:spPr bwMode="auto">
          <a:xfrm>
            <a:off x="1835150" y="1412875"/>
            <a:ext cx="60404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學生實習應以</a:t>
            </a:r>
            <a:r>
              <a:rPr lang="en-US" altLang="zh-TW" sz="2500">
                <a:latin typeface="Times New Roman" pitchFamily="18" charset="0"/>
                <a:ea typeface="標楷體" pitchFamily="65" charset="-120"/>
              </a:rPr>
              <a:t>MOU</a:t>
            </a:r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業界夥伴為優先選擇。</a:t>
            </a:r>
          </a:p>
        </p:txBody>
      </p:sp>
      <p:sp>
        <p:nvSpPr>
          <p:cNvPr id="18445" name="Rectangle 42"/>
          <p:cNvSpPr>
            <a:spLocks noChangeArrowheads="1"/>
          </p:cNvSpPr>
          <p:nvPr/>
        </p:nvSpPr>
        <p:spPr bwMode="auto">
          <a:xfrm>
            <a:off x="1835150" y="2276475"/>
            <a:ext cx="65341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協同教學之業師</a:t>
            </a:r>
            <a:r>
              <a:rPr lang="en-US" altLang="zh-TW" sz="25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要與程序四對應</a:t>
            </a:r>
            <a:r>
              <a:rPr lang="en-US" altLang="zh-TW" sz="25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，應為學生</a:t>
            </a:r>
          </a:p>
          <a:p>
            <a:pPr eaLnBrk="0" hangingPunct="0"/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實習現場之輔導老師。</a:t>
            </a:r>
          </a:p>
        </p:txBody>
      </p:sp>
      <p:sp>
        <p:nvSpPr>
          <p:cNvPr id="18446" name="Rectangle 43"/>
          <p:cNvSpPr>
            <a:spLocks noChangeArrowheads="1"/>
          </p:cNvSpPr>
          <p:nvPr/>
        </p:nvSpPr>
        <p:spPr bwMode="auto">
          <a:xfrm>
            <a:off x="1835150" y="3284538"/>
            <a:ext cx="62166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學校需訂定實習課程大綱，及實習關鍵能力</a:t>
            </a:r>
          </a:p>
          <a:p>
            <a:pPr eaLnBrk="0" hangingPunct="0"/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學習成效之評核指標，學校需檢附審查。</a:t>
            </a:r>
          </a:p>
        </p:txBody>
      </p:sp>
      <p:sp>
        <p:nvSpPr>
          <p:cNvPr id="18447" name="Rectangle 44"/>
          <p:cNvSpPr>
            <a:spLocks noChangeArrowheads="1"/>
          </p:cNvSpPr>
          <p:nvPr/>
        </p:nvSpPr>
        <p:spPr bwMode="auto">
          <a:xfrm>
            <a:off x="1835150" y="4365625"/>
            <a:ext cx="65341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要與業界簽訂實習契約，內容需包括學生實習</a:t>
            </a:r>
          </a:p>
          <a:p>
            <a:pPr eaLnBrk="0" hangingPunct="0"/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相關權利與義務。</a:t>
            </a:r>
          </a:p>
        </p:txBody>
      </p:sp>
      <p:sp>
        <p:nvSpPr>
          <p:cNvPr id="18448" name="Rectangle 45"/>
          <p:cNvSpPr>
            <a:spLocks noChangeArrowheads="1"/>
          </p:cNvSpPr>
          <p:nvPr/>
        </p:nvSpPr>
        <p:spPr bwMode="auto">
          <a:xfrm>
            <a:off x="1835150" y="5441950"/>
            <a:ext cx="6275388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學校要訂定，教師到業界定期或不定期輔導</a:t>
            </a:r>
          </a:p>
          <a:p>
            <a:pPr eaLnBrk="0" hangingPunct="0"/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學生的次數與時間。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6" descr="現代藍色設計範本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68638"/>
            <a:ext cx="4140200" cy="331311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258888" y="1052513"/>
            <a:ext cx="64817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kumimoji="0" lang="zh-TW" altLang="en-US" b="0">
              <a:latin typeface="Calibri" pitchFamily="34" charset="0"/>
            </a:endParaRPr>
          </a:p>
        </p:txBody>
      </p:sp>
      <p:sp>
        <p:nvSpPr>
          <p:cNvPr id="164878" name="Rectangle 14"/>
          <p:cNvSpPr>
            <a:spLocks noChangeArrowheads="1"/>
          </p:cNvSpPr>
          <p:nvPr/>
        </p:nvSpPr>
        <p:spPr bwMode="auto">
          <a:xfrm>
            <a:off x="1547813" y="188913"/>
            <a:ext cx="52641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8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八、學生就業輔導</a:t>
            </a:r>
          </a:p>
        </p:txBody>
      </p:sp>
      <p:pic>
        <p:nvPicPr>
          <p:cNvPr id="19461" name="Picture 15" descr="現代藍色設計範本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4103688" cy="3357562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2" name="Group 28"/>
          <p:cNvGrpSpPr>
            <a:grpSpLocks/>
          </p:cNvGrpSpPr>
          <p:nvPr/>
        </p:nvGrpSpPr>
        <p:grpSpPr bwMode="auto">
          <a:xfrm>
            <a:off x="179388" y="1773238"/>
            <a:ext cx="1130300" cy="1063625"/>
            <a:chOff x="113" y="663"/>
            <a:chExt cx="712" cy="670"/>
          </a:xfrm>
        </p:grpSpPr>
        <p:grpSp>
          <p:nvGrpSpPr>
            <p:cNvPr id="19473" name="Group 5"/>
            <p:cNvGrpSpPr>
              <a:grpSpLocks/>
            </p:cNvGrpSpPr>
            <p:nvPr/>
          </p:nvGrpSpPr>
          <p:grpSpPr bwMode="auto">
            <a:xfrm>
              <a:off x="113" y="663"/>
              <a:ext cx="712" cy="670"/>
              <a:chOff x="999" y="1092"/>
              <a:chExt cx="768" cy="746"/>
            </a:xfrm>
          </p:grpSpPr>
          <p:sp>
            <p:nvSpPr>
              <p:cNvPr id="2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kumimoji="0" lang="zh-TW" altLang="en-US" b="0">
                  <a:latin typeface="Times New Roman" pitchFamily="18" charset="0"/>
                </a:endParaRPr>
              </a:p>
            </p:txBody>
          </p:sp>
          <p:sp>
            <p:nvSpPr>
              <p:cNvPr id="3" name="Freeform 7"/>
              <p:cNvSpPr>
                <a:spLocks/>
              </p:cNvSpPr>
              <p:nvPr/>
            </p:nvSpPr>
            <p:spPr bwMode="gray">
              <a:xfrm>
                <a:off x="1048" y="1140"/>
                <a:ext cx="384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b="0"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4" name="Text Box 8"/>
              <p:cNvSpPr txBox="1">
                <a:spLocks noChangeArrowheads="1"/>
              </p:cNvSpPr>
              <p:nvPr/>
            </p:nvSpPr>
            <p:spPr bwMode="gray">
              <a:xfrm>
                <a:off x="1311" y="1295"/>
                <a:ext cx="125" cy="3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>
                  <a:defRPr/>
                </a:pPr>
                <a:endParaRPr kumimoji="0" lang="en-US" altLang="zh-TW" sz="2800" b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19474" name="Rectangle 25"/>
            <p:cNvSpPr>
              <a:spLocks noChangeArrowheads="1"/>
            </p:cNvSpPr>
            <p:nvPr/>
          </p:nvSpPr>
          <p:spPr bwMode="auto">
            <a:xfrm>
              <a:off x="385" y="843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1</a:t>
              </a:r>
              <a:endParaRPr kumimoji="0" lang="zh-TW" altLang="en-US" sz="28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19463" name="Group 29"/>
          <p:cNvGrpSpPr>
            <a:grpSpLocks/>
          </p:cNvGrpSpPr>
          <p:nvPr/>
        </p:nvGrpSpPr>
        <p:grpSpPr bwMode="auto">
          <a:xfrm>
            <a:off x="7812088" y="2708275"/>
            <a:ext cx="1130300" cy="1063625"/>
            <a:chOff x="4830" y="1752"/>
            <a:chExt cx="712" cy="670"/>
          </a:xfrm>
        </p:grpSpPr>
        <p:grpSp>
          <p:nvGrpSpPr>
            <p:cNvPr id="19468" name="Group 5"/>
            <p:cNvGrpSpPr>
              <a:grpSpLocks/>
            </p:cNvGrpSpPr>
            <p:nvPr/>
          </p:nvGrpSpPr>
          <p:grpSpPr bwMode="auto">
            <a:xfrm>
              <a:off x="4830" y="1752"/>
              <a:ext cx="712" cy="670"/>
              <a:chOff x="999" y="1092"/>
              <a:chExt cx="768" cy="746"/>
            </a:xfrm>
          </p:grpSpPr>
          <p:sp>
            <p:nvSpPr>
              <p:cNvPr id="193542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kumimoji="0" lang="zh-TW" altLang="en-US" b="0">
                  <a:latin typeface="Times New Roman" pitchFamily="18" charset="0"/>
                </a:endParaRPr>
              </a:p>
            </p:txBody>
          </p:sp>
          <p:sp>
            <p:nvSpPr>
              <p:cNvPr id="193543" name="Freeform 7"/>
              <p:cNvSpPr>
                <a:spLocks/>
              </p:cNvSpPr>
              <p:nvPr/>
            </p:nvSpPr>
            <p:spPr bwMode="gray">
              <a:xfrm>
                <a:off x="1048" y="1140"/>
                <a:ext cx="384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b="0"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193544" name="Text Box 8"/>
              <p:cNvSpPr txBox="1">
                <a:spLocks noChangeArrowheads="1"/>
              </p:cNvSpPr>
              <p:nvPr/>
            </p:nvSpPr>
            <p:spPr bwMode="gray">
              <a:xfrm>
                <a:off x="1311" y="1295"/>
                <a:ext cx="125" cy="3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>
                  <a:defRPr/>
                </a:pPr>
                <a:endParaRPr kumimoji="0" lang="en-US" altLang="zh-TW" sz="2800" b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19469" name="Rectangle 26"/>
            <p:cNvSpPr>
              <a:spLocks noChangeArrowheads="1"/>
            </p:cNvSpPr>
            <p:nvPr/>
          </p:nvSpPr>
          <p:spPr bwMode="auto">
            <a:xfrm>
              <a:off x="5057" y="1931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2</a:t>
              </a:r>
              <a:endParaRPr kumimoji="0" lang="zh-TW" altLang="en-US" sz="28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19464" name="Rectangle 27"/>
          <p:cNvSpPr>
            <a:spLocks noChangeArrowheads="1"/>
          </p:cNvSpPr>
          <p:nvPr/>
        </p:nvSpPr>
        <p:spPr bwMode="auto">
          <a:xfrm>
            <a:off x="2411413" y="1196975"/>
            <a:ext cx="4451350" cy="51911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>
            <a:outerShdw sy="50000" kx="-2453608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2800" b="0">
                <a:ea typeface="標楷體" pitchFamily="65" charset="-120"/>
              </a:rPr>
              <a:t>輔導學生專業考照與創業：</a:t>
            </a:r>
          </a:p>
        </p:txBody>
      </p:sp>
      <p:sp>
        <p:nvSpPr>
          <p:cNvPr id="19465" name="Rectangle 30"/>
          <p:cNvSpPr>
            <a:spLocks noChangeArrowheads="1"/>
          </p:cNvSpPr>
          <p:nvPr/>
        </p:nvSpPr>
        <p:spPr bwMode="auto">
          <a:xfrm>
            <a:off x="755650" y="2852738"/>
            <a:ext cx="33845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依培育之人才定位，</a:t>
            </a:r>
          </a:p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協助學生參與相對應</a:t>
            </a:r>
          </a:p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之專業證照考試、</a:t>
            </a:r>
          </a:p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提升就業競爭力。</a:t>
            </a:r>
          </a:p>
        </p:txBody>
      </p:sp>
      <p:sp>
        <p:nvSpPr>
          <p:cNvPr id="19466" name="Rectangle 31"/>
          <p:cNvSpPr>
            <a:spLocks noChangeArrowheads="1"/>
          </p:cNvSpPr>
          <p:nvPr/>
        </p:nvSpPr>
        <p:spPr bwMode="auto">
          <a:xfrm>
            <a:off x="5508625" y="3933825"/>
            <a:ext cx="28511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協助有意願創業</a:t>
            </a:r>
          </a:p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之學生，了解創</a:t>
            </a:r>
          </a:p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業理念與實務。 </a:t>
            </a:r>
          </a:p>
        </p:txBody>
      </p:sp>
      <p:pic>
        <p:nvPicPr>
          <p:cNvPr id="17" name="圖片 16" descr="pl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290" y="5524265"/>
            <a:ext cx="2392799" cy="1329557"/>
          </a:xfrm>
          <a:prstGeom prst="round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48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文字方塊 7"/>
            <p:cNvSpPr txBox="1"/>
            <p:nvPr/>
          </p:nvSpPr>
          <p:spPr>
            <a:xfrm>
              <a:off x="1250" y="1535"/>
              <a:ext cx="3150" cy="698"/>
            </a:xfrm>
            <a:prstGeom prst="rect">
              <a:avLst/>
            </a:prstGeom>
            <a:noFill/>
            <a:effectLst/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600" dirty="0">
                  <a:ln w="28575">
                    <a:solidFill>
                      <a:schemeClr val="tx2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Thank you!</a:t>
              </a:r>
              <a:endParaRPr kumimoji="0" lang="ko-KR" altLang="en-US" sz="6600" dirty="0">
                <a:ln w="28575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圖片 11" descr="back.jpg"/>
          <p:cNvPicPr>
            <a:picLocks noChangeAspect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2"/>
          <p:cNvSpPr>
            <a:spLocks noChangeArrowheads="1"/>
          </p:cNvSpPr>
          <p:nvPr/>
        </p:nvSpPr>
        <p:spPr bwMode="gray">
          <a:xfrm>
            <a:off x="611188" y="2205038"/>
            <a:ext cx="7993062" cy="2286000"/>
          </a:xfrm>
          <a:prstGeom prst="roundRect">
            <a:avLst>
              <a:gd name="adj" fmla="val 10347"/>
            </a:avLst>
          </a:prstGeom>
          <a:solidFill>
            <a:schemeClr val="bg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kumimoji="0" lang="zh-TW" altLang="en-US" b="0"/>
          </a:p>
        </p:txBody>
      </p:sp>
      <p:pic>
        <p:nvPicPr>
          <p:cNvPr id="3076" name="圖片 14" descr="곡선shape1_우하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3643313"/>
            <a:ext cx="371633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圖片 15" descr="곡선shape1_좌상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48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圖片 8" descr="curv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9144000" cy="2970213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9" name="Rectangle 9"/>
          <p:cNvSpPr>
            <a:spLocks noChangeArrowheads="1"/>
          </p:cNvSpPr>
          <p:nvPr/>
        </p:nvSpPr>
        <p:spPr bwMode="auto">
          <a:xfrm>
            <a:off x="0" y="2565400"/>
            <a:ext cx="91440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457200" indent="-457200">
              <a:tabLst>
                <a:tab pos="355600" algn="l"/>
                <a:tab pos="647700" algn="l"/>
              </a:tabLst>
              <a:defRPr/>
            </a:pPr>
            <a:r>
              <a:rPr lang="zh-TW" altLang="en-US" sz="45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技專校院建構職能導向</a:t>
            </a:r>
            <a:br>
              <a:rPr lang="zh-TW" altLang="en-US" sz="45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45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之產學鏈結實施策略及流程</a:t>
            </a:r>
            <a:endParaRPr lang="en-US" altLang="zh-TW" sz="4500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8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76700"/>
            <a:ext cx="1871663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11" descr="back.jpg"/>
          <p:cNvPicPr>
            <a:picLocks noChangeAspect="1"/>
          </p:cNvPicPr>
          <p:nvPr/>
        </p:nvPicPr>
        <p:blipFill>
          <a:blip r:embed="rId3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圖片 15" descr="곡선shape1_좌상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48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9"/>
          <p:cNvGrpSpPr>
            <a:grpSpLocks/>
          </p:cNvGrpSpPr>
          <p:nvPr/>
        </p:nvGrpSpPr>
        <p:grpSpPr bwMode="auto">
          <a:xfrm>
            <a:off x="250825" y="188913"/>
            <a:ext cx="9650413" cy="6480175"/>
            <a:chOff x="158" y="663"/>
            <a:chExt cx="5943" cy="3447"/>
          </a:xfrm>
        </p:grpSpPr>
        <p:grpSp>
          <p:nvGrpSpPr>
            <p:cNvPr id="4101" name="Group 10"/>
            <p:cNvGrpSpPr>
              <a:grpSpLocks/>
            </p:cNvGrpSpPr>
            <p:nvPr/>
          </p:nvGrpSpPr>
          <p:grpSpPr bwMode="auto">
            <a:xfrm>
              <a:off x="1565" y="981"/>
              <a:ext cx="2313" cy="3129"/>
              <a:chOff x="1565" y="981"/>
              <a:chExt cx="2313" cy="3129"/>
            </a:xfrm>
          </p:grpSpPr>
          <p:grpSp>
            <p:nvGrpSpPr>
              <p:cNvPr id="4131" name="Group 11"/>
              <p:cNvGrpSpPr>
                <a:grpSpLocks/>
              </p:cNvGrpSpPr>
              <p:nvPr/>
            </p:nvGrpSpPr>
            <p:grpSpPr bwMode="auto">
              <a:xfrm>
                <a:off x="1565" y="2704"/>
                <a:ext cx="2313" cy="1406"/>
                <a:chOff x="158" y="2939"/>
                <a:chExt cx="5171" cy="1381"/>
              </a:xfrm>
            </p:grpSpPr>
            <p:sp>
              <p:nvSpPr>
                <p:cNvPr id="4141" name="AutoShape 12"/>
                <p:cNvSpPr>
                  <a:spLocks noChangeArrowheads="1"/>
                </p:cNvSpPr>
                <p:nvPr/>
              </p:nvSpPr>
              <p:spPr bwMode="auto">
                <a:xfrm>
                  <a:off x="2744" y="2939"/>
                  <a:ext cx="2585" cy="1381"/>
                </a:xfrm>
                <a:prstGeom prst="rtTriangle">
                  <a:avLst/>
                </a:prstGeom>
                <a:gradFill rotWithShape="1">
                  <a:gsLst>
                    <a:gs pos="0">
                      <a:srgbClr val="00A8A4"/>
                    </a:gs>
                    <a:gs pos="50000">
                      <a:srgbClr val="FFFFFF"/>
                    </a:gs>
                    <a:gs pos="100000">
                      <a:srgbClr val="00A8A4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42" name="AutoShape 13"/>
                <p:cNvSpPr>
                  <a:spLocks noChangeArrowheads="1"/>
                </p:cNvSpPr>
                <p:nvPr/>
              </p:nvSpPr>
              <p:spPr bwMode="auto">
                <a:xfrm rot="-5400000">
                  <a:off x="760" y="2337"/>
                  <a:ext cx="1381" cy="2586"/>
                </a:xfrm>
                <a:prstGeom prst="rtTriangle">
                  <a:avLst/>
                </a:prstGeom>
                <a:gradFill rotWithShape="1">
                  <a:gsLst>
                    <a:gs pos="0">
                      <a:srgbClr val="82B000"/>
                    </a:gs>
                    <a:gs pos="50000">
                      <a:srgbClr val="FFFFFF"/>
                    </a:gs>
                    <a:gs pos="100000">
                      <a:srgbClr val="82B0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132" name="Group 14"/>
              <p:cNvGrpSpPr>
                <a:grpSpLocks/>
              </p:cNvGrpSpPr>
              <p:nvPr/>
            </p:nvGrpSpPr>
            <p:grpSpPr bwMode="auto">
              <a:xfrm>
                <a:off x="1746" y="1842"/>
                <a:ext cx="1950" cy="1543"/>
                <a:chOff x="752" y="1922"/>
                <a:chExt cx="3983" cy="1645"/>
              </a:xfrm>
            </p:grpSpPr>
            <p:sp>
              <p:nvSpPr>
                <p:cNvPr id="4139" name="AutoShape 15"/>
                <p:cNvSpPr>
                  <a:spLocks noChangeArrowheads="1"/>
                </p:cNvSpPr>
                <p:nvPr/>
              </p:nvSpPr>
              <p:spPr bwMode="auto">
                <a:xfrm>
                  <a:off x="2744" y="1922"/>
                  <a:ext cx="1991" cy="1645"/>
                </a:xfrm>
                <a:prstGeom prst="rtTriangle">
                  <a:avLst/>
                </a:prstGeom>
                <a:gradFill rotWithShape="1">
                  <a:gsLst>
                    <a:gs pos="0">
                      <a:srgbClr val="00EBE6"/>
                    </a:gs>
                    <a:gs pos="50000">
                      <a:srgbClr val="FFFFFF"/>
                    </a:gs>
                    <a:gs pos="100000">
                      <a:srgbClr val="00EBE6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40" name="AutoShape 16"/>
                <p:cNvSpPr>
                  <a:spLocks noChangeArrowheads="1"/>
                </p:cNvSpPr>
                <p:nvPr/>
              </p:nvSpPr>
              <p:spPr bwMode="auto">
                <a:xfrm rot="-5400000">
                  <a:off x="925" y="1749"/>
                  <a:ext cx="1645" cy="1992"/>
                </a:xfrm>
                <a:prstGeom prst="rtTriangle">
                  <a:avLst/>
                </a:prstGeom>
                <a:gradFill rotWithShape="1">
                  <a:gsLst>
                    <a:gs pos="0">
                      <a:srgbClr val="A4DE00"/>
                    </a:gs>
                    <a:gs pos="50000">
                      <a:srgbClr val="FFFFFF"/>
                    </a:gs>
                    <a:gs pos="100000">
                      <a:srgbClr val="A4DE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133" name="Group 17"/>
              <p:cNvGrpSpPr>
                <a:grpSpLocks/>
              </p:cNvGrpSpPr>
              <p:nvPr/>
            </p:nvGrpSpPr>
            <p:grpSpPr bwMode="auto">
              <a:xfrm>
                <a:off x="1973" y="1298"/>
                <a:ext cx="1497" cy="1271"/>
                <a:chOff x="1228" y="1357"/>
                <a:chExt cx="3032" cy="1271"/>
              </a:xfrm>
            </p:grpSpPr>
            <p:sp>
              <p:nvSpPr>
                <p:cNvPr id="4137" name="AutoShape 18"/>
                <p:cNvSpPr>
                  <a:spLocks noChangeArrowheads="1"/>
                </p:cNvSpPr>
                <p:nvPr/>
              </p:nvSpPr>
              <p:spPr bwMode="auto">
                <a:xfrm>
                  <a:off x="2744" y="1357"/>
                  <a:ext cx="1516" cy="1271"/>
                </a:xfrm>
                <a:prstGeom prst="rtTriangle">
                  <a:avLst/>
                </a:prstGeom>
                <a:gradFill rotWithShape="1">
                  <a:gsLst>
                    <a:gs pos="0">
                      <a:srgbClr val="A3FFFF"/>
                    </a:gs>
                    <a:gs pos="50000">
                      <a:srgbClr val="FFFFFF"/>
                    </a:gs>
                    <a:gs pos="100000">
                      <a:srgbClr val="A3FF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38" name="AutoShape 19"/>
                <p:cNvSpPr>
                  <a:spLocks noChangeArrowheads="1"/>
                </p:cNvSpPr>
                <p:nvPr/>
              </p:nvSpPr>
              <p:spPr bwMode="auto">
                <a:xfrm rot="-5400000">
                  <a:off x="1350" y="1235"/>
                  <a:ext cx="1271" cy="1516"/>
                </a:xfrm>
                <a:prstGeom prst="rtTriangle">
                  <a:avLst/>
                </a:prstGeom>
                <a:gradFill rotWithShape="1">
                  <a:gsLst>
                    <a:gs pos="0">
                      <a:srgbClr val="C9FF2F"/>
                    </a:gs>
                    <a:gs pos="50000">
                      <a:srgbClr val="FFFFFF"/>
                    </a:gs>
                    <a:gs pos="100000">
                      <a:srgbClr val="C9FF2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134" name="Group 20"/>
              <p:cNvGrpSpPr>
                <a:grpSpLocks/>
              </p:cNvGrpSpPr>
              <p:nvPr/>
            </p:nvGrpSpPr>
            <p:grpSpPr bwMode="auto">
              <a:xfrm>
                <a:off x="2200" y="981"/>
                <a:ext cx="1043" cy="816"/>
                <a:chOff x="1701" y="981"/>
                <a:chExt cx="2132" cy="952"/>
              </a:xfrm>
            </p:grpSpPr>
            <p:sp>
              <p:nvSpPr>
                <p:cNvPr id="4135" name="AutoShape 21"/>
                <p:cNvSpPr>
                  <a:spLocks noChangeArrowheads="1"/>
                </p:cNvSpPr>
                <p:nvPr/>
              </p:nvSpPr>
              <p:spPr bwMode="auto">
                <a:xfrm>
                  <a:off x="2744" y="981"/>
                  <a:ext cx="1089" cy="952"/>
                </a:xfrm>
                <a:prstGeom prst="rtTriangle">
                  <a:avLst/>
                </a:prstGeom>
                <a:gradFill rotWithShape="1">
                  <a:gsLst>
                    <a:gs pos="0">
                      <a:srgbClr val="D9FFFF"/>
                    </a:gs>
                    <a:gs pos="50000">
                      <a:srgbClr val="FFFFFF"/>
                    </a:gs>
                    <a:gs pos="100000">
                      <a:srgbClr val="D9FF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36" name="AutoShape 22"/>
                <p:cNvSpPr>
                  <a:spLocks noChangeArrowheads="1"/>
                </p:cNvSpPr>
                <p:nvPr/>
              </p:nvSpPr>
              <p:spPr bwMode="auto">
                <a:xfrm rot="-5400000">
                  <a:off x="1747" y="935"/>
                  <a:ext cx="952" cy="1043"/>
                </a:xfrm>
                <a:prstGeom prst="rtTriangle">
                  <a:avLst/>
                </a:prstGeom>
                <a:gradFill rotWithShape="1">
                  <a:gsLst>
                    <a:gs pos="0">
                      <a:srgbClr val="E4FFC9"/>
                    </a:gs>
                    <a:gs pos="50000">
                      <a:srgbClr val="FFFFFF"/>
                    </a:gs>
                    <a:gs pos="100000">
                      <a:srgbClr val="E4FFC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4102" name="Group 23"/>
            <p:cNvGrpSpPr>
              <a:grpSpLocks/>
            </p:cNvGrpSpPr>
            <p:nvPr/>
          </p:nvGrpSpPr>
          <p:grpSpPr bwMode="auto">
            <a:xfrm>
              <a:off x="158" y="663"/>
              <a:ext cx="5943" cy="3447"/>
              <a:chOff x="158" y="663"/>
              <a:chExt cx="5943" cy="3447"/>
            </a:xfrm>
          </p:grpSpPr>
          <p:grpSp>
            <p:nvGrpSpPr>
              <p:cNvPr id="4103" name="Group 24"/>
              <p:cNvGrpSpPr>
                <a:grpSpLocks/>
              </p:cNvGrpSpPr>
              <p:nvPr/>
            </p:nvGrpSpPr>
            <p:grpSpPr bwMode="auto">
              <a:xfrm>
                <a:off x="158" y="981"/>
                <a:ext cx="5943" cy="3129"/>
                <a:chOff x="158" y="981"/>
                <a:chExt cx="5943" cy="3129"/>
              </a:xfrm>
            </p:grpSpPr>
            <p:grpSp>
              <p:nvGrpSpPr>
                <p:cNvPr id="4105" name="Group 25"/>
                <p:cNvGrpSpPr>
                  <a:grpSpLocks/>
                </p:cNvGrpSpPr>
                <p:nvPr/>
              </p:nvGrpSpPr>
              <p:grpSpPr bwMode="auto">
                <a:xfrm>
                  <a:off x="1565" y="981"/>
                  <a:ext cx="2313" cy="3129"/>
                  <a:chOff x="1565" y="981"/>
                  <a:chExt cx="2313" cy="3129"/>
                </a:xfrm>
              </p:grpSpPr>
              <p:sp>
                <p:nvSpPr>
                  <p:cNvPr id="4115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705" y="981"/>
                    <a:ext cx="538" cy="816"/>
                  </a:xfrm>
                  <a:prstGeom prst="line">
                    <a:avLst/>
                  </a:prstGeom>
                  <a:noFill/>
                  <a:ln w="76200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11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016" y="1797"/>
                    <a:ext cx="454" cy="771"/>
                  </a:xfrm>
                  <a:prstGeom prst="line">
                    <a:avLst/>
                  </a:prstGeom>
                  <a:noFill/>
                  <a:ln w="76200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11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88" y="3385"/>
                    <a:ext cx="590" cy="725"/>
                  </a:xfrm>
                  <a:prstGeom prst="line">
                    <a:avLst/>
                  </a:prstGeom>
                  <a:noFill/>
                  <a:ln w="76200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11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2568"/>
                    <a:ext cx="544" cy="817"/>
                  </a:xfrm>
                  <a:prstGeom prst="line">
                    <a:avLst/>
                  </a:prstGeom>
                  <a:noFill/>
                  <a:ln w="76200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119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00" y="1026"/>
                    <a:ext cx="574" cy="771"/>
                  </a:xfrm>
                  <a:prstGeom prst="line">
                    <a:avLst/>
                  </a:prstGeom>
                  <a:noFill/>
                  <a:ln w="76200">
                    <a:solidFill>
                      <a:srgbClr val="33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120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73" y="1797"/>
                    <a:ext cx="428" cy="771"/>
                  </a:xfrm>
                  <a:prstGeom prst="line">
                    <a:avLst/>
                  </a:prstGeom>
                  <a:noFill/>
                  <a:ln w="76200">
                    <a:solidFill>
                      <a:srgbClr val="33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121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46" y="2568"/>
                    <a:ext cx="499" cy="817"/>
                  </a:xfrm>
                  <a:prstGeom prst="line">
                    <a:avLst/>
                  </a:prstGeom>
                  <a:noFill/>
                  <a:ln w="76200">
                    <a:solidFill>
                      <a:srgbClr val="33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122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65" y="3385"/>
                    <a:ext cx="610" cy="725"/>
                  </a:xfrm>
                  <a:prstGeom prst="line">
                    <a:avLst/>
                  </a:prstGeom>
                  <a:noFill/>
                  <a:ln w="76200">
                    <a:solidFill>
                      <a:srgbClr val="33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123" name="Line 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200" y="1797"/>
                    <a:ext cx="217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33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124" name="Line 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73" y="2568"/>
                    <a:ext cx="272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33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125" name="Line 3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746" y="3385"/>
                    <a:ext cx="424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33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126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65" y="4110"/>
                    <a:ext cx="1162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33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127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16" y="1797"/>
                    <a:ext cx="227" cy="1"/>
                  </a:xfrm>
                  <a:prstGeom prst="line">
                    <a:avLst/>
                  </a:prstGeom>
                  <a:noFill/>
                  <a:ln w="76200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128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99" y="4110"/>
                    <a:ext cx="1179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129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52" y="2568"/>
                    <a:ext cx="318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130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88" y="3385"/>
                    <a:ext cx="408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4106" name="Group 42"/>
                <p:cNvGrpSpPr>
                  <a:grpSpLocks/>
                </p:cNvGrpSpPr>
                <p:nvPr/>
              </p:nvGrpSpPr>
              <p:grpSpPr bwMode="auto">
                <a:xfrm>
                  <a:off x="158" y="1400"/>
                  <a:ext cx="5943" cy="2536"/>
                  <a:chOff x="158" y="1400"/>
                  <a:chExt cx="5943" cy="2536"/>
                </a:xfrm>
              </p:grpSpPr>
              <p:sp>
                <p:nvSpPr>
                  <p:cNvPr id="4107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58" y="3543"/>
                    <a:ext cx="2744" cy="2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eaLnBrk="0" hangingPunct="0"/>
                    <a:r>
                      <a:rPr lang="zh-TW" altLang="en-US" sz="2400">
                        <a:latin typeface="標楷體" pitchFamily="65" charset="-120"/>
                        <a:ea typeface="標楷體" pitchFamily="65" charset="-120"/>
                      </a:rPr>
                      <a:t>系</a:t>
                    </a:r>
                    <a:r>
                      <a:rPr lang="en-US" altLang="zh-TW" sz="2400">
                        <a:latin typeface="標楷體" pitchFamily="65" charset="-120"/>
                        <a:ea typeface="標楷體" pitchFamily="65" charset="-120"/>
                      </a:rPr>
                      <a:t>(</a:t>
                    </a:r>
                    <a:r>
                      <a:rPr lang="zh-TW" altLang="en-US" sz="2400">
                        <a:latin typeface="標楷體" pitchFamily="65" charset="-120"/>
                        <a:ea typeface="標楷體" pitchFamily="65" charset="-120"/>
                      </a:rPr>
                      <a:t>科</a:t>
                    </a:r>
                    <a:r>
                      <a:rPr lang="en-US" altLang="zh-TW" sz="2400">
                        <a:latin typeface="標楷體" pitchFamily="65" charset="-120"/>
                        <a:ea typeface="標楷體" pitchFamily="65" charset="-120"/>
                      </a:rPr>
                      <a:t>)</a:t>
                    </a:r>
                    <a:r>
                      <a:rPr lang="zh-TW" altLang="en-US" sz="2400">
                        <a:latin typeface="標楷體" pitchFamily="65" charset="-120"/>
                        <a:ea typeface="標楷體" pitchFamily="65" charset="-120"/>
                      </a:rPr>
                      <a:t>的適性定位     一</a:t>
                    </a:r>
                  </a:p>
                </p:txBody>
              </p:sp>
              <p:sp>
                <p:nvSpPr>
                  <p:cNvPr id="4108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3514"/>
                    <a:ext cx="3629" cy="4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r>
                      <a:rPr lang="zh-TW" altLang="en-US" sz="2400">
                        <a:latin typeface="標楷體" pitchFamily="65" charset="-120"/>
                        <a:ea typeface="標楷體" pitchFamily="65" charset="-120"/>
                      </a:rPr>
                      <a:t>    二        與</a:t>
                    </a:r>
                    <a:r>
                      <a:rPr lang="zh-TW" altLang="en-US" sz="2200">
                        <a:latin typeface="標楷體" pitchFamily="65" charset="-120"/>
                        <a:ea typeface="標楷體" pitchFamily="65" charset="-120"/>
                      </a:rPr>
                      <a:t>適性產業合作夥伴</a:t>
                    </a:r>
                  </a:p>
                  <a:p>
                    <a:r>
                      <a:rPr lang="zh-TW" altLang="en-US" sz="2200">
                        <a:latin typeface="標楷體" pitchFamily="65" charset="-120"/>
                        <a:ea typeface="標楷體" pitchFamily="65" charset="-120"/>
                      </a:rPr>
                      <a:t>                策略聯盟 </a:t>
                    </a:r>
                  </a:p>
                </p:txBody>
              </p:sp>
              <p:sp>
                <p:nvSpPr>
                  <p:cNvPr id="4109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385" y="2744"/>
                    <a:ext cx="2177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eaLnBrk="0" hangingPunct="0"/>
                    <a:r>
                      <a:rPr lang="zh-TW" altLang="en-US" sz="2400">
                        <a:latin typeface="標楷體" pitchFamily="65" charset="-120"/>
                        <a:ea typeface="標楷體" pitchFamily="65" charset="-120"/>
                      </a:rPr>
                      <a:t>把核心專業能力     三</a:t>
                    </a:r>
                  </a:p>
                  <a:p>
                    <a:pPr eaLnBrk="0" hangingPunct="0"/>
                    <a:r>
                      <a:rPr lang="zh-TW" altLang="en-US" sz="2400">
                        <a:latin typeface="標楷體" pitchFamily="65" charset="-120"/>
                        <a:ea typeface="標楷體" pitchFamily="65" charset="-120"/>
                      </a:rPr>
                      <a:t>轉化為課程</a:t>
                    </a:r>
                  </a:p>
                </p:txBody>
              </p:sp>
              <p:sp>
                <p:nvSpPr>
                  <p:cNvPr id="4110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727"/>
                    <a:ext cx="2313" cy="24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eaLnBrk="0" hangingPunct="0"/>
                    <a:r>
                      <a:rPr lang="zh-TW" altLang="en-US" sz="2400">
                        <a:latin typeface="標楷體" pitchFamily="65" charset="-120"/>
                        <a:ea typeface="標楷體" pitchFamily="65" charset="-120"/>
                      </a:rPr>
                      <a:t>  四      業師協同教學 </a:t>
                    </a:r>
                  </a:p>
                </p:txBody>
              </p:sp>
              <p:sp>
                <p:nvSpPr>
                  <p:cNvPr id="4111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2046"/>
                    <a:ext cx="2154" cy="24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eaLnBrk="0" hangingPunct="0"/>
                    <a:r>
                      <a:rPr lang="zh-TW" altLang="en-US" sz="2400">
                        <a:latin typeface="標楷體" pitchFamily="65" charset="-120"/>
                        <a:ea typeface="標楷體" pitchFamily="65" charset="-120"/>
                      </a:rPr>
                      <a:t>教師深度研習     五</a:t>
                    </a:r>
                  </a:p>
                </p:txBody>
              </p:sp>
              <p:sp>
                <p:nvSpPr>
                  <p:cNvPr id="4112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2608" y="2046"/>
                    <a:ext cx="2404" cy="24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eaLnBrk="0" hangingPunct="0"/>
                    <a:r>
                      <a:rPr lang="zh-TW" altLang="en-US" sz="2400">
                        <a:latin typeface="標楷體" pitchFamily="65" charset="-120"/>
                        <a:ea typeface="標楷體" pitchFamily="65" charset="-120"/>
                      </a:rPr>
                      <a:t>  六     教師深耕服務 </a:t>
                    </a:r>
                  </a:p>
                </p:txBody>
              </p:sp>
              <p:sp>
                <p:nvSpPr>
                  <p:cNvPr id="4113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76" y="1408"/>
                    <a:ext cx="2358" cy="2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>
                      <a:lnSpc>
                        <a:spcPct val="85000"/>
                      </a:lnSpc>
                    </a:pPr>
                    <a:r>
                      <a:rPr lang="zh-TW" altLang="en-US" sz="2400">
                        <a:latin typeface="標楷體" pitchFamily="65" charset="-120"/>
                        <a:ea typeface="標楷體" pitchFamily="65" charset="-120"/>
                      </a:rPr>
                      <a:t>學生校外深度實習     七</a:t>
                    </a:r>
                  </a:p>
                </p:txBody>
              </p:sp>
              <p:sp>
                <p:nvSpPr>
                  <p:cNvPr id="4114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400"/>
                    <a:ext cx="2132" cy="2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eaLnBrk="0" hangingPunct="0">
                      <a:lnSpc>
                        <a:spcPct val="80000"/>
                      </a:lnSpc>
                    </a:pPr>
                    <a:r>
                      <a:rPr lang="zh-TW" altLang="en-US" sz="2000">
                        <a:latin typeface="標楷體" pitchFamily="65" charset="-120"/>
                        <a:ea typeface="標楷體" pitchFamily="65" charset="-120"/>
                      </a:rPr>
                      <a:t>  </a:t>
                    </a:r>
                    <a:r>
                      <a:rPr lang="zh-TW" altLang="en-US" sz="2400">
                        <a:latin typeface="標楷體" pitchFamily="65" charset="-120"/>
                        <a:ea typeface="標楷體" pitchFamily="65" charset="-120"/>
                      </a:rPr>
                      <a:t>八    學生就業輔導 </a:t>
                    </a:r>
                  </a:p>
                </p:txBody>
              </p:sp>
            </p:grpSp>
          </p:grpSp>
          <p:sp>
            <p:nvSpPr>
              <p:cNvPr id="138291" name="AutoShape 51"/>
              <p:cNvSpPr>
                <a:spLocks noChangeArrowheads="1"/>
              </p:cNvSpPr>
              <p:nvPr/>
            </p:nvSpPr>
            <p:spPr bwMode="auto">
              <a:xfrm>
                <a:off x="2381" y="663"/>
                <a:ext cx="725" cy="544"/>
              </a:xfrm>
              <a:prstGeom prst="star5">
                <a:avLst/>
              </a:prstGeom>
              <a:solidFill>
                <a:srgbClr val="660066"/>
              </a:solidFill>
              <a:ln>
                <a:noFill/>
              </a:ln>
              <a:effectLst>
                <a:outerShdw sy="50000" kx="-2453608" algn="b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zh-TW" altLang="en-US" b="0">
                  <a:solidFill>
                    <a:srgbClr val="F2340E"/>
                  </a:solidFill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8" descr="cur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9144000" cy="2970212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59" name="Rectangle 43"/>
          <p:cNvSpPr>
            <a:spLocks noChangeArrowheads="1"/>
          </p:cNvSpPr>
          <p:nvPr/>
        </p:nvSpPr>
        <p:spPr bwMode="auto">
          <a:xfrm>
            <a:off x="1331913" y="188913"/>
            <a:ext cx="52641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8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一、系</a:t>
            </a:r>
            <a:r>
              <a:rPr lang="en-US" altLang="zh-TW" sz="38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8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科</a:t>
            </a:r>
            <a:r>
              <a:rPr lang="en-US" altLang="zh-TW" sz="38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8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的適性定位</a:t>
            </a:r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gray">
          <a:xfrm>
            <a:off x="2428875" y="1439863"/>
            <a:ext cx="5980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endParaRPr kumimoji="0" lang="en-US" altLang="zh-TW" b="0">
              <a:solidFill>
                <a:srgbClr val="000000"/>
              </a:solidFill>
            </a:endParaRPr>
          </a:p>
        </p:txBody>
      </p:sp>
      <p:sp>
        <p:nvSpPr>
          <p:cNvPr id="5125" name="Text Box 16"/>
          <p:cNvSpPr txBox="1">
            <a:spLocks noChangeArrowheads="1"/>
          </p:cNvSpPr>
          <p:nvPr/>
        </p:nvSpPr>
        <p:spPr bwMode="gray">
          <a:xfrm>
            <a:off x="2428875" y="3259138"/>
            <a:ext cx="5980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endParaRPr kumimoji="0" lang="en-US" altLang="zh-TW" b="0">
              <a:solidFill>
                <a:srgbClr val="000000"/>
              </a:solidFill>
            </a:endParaRPr>
          </a:p>
        </p:txBody>
      </p:sp>
      <p:sp>
        <p:nvSpPr>
          <p:cNvPr id="5126" name="Text Box 23"/>
          <p:cNvSpPr txBox="1">
            <a:spLocks noChangeArrowheads="1"/>
          </p:cNvSpPr>
          <p:nvPr/>
        </p:nvSpPr>
        <p:spPr bwMode="gray">
          <a:xfrm>
            <a:off x="2428875" y="5118100"/>
            <a:ext cx="5980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endParaRPr kumimoji="0" lang="en-US" altLang="zh-TW" b="0">
              <a:solidFill>
                <a:srgbClr val="000000"/>
              </a:solidFill>
            </a:endParaRPr>
          </a:p>
        </p:txBody>
      </p:sp>
      <p:grpSp>
        <p:nvGrpSpPr>
          <p:cNvPr id="5127" name="Group 76"/>
          <p:cNvGrpSpPr>
            <a:grpSpLocks/>
          </p:cNvGrpSpPr>
          <p:nvPr/>
        </p:nvGrpSpPr>
        <p:grpSpPr bwMode="auto">
          <a:xfrm>
            <a:off x="468313" y="1196975"/>
            <a:ext cx="8351837" cy="5386388"/>
            <a:chOff x="295" y="663"/>
            <a:chExt cx="5261" cy="3393"/>
          </a:xfrm>
        </p:grpSpPr>
        <p:grpSp>
          <p:nvGrpSpPr>
            <p:cNvPr id="5128" name="Group 73"/>
            <p:cNvGrpSpPr>
              <a:grpSpLocks/>
            </p:cNvGrpSpPr>
            <p:nvPr/>
          </p:nvGrpSpPr>
          <p:grpSpPr bwMode="auto">
            <a:xfrm>
              <a:off x="295" y="3067"/>
              <a:ext cx="5261" cy="989"/>
              <a:chOff x="295" y="3088"/>
              <a:chExt cx="5261" cy="989"/>
            </a:xfrm>
          </p:grpSpPr>
          <p:sp>
            <p:nvSpPr>
              <p:cNvPr id="5146" name="AutoShape 18"/>
              <p:cNvSpPr>
                <a:spLocks noChangeArrowheads="1"/>
              </p:cNvSpPr>
              <p:nvPr/>
            </p:nvSpPr>
            <p:spPr bwMode="gray">
              <a:xfrm>
                <a:off x="295" y="3088"/>
                <a:ext cx="5125" cy="989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E1E1FF"/>
                  </a:gs>
                  <a:gs pos="50000">
                    <a:srgbClr val="FFFFFF"/>
                  </a:gs>
                  <a:gs pos="100000">
                    <a:srgbClr val="E1E1FF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kumimoji="0" lang="zh-TW" altLang="en-US" b="0"/>
              </a:p>
            </p:txBody>
          </p:sp>
          <p:grpSp>
            <p:nvGrpSpPr>
              <p:cNvPr id="5147" name="Group 19"/>
              <p:cNvGrpSpPr>
                <a:grpSpLocks/>
              </p:cNvGrpSpPr>
              <p:nvPr/>
            </p:nvGrpSpPr>
            <p:grpSpPr bwMode="auto">
              <a:xfrm>
                <a:off x="407" y="3179"/>
                <a:ext cx="523" cy="478"/>
                <a:chOff x="999" y="3120"/>
                <a:chExt cx="768" cy="746"/>
              </a:xfrm>
            </p:grpSpPr>
            <p:sp>
              <p:nvSpPr>
                <p:cNvPr id="5150" name="AutoShape 20"/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BEB1C5"/>
                    </a:gs>
                  </a:gsLst>
                  <a:path path="shape">
                    <a:fillToRect l="50000" t="50000" r="50000" b="50000"/>
                  </a:path>
                </a:gra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zh-TW" altLang="en-US" b="0"/>
                </a:p>
              </p:txBody>
            </p:sp>
            <p:sp>
              <p:nvSpPr>
                <p:cNvPr id="193557" name="Freeform 21"/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3" cy="373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folHlink">
                        <a:gamma/>
                        <a:tint val="48627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0" lang="zh-TW" altLang="en-US" b="0"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193558" name="Text Box 22"/>
                <p:cNvSpPr txBox="1">
                  <a:spLocks noChangeArrowheads="1"/>
                </p:cNvSpPr>
                <p:nvPr/>
              </p:nvSpPr>
              <p:spPr bwMode="gray">
                <a:xfrm>
                  <a:off x="1328" y="3324"/>
                  <a:ext cx="90" cy="50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algn="ctr">
                    <a:defRPr/>
                  </a:pPr>
                  <a:endParaRPr kumimoji="0" lang="en-US" altLang="zh-TW" sz="2800" b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5148" name="Rectangle 68"/>
              <p:cNvSpPr>
                <a:spLocks noChangeArrowheads="1"/>
              </p:cNvSpPr>
              <p:nvPr/>
            </p:nvSpPr>
            <p:spPr bwMode="auto">
              <a:xfrm>
                <a:off x="567" y="3249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TW" sz="2800">
                    <a:latin typeface="Times New Roman" pitchFamily="18" charset="0"/>
                    <a:ea typeface="標楷體" pitchFamily="65" charset="-120"/>
                  </a:rPr>
                  <a:t>3</a:t>
                </a:r>
                <a:endParaRPr lang="zh-TW" altLang="en-US" sz="28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149" name="Rectangle 69"/>
              <p:cNvSpPr>
                <a:spLocks noChangeArrowheads="1"/>
              </p:cNvSpPr>
              <p:nvPr/>
            </p:nvSpPr>
            <p:spPr bwMode="auto">
              <a:xfrm>
                <a:off x="1020" y="3317"/>
                <a:ext cx="4536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TW" altLang="en-US" sz="2500">
                    <a:latin typeface="標楷體" pitchFamily="65" charset="-120"/>
                    <a:ea typeface="標楷體" pitchFamily="65" charset="-120"/>
                  </a:rPr>
                  <a:t>系</a:t>
                </a:r>
                <a:r>
                  <a:rPr lang="en-US" altLang="zh-TW" sz="2500"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 sz="2500">
                    <a:latin typeface="標楷體" pitchFamily="65" charset="-120"/>
                    <a:ea typeface="標楷體" pitchFamily="65" charset="-120"/>
                  </a:rPr>
                  <a:t>科</a:t>
                </a:r>
                <a:r>
                  <a:rPr lang="en-US" altLang="zh-TW" sz="2500">
                    <a:latin typeface="標楷體" pitchFamily="65" charset="-120"/>
                    <a:ea typeface="標楷體" pitchFamily="65" charset="-120"/>
                  </a:rPr>
                  <a:t>)</a:t>
                </a:r>
                <a:r>
                  <a:rPr lang="zh-TW" altLang="en-US" sz="2500">
                    <a:latin typeface="標楷體" pitchFamily="65" charset="-120"/>
                    <a:ea typeface="標楷體" pitchFamily="65" charset="-120"/>
                  </a:rPr>
                  <a:t>定位關係到學生日後實習單位要有區隔，</a:t>
                </a:r>
              </a:p>
              <a:p>
                <a:r>
                  <a:rPr lang="zh-TW" altLang="en-US" sz="2500">
                    <a:latin typeface="標楷體" pitchFamily="65" charset="-120"/>
                    <a:ea typeface="標楷體" pitchFamily="65" charset="-120"/>
                  </a:rPr>
                  <a:t>需與學生定位相符。</a:t>
                </a:r>
                <a:endParaRPr lang="en-US" altLang="zh-TW" sz="250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5129" name="Group 72"/>
            <p:cNvGrpSpPr>
              <a:grpSpLocks/>
            </p:cNvGrpSpPr>
            <p:nvPr/>
          </p:nvGrpSpPr>
          <p:grpSpPr bwMode="auto">
            <a:xfrm>
              <a:off x="295" y="663"/>
              <a:ext cx="5125" cy="989"/>
              <a:chOff x="295" y="754"/>
              <a:chExt cx="5125" cy="989"/>
            </a:xfrm>
          </p:grpSpPr>
          <p:sp>
            <p:nvSpPr>
              <p:cNvPr id="5139" name="AutoShape 4"/>
              <p:cNvSpPr>
                <a:spLocks noChangeArrowheads="1"/>
              </p:cNvSpPr>
              <p:nvPr/>
            </p:nvSpPr>
            <p:spPr bwMode="gray">
              <a:xfrm>
                <a:off x="295" y="754"/>
                <a:ext cx="5125" cy="989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E1E1FF"/>
                  </a:gs>
                  <a:gs pos="50000">
                    <a:srgbClr val="FFFFFF"/>
                  </a:gs>
                  <a:gs pos="100000">
                    <a:srgbClr val="E1E1FF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kumimoji="0" lang="zh-TW" altLang="en-US" b="0"/>
              </a:p>
            </p:txBody>
          </p:sp>
          <p:grpSp>
            <p:nvGrpSpPr>
              <p:cNvPr id="5140" name="Group 5"/>
              <p:cNvGrpSpPr>
                <a:grpSpLocks/>
              </p:cNvGrpSpPr>
              <p:nvPr/>
            </p:nvGrpSpPr>
            <p:grpSpPr bwMode="auto">
              <a:xfrm>
                <a:off x="407" y="845"/>
                <a:ext cx="523" cy="453"/>
                <a:chOff x="999" y="1092"/>
                <a:chExt cx="768" cy="746"/>
              </a:xfrm>
            </p:grpSpPr>
            <p:sp>
              <p:nvSpPr>
                <p:cNvPr id="193542" name="AutoShape 6"/>
                <p:cNvSpPr>
                  <a:spLocks noChangeArrowheads="1"/>
                </p:cNvSpPr>
                <p:nvPr/>
              </p:nvSpPr>
              <p:spPr bwMode="gray">
                <a:xfrm>
                  <a:off x="999" y="1092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zh-TW" altLang="en-US" b="0">
                    <a:latin typeface="Arial" pitchFamily="34" charset="0"/>
                  </a:endParaRPr>
                </a:p>
              </p:txBody>
            </p:sp>
            <p:sp>
              <p:nvSpPr>
                <p:cNvPr id="193543" name="Freeform 7"/>
                <p:cNvSpPr>
                  <a:spLocks/>
                </p:cNvSpPr>
                <p:nvPr/>
              </p:nvSpPr>
              <p:spPr bwMode="gray">
                <a:xfrm>
                  <a:off x="1047" y="1140"/>
                  <a:ext cx="383" cy="374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4510"/>
                        <a:invGamma/>
                      </a:schemeClr>
                    </a:gs>
                    <a:gs pos="50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0" lang="zh-TW" altLang="en-US" b="0"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193544" name="Text Box 8"/>
                <p:cNvSpPr txBox="1">
                  <a:spLocks noChangeArrowheads="1"/>
                </p:cNvSpPr>
                <p:nvPr/>
              </p:nvSpPr>
              <p:spPr bwMode="gray">
                <a:xfrm>
                  <a:off x="1328" y="1295"/>
                  <a:ext cx="90" cy="54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algn="ctr">
                    <a:defRPr/>
                  </a:pPr>
                  <a:endParaRPr kumimoji="0" lang="en-US" altLang="zh-TW" sz="2800" b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5141" name="Rectangle 66"/>
              <p:cNvSpPr>
                <a:spLocks noChangeArrowheads="1"/>
              </p:cNvSpPr>
              <p:nvPr/>
            </p:nvSpPr>
            <p:spPr bwMode="auto">
              <a:xfrm>
                <a:off x="567" y="890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TW" sz="2800">
                    <a:latin typeface="Times New Roman" pitchFamily="18" charset="0"/>
                    <a:ea typeface="標楷體" pitchFamily="65" charset="-120"/>
                  </a:rPr>
                  <a:t>1</a:t>
                </a:r>
                <a:endParaRPr lang="zh-TW" altLang="en-US" sz="28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142" name="Rectangle 70"/>
              <p:cNvSpPr>
                <a:spLocks noChangeArrowheads="1"/>
              </p:cNvSpPr>
              <p:nvPr/>
            </p:nvSpPr>
            <p:spPr bwMode="auto">
              <a:xfrm>
                <a:off x="930" y="754"/>
                <a:ext cx="4348" cy="942"/>
              </a:xfrm>
              <a:prstGeom prst="rect">
                <a:avLst/>
              </a:prstGeom>
              <a:gradFill rotWithShape="1">
                <a:gsLst>
                  <a:gs pos="0">
                    <a:srgbClr val="E1E1FF"/>
                  </a:gs>
                  <a:gs pos="50000">
                    <a:srgbClr val="F9F9FF"/>
                  </a:gs>
                  <a:gs pos="100000">
                    <a:srgbClr val="E1E1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TW" altLang="en-US" sz="2300">
                    <a:latin typeface="標楷體" pitchFamily="65" charset="-120"/>
                    <a:ea typeface="標楷體" pitchFamily="65" charset="-120"/>
                  </a:rPr>
                  <a:t>系必須內部招開系</a:t>
                </a:r>
                <a:r>
                  <a:rPr lang="en-US" altLang="zh-TW" sz="2300"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 sz="2300">
                    <a:latin typeface="標楷體" pitchFamily="65" charset="-120"/>
                    <a:ea typeface="標楷體" pitchFamily="65" charset="-120"/>
                  </a:rPr>
                  <a:t>科</a:t>
                </a:r>
                <a:r>
                  <a:rPr lang="en-US" altLang="zh-TW" sz="2300">
                    <a:latin typeface="標楷體" pitchFamily="65" charset="-120"/>
                    <a:ea typeface="標楷體" pitchFamily="65" charset="-120"/>
                  </a:rPr>
                  <a:t>)</a:t>
                </a:r>
                <a:r>
                  <a:rPr lang="zh-TW" altLang="en-US" sz="2300">
                    <a:latin typeface="標楷體" pitchFamily="65" charset="-120"/>
                    <a:ea typeface="標楷體" pitchFamily="65" charset="-120"/>
                  </a:rPr>
                  <a:t>務會議確認自我定位，及其所</a:t>
                </a:r>
              </a:p>
              <a:p>
                <a:r>
                  <a:rPr lang="zh-TW" altLang="en-US" sz="2300">
                    <a:latin typeface="標楷體" pitchFamily="65" charset="-120"/>
                    <a:ea typeface="標楷體" pitchFamily="65" charset="-120"/>
                  </a:rPr>
                  <a:t>培育人資特性、人才位階，學生畢業後的就業屬性；</a:t>
                </a:r>
              </a:p>
              <a:p>
                <a:r>
                  <a:rPr lang="zh-TW" altLang="en-US" sz="2300">
                    <a:latin typeface="標楷體" pitchFamily="65" charset="-120"/>
                    <a:ea typeface="標楷體" pitchFamily="65" charset="-120"/>
                  </a:rPr>
                  <a:t>例如 經理、工程師、技士、營養師、檢驗人員、</a:t>
                </a:r>
              </a:p>
              <a:p>
                <a:r>
                  <a:rPr lang="zh-TW" altLang="en-US" sz="2300">
                    <a:latin typeface="標楷體" pitchFamily="65" charset="-120"/>
                    <a:ea typeface="標楷體" pitchFamily="65" charset="-120"/>
                  </a:rPr>
                  <a:t>     事務人員、設計師、行政主廚、服務人員</a:t>
                </a:r>
                <a:r>
                  <a:rPr lang="en-US" altLang="zh-TW" sz="2300">
                    <a:latin typeface="標楷體" pitchFamily="65" charset="-120"/>
                    <a:ea typeface="標楷體" pitchFamily="65" charset="-120"/>
                  </a:rPr>
                  <a:t>…</a:t>
                </a:r>
                <a:r>
                  <a:rPr lang="zh-TW" altLang="en-US" sz="2300">
                    <a:latin typeface="標楷體" pitchFamily="65" charset="-120"/>
                    <a:ea typeface="標楷體" pitchFamily="65" charset="-120"/>
                  </a:rPr>
                  <a:t>。</a:t>
                </a:r>
                <a:r>
                  <a:rPr lang="zh-TW" altLang="en-US" sz="2300" b="0"/>
                  <a:t> </a:t>
                </a:r>
              </a:p>
            </p:txBody>
          </p:sp>
        </p:grpSp>
        <p:grpSp>
          <p:nvGrpSpPr>
            <p:cNvPr id="5130" name="Group 75"/>
            <p:cNvGrpSpPr>
              <a:grpSpLocks/>
            </p:cNvGrpSpPr>
            <p:nvPr/>
          </p:nvGrpSpPr>
          <p:grpSpPr bwMode="auto">
            <a:xfrm>
              <a:off x="295" y="1752"/>
              <a:ext cx="5216" cy="1224"/>
              <a:chOff x="295" y="1752"/>
              <a:chExt cx="5216" cy="1224"/>
            </a:xfrm>
          </p:grpSpPr>
          <p:sp>
            <p:nvSpPr>
              <p:cNvPr id="5131" name="AutoShape 11"/>
              <p:cNvSpPr>
                <a:spLocks noChangeArrowheads="1"/>
              </p:cNvSpPr>
              <p:nvPr/>
            </p:nvSpPr>
            <p:spPr bwMode="gray">
              <a:xfrm>
                <a:off x="295" y="1752"/>
                <a:ext cx="5125" cy="1224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E1E1FF"/>
                  </a:gs>
                  <a:gs pos="50000">
                    <a:srgbClr val="FFFFFF"/>
                  </a:gs>
                  <a:gs pos="100000">
                    <a:srgbClr val="E1E1FF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kumimoji="0" lang="zh-TW" altLang="en-US" b="0"/>
              </a:p>
            </p:txBody>
          </p:sp>
          <p:grpSp>
            <p:nvGrpSpPr>
              <p:cNvPr id="5132" name="Group 74"/>
              <p:cNvGrpSpPr>
                <a:grpSpLocks/>
              </p:cNvGrpSpPr>
              <p:nvPr/>
            </p:nvGrpSpPr>
            <p:grpSpPr bwMode="auto">
              <a:xfrm>
                <a:off x="385" y="1842"/>
                <a:ext cx="523" cy="470"/>
                <a:chOff x="407" y="2008"/>
                <a:chExt cx="523" cy="470"/>
              </a:xfrm>
            </p:grpSpPr>
            <p:grpSp>
              <p:nvGrpSpPr>
                <p:cNvPr id="5134" name="Group 12"/>
                <p:cNvGrpSpPr>
                  <a:grpSpLocks/>
                </p:cNvGrpSpPr>
                <p:nvPr/>
              </p:nvGrpSpPr>
              <p:grpSpPr bwMode="auto">
                <a:xfrm>
                  <a:off x="407" y="2008"/>
                  <a:ext cx="523" cy="470"/>
                  <a:chOff x="999" y="2100"/>
                  <a:chExt cx="768" cy="746"/>
                </a:xfrm>
              </p:grpSpPr>
              <p:sp>
                <p:nvSpPr>
                  <p:cNvPr id="5136" name="AutoShape 13"/>
                  <p:cNvSpPr>
                    <a:spLocks noChangeArrowheads="1"/>
                  </p:cNvSpPr>
                  <p:nvPr/>
                </p:nvSpPr>
                <p:spPr bwMode="gray">
                  <a:xfrm>
                    <a:off x="999" y="2100"/>
                    <a:ext cx="768" cy="746"/>
                  </a:xfrm>
                  <a:prstGeom prst="roundRect">
                    <a:avLst>
                      <a:gd name="adj" fmla="val 11921"/>
                    </a:avLst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87BEE7"/>
                      </a:gs>
                    </a:gsLst>
                    <a:path path="shape">
                      <a:fillToRect l="50000" t="50000" r="50000" b="50000"/>
                    </a:path>
                  </a:gradFill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kumimoji="0" lang="zh-TW" altLang="en-US" b="0"/>
                  </a:p>
                </p:txBody>
              </p:sp>
              <p:sp>
                <p:nvSpPr>
                  <p:cNvPr id="193550" name="Freeform 14"/>
                  <p:cNvSpPr>
                    <a:spLocks/>
                  </p:cNvSpPr>
                  <p:nvPr/>
                </p:nvSpPr>
                <p:spPr bwMode="gray">
                  <a:xfrm>
                    <a:off x="1047" y="2148"/>
                    <a:ext cx="383" cy="373"/>
                  </a:xfrm>
                  <a:custGeom>
                    <a:avLst/>
                    <a:gdLst/>
                    <a:ahLst/>
                    <a:cxnLst>
                      <a:cxn ang="0">
                        <a:pos x="118" y="0"/>
                      </a:cxn>
                      <a:cxn ang="0">
                        <a:pos x="0" y="118"/>
                      </a:cxn>
                      <a:cxn ang="0">
                        <a:pos x="0" y="589"/>
                      </a:cxn>
                      <a:cxn ang="0">
                        <a:pos x="161" y="174"/>
                      </a:cxn>
                      <a:cxn ang="0">
                        <a:pos x="589" y="0"/>
                      </a:cxn>
                      <a:cxn ang="0">
                        <a:pos x="118" y="0"/>
                      </a:cxn>
                    </a:cxnLst>
                    <a:rect l="0" t="0" r="r" b="b"/>
                    <a:pathLst>
                      <a:path w="596" h="598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lnTo>
                          <a:pt x="0" y="589"/>
                        </a:lnTo>
                        <a:cubicBezTo>
                          <a:pt x="27" y="598"/>
                          <a:pt x="12" y="309"/>
                          <a:pt x="161" y="174"/>
                        </a:cubicBezTo>
                        <a:cubicBezTo>
                          <a:pt x="310" y="39"/>
                          <a:pt x="596" y="29"/>
                          <a:pt x="589" y="0"/>
                        </a:cubicBezTo>
                        <a:lnTo>
                          <a:pt x="118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hlink">
                          <a:gamma/>
                          <a:tint val="42353"/>
                          <a:invGamma/>
                        </a:schemeClr>
                      </a:gs>
                      <a:gs pos="100000">
                        <a:schemeClr val="hlink">
                          <a:alpha val="0"/>
                        </a:schemeClr>
                      </a:gs>
                    </a:gsLst>
                    <a:lin ang="27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kumimoji="0" lang="zh-TW" altLang="en-US" b="0">
                      <a:latin typeface="Arial" pitchFamily="34" charset="0"/>
                      <a:ea typeface="+mn-ea"/>
                    </a:endParaRPr>
                  </a:p>
                </p:txBody>
              </p:sp>
              <p:sp>
                <p:nvSpPr>
                  <p:cNvPr id="193551" name="Text Box 15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329" y="2305"/>
                    <a:ext cx="91" cy="51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defRPr/>
                    </a:pPr>
                    <a:endParaRPr kumimoji="0" lang="en-US" altLang="zh-TW" sz="2800" b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5135" name="Rectangle 67"/>
                <p:cNvSpPr>
                  <a:spLocks noChangeArrowheads="1"/>
                </p:cNvSpPr>
                <p:nvPr/>
              </p:nvSpPr>
              <p:spPr bwMode="auto">
                <a:xfrm>
                  <a:off x="567" y="2069"/>
                  <a:ext cx="22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TW" sz="2800">
                      <a:latin typeface="Times New Roman" pitchFamily="18" charset="0"/>
                      <a:ea typeface="標楷體" pitchFamily="65" charset="-120"/>
                    </a:rPr>
                    <a:t>2</a:t>
                  </a:r>
                  <a:endParaRPr lang="zh-TW" altLang="en-US" sz="2800">
                    <a:latin typeface="Times New Roman" pitchFamily="18" charset="0"/>
                    <a:ea typeface="標楷體" pitchFamily="65" charset="-120"/>
                  </a:endParaRPr>
                </a:p>
              </p:txBody>
            </p:sp>
          </p:grpSp>
          <p:sp>
            <p:nvSpPr>
              <p:cNvPr id="5133" name="Rectangle 71"/>
              <p:cNvSpPr>
                <a:spLocks noChangeArrowheads="1"/>
              </p:cNvSpPr>
              <p:nvPr/>
            </p:nvSpPr>
            <p:spPr bwMode="auto">
              <a:xfrm>
                <a:off x="975" y="1797"/>
                <a:ext cx="4536" cy="1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TW" altLang="en-US" sz="2300">
                    <a:latin typeface="標楷體" pitchFamily="65" charset="-120"/>
                    <a:ea typeface="標楷體" pitchFamily="65" charset="-120"/>
                  </a:rPr>
                  <a:t>系</a:t>
                </a:r>
                <a:r>
                  <a:rPr lang="en-US" altLang="zh-TW" sz="2300"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 sz="2300">
                    <a:latin typeface="標楷體" pitchFamily="65" charset="-120"/>
                    <a:ea typeface="標楷體" pitchFamily="65" charset="-120"/>
                  </a:rPr>
                  <a:t>科</a:t>
                </a:r>
                <a:r>
                  <a:rPr lang="en-US" altLang="zh-TW" sz="2300">
                    <a:latin typeface="標楷體" pitchFamily="65" charset="-120"/>
                    <a:ea typeface="標楷體" pitchFamily="65" charset="-120"/>
                  </a:rPr>
                  <a:t>)</a:t>
                </a:r>
                <a:r>
                  <a:rPr lang="zh-TW" altLang="en-US" sz="2300">
                    <a:latin typeface="標楷體" pitchFamily="65" charset="-120"/>
                    <a:ea typeface="標楷體" pitchFamily="65" charset="-120"/>
                  </a:rPr>
                  <a:t>定位的規劃參考基準： </a:t>
                </a:r>
              </a:p>
              <a:p>
                <a:r>
                  <a:rPr lang="en-US" altLang="zh-TW" sz="2300">
                    <a:latin typeface="標楷體" pitchFamily="65" charset="-120"/>
                    <a:ea typeface="標楷體" pitchFamily="65" charset="-120"/>
                  </a:rPr>
                  <a:t>             </a:t>
                </a:r>
                <a:r>
                  <a:rPr lang="en-US" altLang="zh-TW" sz="2300">
                    <a:latin typeface="Times New Roman" pitchFamily="18" charset="0"/>
                    <a:ea typeface="標楷體" pitchFamily="65" charset="-120"/>
                  </a:rPr>
                  <a:t>a. </a:t>
                </a:r>
                <a:r>
                  <a:rPr lang="zh-TW" altLang="en-US" sz="2300">
                    <a:latin typeface="標楷體" pitchFamily="65" charset="-120"/>
                    <a:ea typeface="標楷體" pitchFamily="65" charset="-120"/>
                  </a:rPr>
                  <a:t>考入學生的</a:t>
                </a:r>
                <a:r>
                  <a:rPr lang="en-US" altLang="zh-TW" sz="2300">
                    <a:latin typeface="Times New Roman" pitchFamily="18" charset="0"/>
                    <a:ea typeface="標楷體" pitchFamily="65" charset="-120"/>
                  </a:rPr>
                  <a:t>PR</a:t>
                </a:r>
                <a:r>
                  <a:rPr lang="zh-TW" altLang="en-US" sz="2300">
                    <a:latin typeface="標楷體" pitchFamily="65" charset="-120"/>
                    <a:ea typeface="標楷體" pitchFamily="65" charset="-120"/>
                  </a:rPr>
                  <a:t>值。</a:t>
                </a:r>
              </a:p>
              <a:p>
                <a:r>
                  <a:rPr lang="zh-TW" altLang="en-US" sz="2300">
                    <a:latin typeface="標楷體" pitchFamily="65" charset="-120"/>
                    <a:ea typeface="標楷體" pitchFamily="65" charset="-120"/>
                  </a:rPr>
                  <a:t>             </a:t>
                </a:r>
                <a:r>
                  <a:rPr lang="en-US" altLang="zh-TW" sz="2300">
                    <a:latin typeface="Times New Roman" pitchFamily="18" charset="0"/>
                    <a:ea typeface="標楷體" pitchFamily="65" charset="-120"/>
                  </a:rPr>
                  <a:t>b. </a:t>
                </a:r>
                <a:r>
                  <a:rPr lang="zh-TW" altLang="en-US" sz="2300">
                    <a:latin typeface="標楷體" pitchFamily="65" charset="-120"/>
                    <a:ea typeface="標楷體" pitchFamily="65" charset="-120"/>
                  </a:rPr>
                  <a:t>學校師資專長背景。  </a:t>
                </a:r>
              </a:p>
              <a:p>
                <a:r>
                  <a:rPr lang="zh-TW" altLang="en-US" sz="2300">
                    <a:latin typeface="標楷體" pitchFamily="65" charset="-120"/>
                    <a:ea typeface="標楷體" pitchFamily="65" charset="-120"/>
                  </a:rPr>
                  <a:t>             </a:t>
                </a:r>
                <a:r>
                  <a:rPr lang="en-US" altLang="zh-TW" sz="2300">
                    <a:latin typeface="Times New Roman" pitchFamily="18" charset="0"/>
                    <a:ea typeface="標楷體" pitchFamily="65" charset="-120"/>
                  </a:rPr>
                  <a:t>c. </a:t>
                </a:r>
                <a:r>
                  <a:rPr lang="zh-TW" altLang="en-US" sz="2300">
                    <a:latin typeface="標楷體" pitchFamily="65" charset="-120"/>
                    <a:ea typeface="標楷體" pitchFamily="65" charset="-120"/>
                  </a:rPr>
                  <a:t>與其他學校同系</a:t>
                </a:r>
                <a:r>
                  <a:rPr lang="en-US" altLang="zh-TW" sz="2300"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 sz="2300">
                    <a:latin typeface="標楷體" pitchFamily="65" charset="-120"/>
                    <a:ea typeface="標楷體" pitchFamily="65" charset="-120"/>
                  </a:rPr>
                  <a:t>科</a:t>
                </a:r>
                <a:r>
                  <a:rPr lang="en-US" altLang="zh-TW" sz="2300">
                    <a:latin typeface="標楷體" pitchFamily="65" charset="-120"/>
                    <a:ea typeface="標楷體" pitchFamily="65" charset="-120"/>
                  </a:rPr>
                  <a:t>)</a:t>
                </a:r>
                <a:r>
                  <a:rPr lang="zh-TW" altLang="en-US" sz="2300">
                    <a:latin typeface="標楷體" pitchFamily="65" charset="-120"/>
                    <a:ea typeface="標楷體" pitchFamily="65" charset="-120"/>
                  </a:rPr>
                  <a:t>競合分析</a:t>
                </a:r>
                <a:r>
                  <a:rPr lang="zh-TW" altLang="en-US" sz="2300" b="0">
                    <a:latin typeface="標楷體" pitchFamily="65" charset="-120"/>
                    <a:ea typeface="標楷體" pitchFamily="65" charset="-120"/>
                  </a:rPr>
                  <a:t> </a:t>
                </a:r>
                <a:r>
                  <a:rPr lang="zh-TW" altLang="en-US" sz="2300">
                    <a:latin typeface="標楷體" pitchFamily="65" charset="-120"/>
                    <a:ea typeface="標楷體" pitchFamily="65" charset="-120"/>
                  </a:rPr>
                  <a:t>。</a:t>
                </a:r>
              </a:p>
              <a:p>
                <a:r>
                  <a:rPr lang="zh-TW" altLang="en-US" sz="2300">
                    <a:latin typeface="標楷體" pitchFamily="65" charset="-120"/>
                    <a:ea typeface="標楷體" pitchFamily="65" charset="-120"/>
                  </a:rPr>
                  <a:t>             </a:t>
                </a:r>
                <a:r>
                  <a:rPr lang="en-US" altLang="zh-TW" sz="2300">
                    <a:latin typeface="Times New Roman" pitchFamily="18" charset="0"/>
                    <a:ea typeface="標楷體" pitchFamily="65" charset="-120"/>
                  </a:rPr>
                  <a:t>d. </a:t>
                </a:r>
                <a:r>
                  <a:rPr lang="zh-TW" altLang="en-US" sz="2300">
                    <a:latin typeface="標楷體" pitchFamily="65" charset="-120"/>
                    <a:ea typeface="標楷體" pitchFamily="65" charset="-120"/>
                  </a:rPr>
                  <a:t>學生就業機會分析。</a:t>
                </a:r>
                <a:endParaRPr lang="en-US" altLang="zh-TW" sz="2300" b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62"/>
          <p:cNvGrpSpPr>
            <a:grpSpLocks/>
          </p:cNvGrpSpPr>
          <p:nvPr/>
        </p:nvGrpSpPr>
        <p:grpSpPr bwMode="auto">
          <a:xfrm>
            <a:off x="323850" y="908050"/>
            <a:ext cx="4572000" cy="2806700"/>
            <a:chOff x="0" y="573"/>
            <a:chExt cx="2880" cy="1768"/>
          </a:xfrm>
        </p:grpSpPr>
        <p:sp>
          <p:nvSpPr>
            <p:cNvPr id="10" name="圓角矩形 25"/>
            <p:cNvSpPr>
              <a:spLocks noChangeArrowheads="1"/>
            </p:cNvSpPr>
            <p:nvPr/>
          </p:nvSpPr>
          <p:spPr bwMode="auto">
            <a:xfrm>
              <a:off x="136" y="709"/>
              <a:ext cx="2744" cy="1632"/>
            </a:xfrm>
            <a:prstGeom prst="roundRect">
              <a:avLst>
                <a:gd name="adj" fmla="val 4486"/>
              </a:avLst>
            </a:prstGeom>
            <a:solidFill>
              <a:srgbClr val="DCE6F2">
                <a:alpha val="48000"/>
              </a:srgbClr>
            </a:solidFill>
            <a:ln w="25400" algn="ctr">
              <a:solidFill>
                <a:srgbClr val="558ED5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6168" name="Group 56"/>
            <p:cNvGrpSpPr>
              <a:grpSpLocks/>
            </p:cNvGrpSpPr>
            <p:nvPr/>
          </p:nvGrpSpPr>
          <p:grpSpPr bwMode="auto">
            <a:xfrm>
              <a:off x="0" y="573"/>
              <a:ext cx="408" cy="439"/>
              <a:chOff x="385" y="935"/>
              <a:chExt cx="408" cy="439"/>
            </a:xfrm>
          </p:grpSpPr>
          <p:grpSp>
            <p:nvGrpSpPr>
              <p:cNvPr id="6170" name="Group 12"/>
              <p:cNvGrpSpPr>
                <a:grpSpLocks/>
              </p:cNvGrpSpPr>
              <p:nvPr/>
            </p:nvGrpSpPr>
            <p:grpSpPr bwMode="auto">
              <a:xfrm>
                <a:off x="385" y="935"/>
                <a:ext cx="408" cy="439"/>
                <a:chOff x="999" y="2100"/>
                <a:chExt cx="768" cy="801"/>
              </a:xfrm>
            </p:grpSpPr>
            <p:sp>
              <p:nvSpPr>
                <p:cNvPr id="6172" name="AutoShape 13"/>
                <p:cNvSpPr>
                  <a:spLocks noChangeArrowheads="1"/>
                </p:cNvSpPr>
                <p:nvPr/>
              </p:nvSpPr>
              <p:spPr bwMode="gray">
                <a:xfrm>
                  <a:off x="999" y="210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7BEE7"/>
                    </a:gs>
                  </a:gsLst>
                  <a:path path="shape">
                    <a:fillToRect l="50000" t="50000" r="50000" b="50000"/>
                  </a:path>
                </a:gra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zh-TW" altLang="en-US" b="0"/>
                </a:p>
              </p:txBody>
            </p:sp>
            <p:sp>
              <p:nvSpPr>
                <p:cNvPr id="3" name="Freeform 14"/>
                <p:cNvSpPr>
                  <a:spLocks/>
                </p:cNvSpPr>
                <p:nvPr/>
              </p:nvSpPr>
              <p:spPr bwMode="gray">
                <a:xfrm>
                  <a:off x="1048" y="2147"/>
                  <a:ext cx="382" cy="374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42353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0" lang="zh-TW" altLang="en-US" b="0"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4" name="Text Box 15"/>
                <p:cNvSpPr txBox="1">
                  <a:spLocks noChangeArrowheads="1"/>
                </p:cNvSpPr>
                <p:nvPr/>
              </p:nvSpPr>
              <p:spPr bwMode="gray">
                <a:xfrm>
                  <a:off x="1311" y="2304"/>
                  <a:ext cx="126" cy="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algn="ctr">
                    <a:defRPr/>
                  </a:pPr>
                  <a:endParaRPr kumimoji="0" lang="en-US" altLang="zh-TW" sz="2800" b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6171" name="Rectangle 50"/>
              <p:cNvSpPr>
                <a:spLocks noChangeArrowheads="1"/>
              </p:cNvSpPr>
              <p:nvPr/>
            </p:nvSpPr>
            <p:spPr bwMode="auto">
              <a:xfrm>
                <a:off x="476" y="979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TW" sz="2800">
                    <a:latin typeface="Times New Roman" pitchFamily="18" charset="0"/>
                    <a:ea typeface="標楷體" pitchFamily="65" charset="-120"/>
                  </a:rPr>
                  <a:t>1</a:t>
                </a:r>
                <a:endParaRPr lang="zh-TW" altLang="en-US" sz="2800"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sp>
          <p:nvSpPr>
            <p:cNvPr id="6169" name="Rectangle 55"/>
            <p:cNvSpPr>
              <a:spLocks noChangeArrowheads="1"/>
            </p:cNvSpPr>
            <p:nvPr/>
          </p:nvSpPr>
          <p:spPr bwMode="auto">
            <a:xfrm>
              <a:off x="249" y="935"/>
              <a:ext cx="2356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zh-TW" altLang="en-US" sz="2800">
                  <a:ea typeface="標楷體" pitchFamily="65" charset="-120"/>
                </a:rPr>
                <a:t>自我定位所需培育市場</a:t>
              </a:r>
            </a:p>
            <a:p>
              <a:pPr eaLnBrk="0" hangingPunct="0"/>
              <a:r>
                <a:rPr lang="zh-TW" altLang="en-US" sz="2800">
                  <a:ea typeface="標楷體" pitchFamily="65" charset="-120"/>
                </a:rPr>
                <a:t>區隔之人才屬性，及位</a:t>
              </a:r>
            </a:p>
            <a:p>
              <a:pPr eaLnBrk="0" hangingPunct="0"/>
              <a:r>
                <a:rPr lang="zh-TW" altLang="en-US" sz="2800">
                  <a:ea typeface="標楷體" pitchFamily="65" charset="-120"/>
                </a:rPr>
                <a:t>階特質，請參考中華民</a:t>
              </a:r>
            </a:p>
            <a:p>
              <a:pPr eaLnBrk="0" hangingPunct="0"/>
              <a:r>
                <a:rPr lang="zh-TW" altLang="en-US" sz="2800">
                  <a:ea typeface="標楷體" pitchFamily="65" charset="-120"/>
                </a:rPr>
                <a:t>國職業標準分類。</a:t>
              </a:r>
            </a:p>
          </p:txBody>
        </p:sp>
      </p:grpSp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1042988" y="0"/>
            <a:ext cx="5264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8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48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說 明</a:t>
            </a:r>
          </a:p>
        </p:txBody>
      </p:sp>
      <p:sp>
        <p:nvSpPr>
          <p:cNvPr id="6148" name="Text Box 23"/>
          <p:cNvSpPr txBox="1">
            <a:spLocks noChangeArrowheads="1"/>
          </p:cNvSpPr>
          <p:nvPr/>
        </p:nvSpPr>
        <p:spPr bwMode="gray">
          <a:xfrm>
            <a:off x="2428875" y="5118100"/>
            <a:ext cx="5980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endParaRPr kumimoji="0" lang="en-US" altLang="zh-TW" b="0">
              <a:solidFill>
                <a:srgbClr val="000000"/>
              </a:solidFill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4679950" y="2420938"/>
            <a:ext cx="4284663" cy="2663825"/>
          </a:xfrm>
          <a:prstGeom prst="roundRect">
            <a:avLst>
              <a:gd name="adj" fmla="val 4487"/>
            </a:avLst>
          </a:prstGeom>
          <a:solidFill>
            <a:srgbClr val="DCE6F2">
              <a:alpha val="50196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/>
          </a:p>
        </p:txBody>
      </p:sp>
      <p:grpSp>
        <p:nvGrpSpPr>
          <p:cNvPr id="6150" name="Group 58"/>
          <p:cNvGrpSpPr>
            <a:grpSpLocks/>
          </p:cNvGrpSpPr>
          <p:nvPr/>
        </p:nvGrpSpPr>
        <p:grpSpPr bwMode="auto">
          <a:xfrm>
            <a:off x="8316913" y="1989138"/>
            <a:ext cx="647700" cy="696912"/>
            <a:chOff x="2426" y="1434"/>
            <a:chExt cx="408" cy="439"/>
          </a:xfrm>
        </p:grpSpPr>
        <p:grpSp>
          <p:nvGrpSpPr>
            <p:cNvPr id="6162" name="Group 12"/>
            <p:cNvGrpSpPr>
              <a:grpSpLocks/>
            </p:cNvGrpSpPr>
            <p:nvPr/>
          </p:nvGrpSpPr>
          <p:grpSpPr bwMode="auto">
            <a:xfrm>
              <a:off x="2426" y="1434"/>
              <a:ext cx="408" cy="439"/>
              <a:chOff x="999" y="2100"/>
              <a:chExt cx="768" cy="801"/>
            </a:xfrm>
          </p:grpSpPr>
          <p:sp>
            <p:nvSpPr>
              <p:cNvPr id="6164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87BEE7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 b="0"/>
              </a:p>
            </p:txBody>
          </p:sp>
          <p:sp>
            <p:nvSpPr>
              <p:cNvPr id="6" name="Freeform 14"/>
              <p:cNvSpPr>
                <a:spLocks/>
              </p:cNvSpPr>
              <p:nvPr/>
            </p:nvSpPr>
            <p:spPr bwMode="gray">
              <a:xfrm>
                <a:off x="1048" y="2147"/>
                <a:ext cx="382" cy="374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b="0"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7" name="Text Box 15"/>
              <p:cNvSpPr txBox="1">
                <a:spLocks noChangeArrowheads="1"/>
              </p:cNvSpPr>
              <p:nvPr/>
            </p:nvSpPr>
            <p:spPr bwMode="gray">
              <a:xfrm>
                <a:off x="1311" y="2304"/>
                <a:ext cx="126" cy="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>
                  <a:defRPr/>
                </a:pPr>
                <a:endParaRPr kumimoji="0" lang="en-US" altLang="zh-TW" sz="2800" b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6163" name="Rectangle 52"/>
            <p:cNvSpPr>
              <a:spLocks noChangeArrowheads="1"/>
            </p:cNvSpPr>
            <p:nvPr/>
          </p:nvSpPr>
          <p:spPr bwMode="auto">
            <a:xfrm>
              <a:off x="2517" y="147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800">
                  <a:latin typeface="Times New Roman" pitchFamily="18" charset="0"/>
                  <a:ea typeface="標楷體" pitchFamily="65" charset="-120"/>
                </a:rPr>
                <a:t>2</a:t>
              </a:r>
              <a:endParaRPr lang="zh-TW" altLang="en-US" sz="2800"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6151" name="Rectangle 59"/>
          <p:cNvSpPr>
            <a:spLocks noChangeArrowheads="1"/>
          </p:cNvSpPr>
          <p:nvPr/>
        </p:nvSpPr>
        <p:spPr bwMode="auto">
          <a:xfrm>
            <a:off x="5076825" y="2781300"/>
            <a:ext cx="37401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參考基準，需考量學校</a:t>
            </a:r>
          </a:p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師資專長特性及學生素</a:t>
            </a:r>
          </a:p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質水準，以達適性教育</a:t>
            </a:r>
          </a:p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之目標。 </a:t>
            </a:r>
          </a:p>
        </p:txBody>
      </p:sp>
      <p:grpSp>
        <p:nvGrpSpPr>
          <p:cNvPr id="6152" name="Group 61"/>
          <p:cNvGrpSpPr>
            <a:grpSpLocks/>
          </p:cNvGrpSpPr>
          <p:nvPr/>
        </p:nvGrpSpPr>
        <p:grpSpPr bwMode="auto">
          <a:xfrm>
            <a:off x="395288" y="3860800"/>
            <a:ext cx="4535487" cy="2735263"/>
            <a:chOff x="295" y="2387"/>
            <a:chExt cx="2857" cy="1723"/>
          </a:xfrm>
        </p:grpSpPr>
        <p:sp>
          <p:nvSpPr>
            <p:cNvPr id="41" name="모서리가 둥근 직사각형 40"/>
            <p:cNvSpPr/>
            <p:nvPr/>
          </p:nvSpPr>
          <p:spPr>
            <a:xfrm>
              <a:off x="385" y="2523"/>
              <a:ext cx="2767" cy="1587"/>
            </a:xfrm>
            <a:prstGeom prst="roundRect">
              <a:avLst>
                <a:gd name="adj" fmla="val 4487"/>
              </a:avLst>
            </a:prstGeom>
            <a:solidFill>
              <a:srgbClr val="DCE6F2">
                <a:alpha val="50196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/>
            </a:p>
          </p:txBody>
        </p:sp>
        <p:grpSp>
          <p:nvGrpSpPr>
            <p:cNvPr id="6155" name="Group 57"/>
            <p:cNvGrpSpPr>
              <a:grpSpLocks/>
            </p:cNvGrpSpPr>
            <p:nvPr/>
          </p:nvGrpSpPr>
          <p:grpSpPr bwMode="auto">
            <a:xfrm>
              <a:off x="295" y="2387"/>
              <a:ext cx="408" cy="439"/>
              <a:chOff x="249" y="2931"/>
              <a:chExt cx="408" cy="439"/>
            </a:xfrm>
          </p:grpSpPr>
          <p:grpSp>
            <p:nvGrpSpPr>
              <p:cNvPr id="6157" name="Group 12"/>
              <p:cNvGrpSpPr>
                <a:grpSpLocks/>
              </p:cNvGrpSpPr>
              <p:nvPr/>
            </p:nvGrpSpPr>
            <p:grpSpPr bwMode="auto">
              <a:xfrm>
                <a:off x="249" y="2931"/>
                <a:ext cx="408" cy="439"/>
                <a:chOff x="999" y="2100"/>
                <a:chExt cx="768" cy="801"/>
              </a:xfrm>
            </p:grpSpPr>
            <p:sp>
              <p:nvSpPr>
                <p:cNvPr id="6159" name="AutoShape 13"/>
                <p:cNvSpPr>
                  <a:spLocks noChangeArrowheads="1"/>
                </p:cNvSpPr>
                <p:nvPr/>
              </p:nvSpPr>
              <p:spPr bwMode="gray">
                <a:xfrm>
                  <a:off x="999" y="210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7BEE7"/>
                    </a:gs>
                  </a:gsLst>
                  <a:path path="shape">
                    <a:fillToRect l="50000" t="50000" r="50000" b="50000"/>
                  </a:path>
                </a:gra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zh-TW" altLang="en-US" b="0"/>
                </a:p>
              </p:txBody>
            </p:sp>
            <p:sp>
              <p:nvSpPr>
                <p:cNvPr id="193550" name="Freeform 14"/>
                <p:cNvSpPr>
                  <a:spLocks/>
                </p:cNvSpPr>
                <p:nvPr/>
              </p:nvSpPr>
              <p:spPr bwMode="gray">
                <a:xfrm>
                  <a:off x="1048" y="2147"/>
                  <a:ext cx="382" cy="374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42353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0" lang="zh-TW" altLang="en-US" b="0"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193551" name="Text Box 15"/>
                <p:cNvSpPr txBox="1">
                  <a:spLocks noChangeArrowheads="1"/>
                </p:cNvSpPr>
                <p:nvPr/>
              </p:nvSpPr>
              <p:spPr bwMode="gray">
                <a:xfrm>
                  <a:off x="1311" y="2304"/>
                  <a:ext cx="126" cy="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algn="ctr">
                    <a:defRPr/>
                  </a:pPr>
                  <a:endParaRPr kumimoji="0" lang="en-US" altLang="zh-TW" sz="2800" b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6158" name="Rectangle 51"/>
              <p:cNvSpPr>
                <a:spLocks noChangeArrowheads="1"/>
              </p:cNvSpPr>
              <p:nvPr/>
            </p:nvSpPr>
            <p:spPr bwMode="auto">
              <a:xfrm>
                <a:off x="340" y="2974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TW" sz="2800">
                    <a:latin typeface="Times New Roman" pitchFamily="18" charset="0"/>
                    <a:ea typeface="標楷體" pitchFamily="65" charset="-120"/>
                  </a:rPr>
                  <a:t>3</a:t>
                </a:r>
                <a:endParaRPr lang="zh-TW" altLang="en-US" sz="2800"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sp>
          <p:nvSpPr>
            <p:cNvPr id="6156" name="Rectangle 60"/>
            <p:cNvSpPr>
              <a:spLocks noChangeArrowheads="1"/>
            </p:cNvSpPr>
            <p:nvPr/>
          </p:nvSpPr>
          <p:spPr bwMode="auto">
            <a:xfrm>
              <a:off x="612" y="2886"/>
              <a:ext cx="2468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zh-TW" altLang="en-US" sz="2800">
                  <a:latin typeface="標楷體" pitchFamily="65" charset="-120"/>
                  <a:ea typeface="標楷體" pitchFamily="65" charset="-120"/>
                </a:rPr>
                <a:t>申請時應將前</a:t>
              </a:r>
              <a:r>
                <a:rPr lang="en-US" altLang="zh-TW" sz="2800">
                  <a:latin typeface="Times New Roman" pitchFamily="18" charset="0"/>
                  <a:ea typeface="標楷體" pitchFamily="65" charset="-120"/>
                </a:rPr>
                <a:t>2</a:t>
              </a:r>
              <a:r>
                <a:rPr lang="zh-TW" altLang="en-US" sz="2800">
                  <a:latin typeface="標楷體" pitchFamily="65" charset="-120"/>
                  <a:ea typeface="標楷體" pitchFamily="65" charset="-120"/>
                </a:rPr>
                <a:t>項之</a:t>
              </a:r>
            </a:p>
            <a:p>
              <a:pPr eaLnBrk="0" hangingPunct="0"/>
              <a:r>
                <a:rPr lang="zh-TW" altLang="en-US" sz="2800">
                  <a:latin typeface="標楷體" pitchFamily="65" charset="-120"/>
                  <a:ea typeface="標楷體" pitchFamily="65" charset="-120"/>
                </a:rPr>
                <a:t>作業過程與紀錄，</a:t>
              </a:r>
            </a:p>
            <a:p>
              <a:pPr eaLnBrk="0" hangingPunct="0"/>
              <a:r>
                <a:rPr lang="zh-TW" altLang="en-US" sz="2800">
                  <a:latin typeface="標楷體" pitchFamily="65" charset="-120"/>
                  <a:ea typeface="標楷體" pitchFamily="65" charset="-120"/>
                </a:rPr>
                <a:t>需檢附提供審查參考。 </a:t>
              </a:r>
            </a:p>
          </p:txBody>
        </p:sp>
      </p:grpSp>
      <p:pic>
        <p:nvPicPr>
          <p:cNvPr id="6153" name="圖片 20" descr="p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24400"/>
            <a:ext cx="184943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8" descr="cur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7788"/>
            <a:ext cx="9144000" cy="2970212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82" name="Rectangle 50"/>
          <p:cNvSpPr>
            <a:spLocks noChangeArrowheads="1"/>
          </p:cNvSpPr>
          <p:nvPr/>
        </p:nvSpPr>
        <p:spPr bwMode="auto">
          <a:xfrm>
            <a:off x="0" y="188913"/>
            <a:ext cx="7561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i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en-US" sz="3600" i="1">
                <a:solidFill>
                  <a:srgbClr val="000099"/>
                </a:solidFill>
                <a:latin typeface="Arial" pitchFamily="34" charset="0"/>
                <a:ea typeface="標楷體" pitchFamily="65" charset="-120"/>
              </a:rPr>
              <a:t>與適性產業合作夥伴策略聯盟</a:t>
            </a:r>
            <a:r>
              <a:rPr lang="zh-TW" altLang="en-US" b="0">
                <a:latin typeface="Arial" pitchFamily="34" charset="0"/>
              </a:rPr>
              <a:t> </a:t>
            </a:r>
            <a:endParaRPr lang="zh-TW" altLang="en-US" sz="3800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7172" name="Group 95"/>
          <p:cNvGrpSpPr>
            <a:grpSpLocks/>
          </p:cNvGrpSpPr>
          <p:nvPr/>
        </p:nvGrpSpPr>
        <p:grpSpPr bwMode="auto">
          <a:xfrm>
            <a:off x="179388" y="1125538"/>
            <a:ext cx="4321175" cy="7199312"/>
            <a:chOff x="204" y="709"/>
            <a:chExt cx="2631" cy="4535"/>
          </a:xfrm>
        </p:grpSpPr>
        <p:grpSp>
          <p:nvGrpSpPr>
            <p:cNvPr id="7200" name="Group 94"/>
            <p:cNvGrpSpPr>
              <a:grpSpLocks/>
            </p:cNvGrpSpPr>
            <p:nvPr/>
          </p:nvGrpSpPr>
          <p:grpSpPr bwMode="auto">
            <a:xfrm>
              <a:off x="204" y="845"/>
              <a:ext cx="2631" cy="4399"/>
              <a:chOff x="204" y="845"/>
              <a:chExt cx="2631" cy="4399"/>
            </a:xfrm>
          </p:grpSpPr>
          <p:grpSp>
            <p:nvGrpSpPr>
              <p:cNvPr id="7209" name="Group 51"/>
              <p:cNvGrpSpPr>
                <a:grpSpLocks/>
              </p:cNvGrpSpPr>
              <p:nvPr/>
            </p:nvGrpSpPr>
            <p:grpSpPr bwMode="auto">
              <a:xfrm>
                <a:off x="204" y="845"/>
                <a:ext cx="2631" cy="4399"/>
                <a:chOff x="768" y="1348"/>
                <a:chExt cx="1367" cy="2348"/>
              </a:xfrm>
            </p:grpSpPr>
            <p:grpSp>
              <p:nvGrpSpPr>
                <p:cNvPr id="7211" name="Group 52"/>
                <p:cNvGrpSpPr>
                  <a:grpSpLocks/>
                </p:cNvGrpSpPr>
                <p:nvPr/>
              </p:nvGrpSpPr>
              <p:grpSpPr bwMode="auto">
                <a:xfrm>
                  <a:off x="768" y="1348"/>
                  <a:ext cx="1367" cy="2348"/>
                  <a:chOff x="768" y="1348"/>
                  <a:chExt cx="1367" cy="2348"/>
                </a:xfrm>
              </p:grpSpPr>
              <p:sp>
                <p:nvSpPr>
                  <p:cNvPr id="7215" name="AutoShape 4"/>
                  <p:cNvSpPr>
                    <a:spLocks noChangeArrowheads="1"/>
                  </p:cNvSpPr>
                  <p:nvPr/>
                </p:nvSpPr>
                <p:spPr bwMode="gray">
                  <a:xfrm>
                    <a:off x="768" y="1348"/>
                    <a:ext cx="1363" cy="1800"/>
                  </a:xfrm>
                  <a:prstGeom prst="roundRect">
                    <a:avLst>
                      <a:gd name="adj" fmla="val 17509"/>
                    </a:avLst>
                  </a:prstGeom>
                  <a:gradFill rotWithShape="1">
                    <a:gsLst>
                      <a:gs pos="0">
                        <a:srgbClr val="4E91D4"/>
                      </a:gs>
                      <a:gs pos="100000">
                        <a:srgbClr val="3477A4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kumimoji="0" lang="zh-TW" altLang="en-US" b="0"/>
                  </a:p>
                </p:txBody>
              </p:sp>
              <p:sp>
                <p:nvSpPr>
                  <p:cNvPr id="7216" name="AutoShape 8"/>
                  <p:cNvSpPr>
                    <a:spLocks noChangeArrowheads="1"/>
                  </p:cNvSpPr>
                  <p:nvPr/>
                </p:nvSpPr>
                <p:spPr bwMode="gray">
                  <a:xfrm>
                    <a:off x="772" y="3148"/>
                    <a:ext cx="1363" cy="548"/>
                  </a:xfrm>
                  <a:prstGeom prst="roundRect">
                    <a:avLst>
                      <a:gd name="adj" fmla="val 40389"/>
                    </a:avLst>
                  </a:prstGeom>
                  <a:gradFill rotWithShape="1">
                    <a:gsLst>
                      <a:gs pos="0">
                        <a:srgbClr val="729EB4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kumimoji="0" lang="zh-TW" altLang="en-US" b="0"/>
                  </a:p>
                </p:txBody>
              </p:sp>
            </p:grpSp>
            <p:grpSp>
              <p:nvGrpSpPr>
                <p:cNvPr id="7212" name="Group 55"/>
                <p:cNvGrpSpPr>
                  <a:grpSpLocks/>
                </p:cNvGrpSpPr>
                <p:nvPr/>
              </p:nvGrpSpPr>
              <p:grpSpPr bwMode="auto">
                <a:xfrm>
                  <a:off x="793" y="1389"/>
                  <a:ext cx="1322" cy="2261"/>
                  <a:chOff x="204" y="1389"/>
                  <a:chExt cx="1322" cy="2261"/>
                </a:xfrm>
              </p:grpSpPr>
              <p:sp>
                <p:nvSpPr>
                  <p:cNvPr id="7213" name="AutoShape 5"/>
                  <p:cNvSpPr>
                    <a:spLocks noChangeArrowheads="1"/>
                  </p:cNvSpPr>
                  <p:nvPr/>
                </p:nvSpPr>
                <p:spPr bwMode="gray">
                  <a:xfrm>
                    <a:off x="204" y="1389"/>
                    <a:ext cx="1322" cy="173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E1CD"/>
                      </a:gs>
                      <a:gs pos="50000">
                        <a:srgbClr val="FFFFFF"/>
                      </a:gs>
                      <a:gs pos="100000">
                        <a:srgbClr val="FFE1CD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kumimoji="0" lang="zh-TW" altLang="en-US" b="0"/>
                  </a:p>
                </p:txBody>
              </p:sp>
              <p:sp>
                <p:nvSpPr>
                  <p:cNvPr id="7214" name="AutoShape 9"/>
                  <p:cNvSpPr>
                    <a:spLocks noChangeArrowheads="1"/>
                  </p:cNvSpPr>
                  <p:nvPr/>
                </p:nvSpPr>
                <p:spPr bwMode="gray">
                  <a:xfrm>
                    <a:off x="215" y="3163"/>
                    <a:ext cx="1304" cy="48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7DAFD4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kumimoji="0" lang="zh-TW" altLang="en-US" b="0"/>
                  </a:p>
                </p:txBody>
              </p:sp>
            </p:grpSp>
          </p:grpSp>
          <p:sp>
            <p:nvSpPr>
              <p:cNvPr id="7210" name="Rectangle 66"/>
              <p:cNvSpPr>
                <a:spLocks noChangeArrowheads="1"/>
              </p:cNvSpPr>
              <p:nvPr/>
            </p:nvSpPr>
            <p:spPr bwMode="auto">
              <a:xfrm>
                <a:off x="249" y="1207"/>
                <a:ext cx="2516" cy="26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r>
                  <a:rPr lang="zh-TW" altLang="en-US" sz="2500">
                    <a:latin typeface="標楷體" pitchFamily="65" charset="-120"/>
                    <a:ea typeface="標楷體" pitchFamily="65" charset="-120"/>
                  </a:rPr>
                  <a:t>  優先從區域產業找到相</a:t>
                </a:r>
              </a:p>
              <a:p>
                <a:r>
                  <a:rPr lang="zh-TW" altLang="en-US" sz="2500">
                    <a:latin typeface="標楷體" pitchFamily="65" charset="-120"/>
                    <a:ea typeface="標楷體" pitchFamily="65" charset="-120"/>
                  </a:rPr>
                  <a:t>  對應之業界合作夥伴，</a:t>
                </a:r>
              </a:p>
              <a:p>
                <a:r>
                  <a:rPr lang="zh-TW" altLang="en-US" sz="2500">
                    <a:latin typeface="標楷體" pitchFamily="65" charset="-120"/>
                    <a:ea typeface="標楷體" pitchFamily="65" charset="-120"/>
                  </a:rPr>
                  <a:t>  選擇夥伴的準則</a:t>
                </a:r>
                <a:r>
                  <a:rPr lang="en-US" altLang="zh-TW" sz="2500"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 sz="2500">
                    <a:latin typeface="標楷體" pitchFamily="65" charset="-120"/>
                    <a:ea typeface="標楷體" pitchFamily="65" charset="-120"/>
                  </a:rPr>
                  <a:t>指標</a:t>
                </a:r>
                <a:r>
                  <a:rPr lang="en-US" altLang="zh-TW" sz="2500">
                    <a:latin typeface="標楷體" pitchFamily="65" charset="-120"/>
                    <a:ea typeface="標楷體" pitchFamily="65" charset="-120"/>
                  </a:rPr>
                  <a:t>):</a:t>
                </a:r>
              </a:p>
              <a:p>
                <a:endParaRPr lang="en-US" altLang="zh-TW" sz="80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en-US" altLang="zh-TW" sz="2500">
                    <a:latin typeface="Times New Roman" pitchFamily="18" charset="0"/>
                    <a:ea typeface="標楷體" pitchFamily="65" charset="-120"/>
                  </a:rPr>
                  <a:t>a. </a:t>
                </a:r>
                <a:r>
                  <a:rPr lang="zh-TW" altLang="en-US" sz="2500">
                    <a:latin typeface="標楷體" pitchFamily="65" charset="-120"/>
                    <a:ea typeface="標楷體" pitchFamily="65" charset="-120"/>
                  </a:rPr>
                  <a:t>專業關鍵技能，與定位</a:t>
                </a:r>
              </a:p>
              <a:p>
                <a:r>
                  <a:rPr lang="zh-TW" altLang="en-US" sz="2500">
                    <a:latin typeface="標楷體" pitchFamily="65" charset="-120"/>
                    <a:ea typeface="標楷體" pitchFamily="65" charset="-120"/>
                  </a:rPr>
                  <a:t>  之人才培育相符。</a:t>
                </a:r>
              </a:p>
              <a:p>
                <a:endParaRPr lang="en-US" altLang="zh-TW" sz="80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en-US" altLang="zh-TW" sz="2500">
                    <a:latin typeface="Times New Roman" pitchFamily="18" charset="0"/>
                    <a:ea typeface="標楷體" pitchFamily="65" charset="-120"/>
                  </a:rPr>
                  <a:t>b. </a:t>
                </a:r>
                <a:r>
                  <a:rPr lang="zh-TW" altLang="en-US" sz="2500">
                    <a:latin typeface="標楷體" pitchFamily="65" charset="-120"/>
                    <a:ea typeface="標楷體" pitchFamily="65" charset="-120"/>
                  </a:rPr>
                  <a:t>設備資源與定位相符。</a:t>
                </a:r>
              </a:p>
              <a:p>
                <a:endParaRPr lang="zh-TW" altLang="en-US" sz="80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en-US" altLang="zh-TW" sz="2500">
                    <a:latin typeface="Times New Roman" pitchFamily="18" charset="0"/>
                    <a:ea typeface="標楷體" pitchFamily="65" charset="-120"/>
                  </a:rPr>
                  <a:t>c. </a:t>
                </a:r>
                <a:r>
                  <a:rPr lang="zh-TW" altLang="en-US" sz="2500">
                    <a:latin typeface="標楷體" pitchFamily="65" charset="-120"/>
                    <a:ea typeface="標楷體" pitchFamily="65" charset="-120"/>
                  </a:rPr>
                  <a:t>業師協同教學的可能性。</a:t>
                </a:r>
              </a:p>
              <a:p>
                <a:endParaRPr lang="zh-TW" altLang="en-US" sz="80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en-US" altLang="zh-TW" sz="2500">
                    <a:latin typeface="Times New Roman" pitchFamily="18" charset="0"/>
                    <a:ea typeface="標楷體" pitchFamily="65" charset="-120"/>
                  </a:rPr>
                  <a:t>d. </a:t>
                </a:r>
                <a:r>
                  <a:rPr lang="zh-TW" altLang="en-US" sz="2500">
                    <a:latin typeface="標楷體" pitchFamily="65" charset="-120"/>
                    <a:ea typeface="標楷體" pitchFamily="65" charset="-120"/>
                  </a:rPr>
                  <a:t>可提供學生實習的機會。</a:t>
                </a:r>
              </a:p>
              <a:p>
                <a:endParaRPr lang="zh-TW" altLang="en-US" sz="80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en-US" altLang="zh-TW" sz="2500">
                    <a:latin typeface="Times New Roman" pitchFamily="18" charset="0"/>
                    <a:ea typeface="標楷體" pitchFamily="65" charset="-120"/>
                  </a:rPr>
                  <a:t>e. </a:t>
                </a:r>
                <a:r>
                  <a:rPr lang="zh-TW" altLang="en-US" sz="2500">
                    <a:latin typeface="標楷體" pitchFamily="65" charset="-120"/>
                    <a:ea typeface="標楷體" pitchFamily="65" charset="-120"/>
                  </a:rPr>
                  <a:t>學生畢業後的就業機會。</a:t>
                </a:r>
              </a:p>
            </p:txBody>
          </p:sp>
        </p:grpSp>
        <p:grpSp>
          <p:nvGrpSpPr>
            <p:cNvPr id="7201" name="Group 58"/>
            <p:cNvGrpSpPr>
              <a:grpSpLocks/>
            </p:cNvGrpSpPr>
            <p:nvPr/>
          </p:nvGrpSpPr>
          <p:grpSpPr bwMode="auto">
            <a:xfrm>
              <a:off x="249" y="709"/>
              <a:ext cx="588" cy="498"/>
              <a:chOff x="1239" y="1157"/>
              <a:chExt cx="403" cy="392"/>
            </a:xfrm>
          </p:grpSpPr>
          <p:grpSp>
            <p:nvGrpSpPr>
              <p:cNvPr id="7202" name="Group 10"/>
              <p:cNvGrpSpPr>
                <a:grpSpLocks/>
              </p:cNvGrpSpPr>
              <p:nvPr/>
            </p:nvGrpSpPr>
            <p:grpSpPr bwMode="auto">
              <a:xfrm>
                <a:off x="1239" y="1157"/>
                <a:ext cx="403" cy="392"/>
                <a:chOff x="1292" y="587"/>
                <a:chExt cx="665" cy="647"/>
              </a:xfrm>
            </p:grpSpPr>
            <p:sp>
              <p:nvSpPr>
                <p:cNvPr id="7204" name="Oval 11"/>
                <p:cNvSpPr>
                  <a:spLocks noChangeArrowheads="1"/>
                </p:cNvSpPr>
                <p:nvPr/>
              </p:nvSpPr>
              <p:spPr bwMode="gray">
                <a:xfrm>
                  <a:off x="1292" y="721"/>
                  <a:ext cx="665" cy="393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kumimoji="0" lang="zh-TW" altLang="en-US" b="0"/>
                </a:p>
              </p:txBody>
            </p:sp>
            <p:sp>
              <p:nvSpPr>
                <p:cNvPr id="7205" name="Oval 1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kumimoji="0" lang="zh-TW" altLang="en-US" b="0"/>
                </a:p>
              </p:txBody>
            </p:sp>
            <p:sp>
              <p:nvSpPr>
                <p:cNvPr id="7206" name="Oval 1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kumimoji="0" lang="zh-TW" altLang="en-US" b="0"/>
                </a:p>
              </p:txBody>
            </p:sp>
            <p:sp>
              <p:nvSpPr>
                <p:cNvPr id="7207" name="Oval 1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kumimoji="0" lang="zh-TW" altLang="en-US" b="0"/>
                </a:p>
              </p:txBody>
            </p:sp>
            <p:sp>
              <p:nvSpPr>
                <p:cNvPr id="7208" name="Oval 1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kumimoji="0" lang="zh-TW" altLang="en-US" b="0"/>
                </a:p>
              </p:txBody>
            </p:sp>
          </p:grpSp>
          <p:sp>
            <p:nvSpPr>
              <p:cNvPr id="7203" name="Text Box 16"/>
              <p:cNvSpPr txBox="1">
                <a:spLocks noChangeArrowheads="1"/>
              </p:cNvSpPr>
              <p:nvPr/>
            </p:nvSpPr>
            <p:spPr bwMode="gray">
              <a:xfrm>
                <a:off x="1324" y="1212"/>
                <a:ext cx="223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kumimoji="0" lang="en-US" altLang="zh-TW" sz="28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rPr>
                  <a:t>1</a:t>
                </a:r>
                <a:endParaRPr kumimoji="0" lang="en-US" altLang="zh-TW" sz="2800"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</p:grpSp>
      <p:grpSp>
        <p:nvGrpSpPr>
          <p:cNvPr id="7173" name="Group 96"/>
          <p:cNvGrpSpPr>
            <a:grpSpLocks/>
          </p:cNvGrpSpPr>
          <p:nvPr/>
        </p:nvGrpSpPr>
        <p:grpSpPr bwMode="auto">
          <a:xfrm>
            <a:off x="4716463" y="1341438"/>
            <a:ext cx="4427537" cy="2592387"/>
            <a:chOff x="2971" y="845"/>
            <a:chExt cx="2789" cy="1633"/>
          </a:xfrm>
        </p:grpSpPr>
        <p:grpSp>
          <p:nvGrpSpPr>
            <p:cNvPr id="7196" name="Group 70"/>
            <p:cNvGrpSpPr>
              <a:grpSpLocks/>
            </p:cNvGrpSpPr>
            <p:nvPr/>
          </p:nvGrpSpPr>
          <p:grpSpPr bwMode="auto">
            <a:xfrm>
              <a:off x="2971" y="845"/>
              <a:ext cx="2789" cy="1633"/>
              <a:chOff x="3016" y="845"/>
              <a:chExt cx="2540" cy="1315"/>
            </a:xfrm>
          </p:grpSpPr>
          <p:sp>
            <p:nvSpPr>
              <p:cNvPr id="7198" name="AutoShape 19"/>
              <p:cNvSpPr>
                <a:spLocks noChangeArrowheads="1"/>
              </p:cNvSpPr>
              <p:nvPr/>
            </p:nvSpPr>
            <p:spPr bwMode="gray">
              <a:xfrm>
                <a:off x="3016" y="845"/>
                <a:ext cx="2540" cy="1315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34B034"/>
                  </a:gs>
                  <a:gs pos="100000">
                    <a:srgbClr val="3F8B4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kumimoji="0" lang="zh-TW" altLang="en-US" b="0"/>
              </a:p>
            </p:txBody>
          </p:sp>
          <p:sp>
            <p:nvSpPr>
              <p:cNvPr id="7199" name="AutoShape 20"/>
              <p:cNvSpPr>
                <a:spLocks noChangeArrowheads="1"/>
              </p:cNvSpPr>
              <p:nvPr/>
            </p:nvSpPr>
            <p:spPr bwMode="gray">
              <a:xfrm>
                <a:off x="3061" y="890"/>
                <a:ext cx="2450" cy="122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BFFB3"/>
                  </a:gs>
                  <a:gs pos="50000">
                    <a:srgbClr val="FDFFF8"/>
                  </a:gs>
                  <a:gs pos="100000">
                    <a:srgbClr val="EBFFB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kumimoji="0" lang="zh-TW" altLang="en-US" b="0"/>
              </a:p>
            </p:txBody>
          </p:sp>
        </p:grpSp>
        <p:sp>
          <p:nvSpPr>
            <p:cNvPr id="7197" name="Rectangle 76"/>
            <p:cNvSpPr>
              <a:spLocks noChangeArrowheads="1"/>
            </p:cNvSpPr>
            <p:nvPr/>
          </p:nvSpPr>
          <p:spPr bwMode="auto">
            <a:xfrm>
              <a:off x="3044" y="1117"/>
              <a:ext cx="2716" cy="1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zh-TW" altLang="en-US" sz="2500">
                  <a:latin typeface="標楷體" pitchFamily="65" charset="-120"/>
                  <a:ea typeface="標楷體" pitchFamily="65" charset="-120"/>
                </a:rPr>
                <a:t>可藉由從教師廣度研習計畫，</a:t>
              </a:r>
            </a:p>
            <a:p>
              <a:pPr eaLnBrk="0" hangingPunct="0"/>
              <a:r>
                <a:rPr lang="zh-TW" altLang="en-US" sz="2500">
                  <a:latin typeface="標楷體" pitchFamily="65" charset="-120"/>
                  <a:ea typeface="標楷體" pitchFamily="65" charset="-120"/>
                </a:rPr>
                <a:t>辦理學校與業界相互簡介，</a:t>
              </a:r>
            </a:p>
            <a:p>
              <a:pPr eaLnBrk="0" hangingPunct="0"/>
              <a:r>
                <a:rPr lang="zh-TW" altLang="en-US" sz="2500">
                  <a:latin typeface="標楷體" pitchFamily="65" charset="-120"/>
                  <a:ea typeface="標楷體" pitchFamily="65" charset="-120"/>
                </a:rPr>
                <a:t>讓彼此互相了解所需，尋求</a:t>
              </a:r>
            </a:p>
            <a:p>
              <a:pPr eaLnBrk="0" hangingPunct="0"/>
              <a:r>
                <a:rPr lang="zh-TW" altLang="en-US" sz="2500">
                  <a:latin typeface="標楷體" pitchFamily="65" charset="-120"/>
                  <a:ea typeface="標楷體" pitchFamily="65" charset="-120"/>
                </a:rPr>
                <a:t>適性的業界合作夥伴，並</a:t>
              </a:r>
            </a:p>
            <a:p>
              <a:pPr eaLnBrk="0" hangingPunct="0"/>
              <a:r>
                <a:rPr lang="zh-TW" altLang="en-US" sz="2500">
                  <a:latin typeface="標楷體" pitchFamily="65" charset="-120"/>
                  <a:ea typeface="標楷體" pitchFamily="65" charset="-120"/>
                </a:rPr>
                <a:t>簽訂合作備忘錄</a:t>
              </a:r>
              <a:r>
                <a:rPr lang="en-US" altLang="zh-TW" sz="250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en-US" altLang="zh-TW" sz="2500">
                  <a:latin typeface="Times New Roman" pitchFamily="18" charset="0"/>
                  <a:ea typeface="標楷體" pitchFamily="65" charset="-120"/>
                </a:rPr>
                <a:t>MOU</a:t>
              </a:r>
              <a:r>
                <a:rPr lang="en-US" altLang="zh-TW" sz="2500">
                  <a:latin typeface="標楷體" pitchFamily="65" charset="-120"/>
                  <a:ea typeface="標楷體" pitchFamily="65" charset="-120"/>
                </a:rPr>
                <a:t>)</a:t>
              </a:r>
              <a:r>
                <a:rPr lang="zh-TW" altLang="en-US" sz="2500">
                  <a:latin typeface="標楷體" pitchFamily="65" charset="-120"/>
                  <a:ea typeface="標楷體" pitchFamily="65" charset="-120"/>
                </a:rPr>
                <a:t>。</a:t>
              </a:r>
            </a:p>
          </p:txBody>
        </p:sp>
      </p:grpSp>
      <p:grpSp>
        <p:nvGrpSpPr>
          <p:cNvPr id="7174" name="Group 77"/>
          <p:cNvGrpSpPr>
            <a:grpSpLocks/>
          </p:cNvGrpSpPr>
          <p:nvPr/>
        </p:nvGrpSpPr>
        <p:grpSpPr bwMode="auto">
          <a:xfrm>
            <a:off x="4427538" y="1052513"/>
            <a:ext cx="933450" cy="790575"/>
            <a:chOff x="1239" y="1157"/>
            <a:chExt cx="403" cy="392"/>
          </a:xfrm>
        </p:grpSpPr>
        <p:grpSp>
          <p:nvGrpSpPr>
            <p:cNvPr id="7189" name="Group 10"/>
            <p:cNvGrpSpPr>
              <a:grpSpLocks/>
            </p:cNvGrpSpPr>
            <p:nvPr/>
          </p:nvGrpSpPr>
          <p:grpSpPr bwMode="auto">
            <a:xfrm>
              <a:off x="1239" y="1157"/>
              <a:ext cx="403" cy="392"/>
              <a:chOff x="1292" y="587"/>
              <a:chExt cx="665" cy="647"/>
            </a:xfrm>
          </p:grpSpPr>
          <p:sp>
            <p:nvSpPr>
              <p:cNvPr id="7191" name="Oval 11"/>
              <p:cNvSpPr>
                <a:spLocks noChangeArrowheads="1"/>
              </p:cNvSpPr>
              <p:nvPr/>
            </p:nvSpPr>
            <p:spPr bwMode="gray">
              <a:xfrm>
                <a:off x="1292" y="721"/>
                <a:ext cx="665" cy="393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kumimoji="0" lang="zh-TW" altLang="en-US" b="0"/>
              </a:p>
            </p:txBody>
          </p:sp>
          <p:sp>
            <p:nvSpPr>
              <p:cNvPr id="7192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kumimoji="0" lang="zh-TW" altLang="en-US" b="0"/>
              </a:p>
            </p:txBody>
          </p:sp>
          <p:sp>
            <p:nvSpPr>
              <p:cNvPr id="7193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kumimoji="0" lang="zh-TW" altLang="en-US" b="0"/>
              </a:p>
            </p:txBody>
          </p:sp>
          <p:sp>
            <p:nvSpPr>
              <p:cNvPr id="7194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kumimoji="0" lang="zh-TW" altLang="en-US" b="0"/>
              </a:p>
            </p:txBody>
          </p:sp>
          <p:sp>
            <p:nvSpPr>
              <p:cNvPr id="7195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kumimoji="0" lang="zh-TW" altLang="en-US" b="0"/>
              </a:p>
            </p:txBody>
          </p:sp>
        </p:grpSp>
        <p:sp>
          <p:nvSpPr>
            <p:cNvPr id="7190" name="Text Box 16"/>
            <p:cNvSpPr txBox="1">
              <a:spLocks noChangeArrowheads="1"/>
            </p:cNvSpPr>
            <p:nvPr/>
          </p:nvSpPr>
          <p:spPr bwMode="gray">
            <a:xfrm>
              <a:off x="1324" y="1212"/>
              <a:ext cx="223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2</a:t>
              </a:r>
              <a:endParaRPr kumimoji="0" lang="en-US" altLang="zh-TW" sz="2800"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7175" name="Group 98"/>
          <p:cNvGrpSpPr>
            <a:grpSpLocks/>
          </p:cNvGrpSpPr>
          <p:nvPr/>
        </p:nvGrpSpPr>
        <p:grpSpPr bwMode="auto">
          <a:xfrm>
            <a:off x="4500563" y="4005263"/>
            <a:ext cx="4643437" cy="2663825"/>
            <a:chOff x="2835" y="2523"/>
            <a:chExt cx="2925" cy="1678"/>
          </a:xfrm>
        </p:grpSpPr>
        <p:grpSp>
          <p:nvGrpSpPr>
            <p:cNvPr id="7176" name="Group 97"/>
            <p:cNvGrpSpPr>
              <a:grpSpLocks/>
            </p:cNvGrpSpPr>
            <p:nvPr/>
          </p:nvGrpSpPr>
          <p:grpSpPr bwMode="auto">
            <a:xfrm>
              <a:off x="2971" y="2568"/>
              <a:ext cx="2789" cy="1633"/>
              <a:chOff x="2971" y="2568"/>
              <a:chExt cx="2789" cy="1633"/>
            </a:xfrm>
          </p:grpSpPr>
          <p:grpSp>
            <p:nvGrpSpPr>
              <p:cNvPr id="7185" name="Group 74"/>
              <p:cNvGrpSpPr>
                <a:grpSpLocks/>
              </p:cNvGrpSpPr>
              <p:nvPr/>
            </p:nvGrpSpPr>
            <p:grpSpPr bwMode="auto">
              <a:xfrm>
                <a:off x="2971" y="2568"/>
                <a:ext cx="2789" cy="1633"/>
                <a:chOff x="3061" y="2341"/>
                <a:chExt cx="2495" cy="1346"/>
              </a:xfrm>
            </p:grpSpPr>
            <p:sp>
              <p:nvSpPr>
                <p:cNvPr id="7187" name="AutoShape 33"/>
                <p:cNvSpPr>
                  <a:spLocks noChangeArrowheads="1"/>
                </p:cNvSpPr>
                <p:nvPr/>
              </p:nvSpPr>
              <p:spPr bwMode="gray">
                <a:xfrm>
                  <a:off x="3061" y="2341"/>
                  <a:ext cx="2495" cy="1346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rgbClr val="B59F43"/>
                    </a:gs>
                    <a:gs pos="100000">
                      <a:srgbClr val="8F8849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kumimoji="0" lang="zh-TW" altLang="en-US" b="0"/>
                </a:p>
              </p:txBody>
            </p:sp>
            <p:sp>
              <p:nvSpPr>
                <p:cNvPr id="7188" name="AutoShape 34"/>
                <p:cNvSpPr>
                  <a:spLocks noChangeArrowheads="1"/>
                </p:cNvSpPr>
                <p:nvPr/>
              </p:nvSpPr>
              <p:spPr bwMode="gray">
                <a:xfrm>
                  <a:off x="3107" y="2387"/>
                  <a:ext cx="2404" cy="127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5F1B9"/>
                    </a:gs>
                    <a:gs pos="50000">
                      <a:srgbClr val="FFFFFF"/>
                    </a:gs>
                    <a:gs pos="100000">
                      <a:srgbClr val="F5F1B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kumimoji="0" lang="zh-TW" altLang="en-US" b="0"/>
                </a:p>
              </p:txBody>
            </p:sp>
          </p:grpSp>
          <p:sp>
            <p:nvSpPr>
              <p:cNvPr id="7186" name="Rectangle 85"/>
              <p:cNvSpPr>
                <a:spLocks noChangeArrowheads="1"/>
              </p:cNvSpPr>
              <p:nvPr/>
            </p:nvSpPr>
            <p:spPr bwMode="auto">
              <a:xfrm>
                <a:off x="3044" y="3022"/>
                <a:ext cx="2716" cy="7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/>
                <a:r>
                  <a:rPr lang="zh-TW" altLang="en-US" sz="2500">
                    <a:latin typeface="標楷體" pitchFamily="65" charset="-120"/>
                    <a:ea typeface="標楷體" pitchFamily="65" charset="-120"/>
                  </a:rPr>
                  <a:t>學校與已確定的合作夥伴，</a:t>
                </a:r>
              </a:p>
              <a:p>
                <a:pPr eaLnBrk="0" hangingPunct="0"/>
                <a:r>
                  <a:rPr lang="zh-TW" altLang="en-US" sz="2500">
                    <a:latin typeface="標楷體" pitchFamily="65" charset="-120"/>
                    <a:ea typeface="標楷體" pitchFamily="65" charset="-120"/>
                  </a:rPr>
                  <a:t>共同研商學生專業核心能力，</a:t>
                </a:r>
              </a:p>
              <a:p>
                <a:pPr eaLnBrk="0" hangingPunct="0"/>
                <a:r>
                  <a:rPr lang="zh-TW" altLang="en-US" sz="2500">
                    <a:latin typeface="標楷體" pitchFamily="65" charset="-120"/>
                    <a:ea typeface="標楷體" pitchFamily="65" charset="-120"/>
                  </a:rPr>
                  <a:t>了解產業所需職能。 </a:t>
                </a:r>
              </a:p>
            </p:txBody>
          </p:sp>
        </p:grpSp>
        <p:grpSp>
          <p:nvGrpSpPr>
            <p:cNvPr id="7177" name="Group 86"/>
            <p:cNvGrpSpPr>
              <a:grpSpLocks/>
            </p:cNvGrpSpPr>
            <p:nvPr/>
          </p:nvGrpSpPr>
          <p:grpSpPr bwMode="auto">
            <a:xfrm>
              <a:off x="2835" y="2523"/>
              <a:ext cx="588" cy="498"/>
              <a:chOff x="1239" y="1157"/>
              <a:chExt cx="403" cy="392"/>
            </a:xfrm>
          </p:grpSpPr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>
                <a:off x="1239" y="1157"/>
                <a:ext cx="403" cy="392"/>
                <a:chOff x="1292" y="587"/>
                <a:chExt cx="665" cy="647"/>
              </a:xfrm>
            </p:grpSpPr>
            <p:sp>
              <p:nvSpPr>
                <p:cNvPr id="7180" name="Oval 11"/>
                <p:cNvSpPr>
                  <a:spLocks noChangeArrowheads="1"/>
                </p:cNvSpPr>
                <p:nvPr/>
              </p:nvSpPr>
              <p:spPr bwMode="gray">
                <a:xfrm>
                  <a:off x="1292" y="721"/>
                  <a:ext cx="665" cy="393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kumimoji="0" lang="zh-TW" altLang="en-US" b="0"/>
                </a:p>
              </p:txBody>
            </p:sp>
            <p:sp>
              <p:nvSpPr>
                <p:cNvPr id="7181" name="Oval 1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kumimoji="0" lang="zh-TW" altLang="en-US" b="0"/>
                </a:p>
              </p:txBody>
            </p:sp>
            <p:sp>
              <p:nvSpPr>
                <p:cNvPr id="7182" name="Oval 1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kumimoji="0" lang="zh-TW" altLang="en-US" b="0"/>
                </a:p>
              </p:txBody>
            </p:sp>
            <p:sp>
              <p:nvSpPr>
                <p:cNvPr id="7183" name="Oval 1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kumimoji="0" lang="zh-TW" altLang="en-US" b="0"/>
                </a:p>
              </p:txBody>
            </p:sp>
            <p:sp>
              <p:nvSpPr>
                <p:cNvPr id="7184" name="Oval 1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kumimoji="0" lang="zh-TW" altLang="en-US" b="0"/>
                </a:p>
              </p:txBody>
            </p:sp>
          </p:grpSp>
          <p:sp>
            <p:nvSpPr>
              <p:cNvPr id="7179" name="Text Box 16"/>
              <p:cNvSpPr txBox="1">
                <a:spLocks noChangeArrowheads="1"/>
              </p:cNvSpPr>
              <p:nvPr/>
            </p:nvSpPr>
            <p:spPr bwMode="gray">
              <a:xfrm>
                <a:off x="1324" y="1212"/>
                <a:ext cx="223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kumimoji="0" lang="en-US" altLang="zh-TW" sz="28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rPr>
                  <a:t>3</a:t>
                </a:r>
                <a:endParaRPr kumimoji="0" lang="en-US" altLang="zh-TW" sz="2800"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8" descr="cur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0" y="4221163"/>
            <a:ext cx="9540875" cy="2970212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1042988" y="0"/>
            <a:ext cx="5264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8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48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說 明</a:t>
            </a:r>
          </a:p>
        </p:txBody>
      </p:sp>
      <p:sp>
        <p:nvSpPr>
          <p:cNvPr id="8196" name="Text Box 23"/>
          <p:cNvSpPr txBox="1">
            <a:spLocks noChangeArrowheads="1"/>
          </p:cNvSpPr>
          <p:nvPr/>
        </p:nvSpPr>
        <p:spPr bwMode="gray">
          <a:xfrm>
            <a:off x="2428875" y="5118100"/>
            <a:ext cx="5980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endParaRPr kumimoji="0" lang="en-US" altLang="zh-TW" b="0">
              <a:solidFill>
                <a:srgbClr val="000000"/>
              </a:solidFill>
            </a:endParaRPr>
          </a:p>
        </p:txBody>
      </p:sp>
      <p:grpSp>
        <p:nvGrpSpPr>
          <p:cNvPr id="8197" name="Group 4"/>
          <p:cNvGrpSpPr>
            <a:grpSpLocks/>
          </p:cNvGrpSpPr>
          <p:nvPr/>
        </p:nvGrpSpPr>
        <p:grpSpPr bwMode="auto">
          <a:xfrm>
            <a:off x="179388" y="1052513"/>
            <a:ext cx="8964612" cy="5805487"/>
            <a:chOff x="181" y="663"/>
            <a:chExt cx="5464" cy="3218"/>
          </a:xfrm>
        </p:grpSpPr>
        <p:grpSp>
          <p:nvGrpSpPr>
            <p:cNvPr id="8206" name="모서리가 둥근 직사각형 14"/>
            <p:cNvGrpSpPr>
              <a:grpSpLocks/>
            </p:cNvGrpSpPr>
            <p:nvPr/>
          </p:nvGrpSpPr>
          <p:grpSpPr bwMode="auto">
            <a:xfrm>
              <a:off x="2880" y="663"/>
              <a:ext cx="2765" cy="1643"/>
              <a:chOff x="2845" y="872"/>
              <a:chExt cx="2765" cy="1643"/>
            </a:xfrm>
          </p:grpSpPr>
          <p:pic>
            <p:nvPicPr>
              <p:cNvPr id="8220" name="모서리가 둥근 직사각형 14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" y="872"/>
                <a:ext cx="2765" cy="1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21" name="Text Box 7"/>
              <p:cNvSpPr txBox="1">
                <a:spLocks noChangeArrowheads="1"/>
              </p:cNvSpPr>
              <p:nvPr/>
            </p:nvSpPr>
            <p:spPr bwMode="auto">
              <a:xfrm>
                <a:off x="2958" y="978"/>
                <a:ext cx="2544" cy="1419"/>
              </a:xfrm>
              <a:prstGeom prst="rect">
                <a:avLst/>
              </a:prstGeom>
              <a:gradFill rotWithShape="1">
                <a:gsLst>
                  <a:gs pos="0">
                    <a:srgbClr val="FFE5FF"/>
                  </a:gs>
                  <a:gs pos="50000">
                    <a:srgbClr val="FFFFFF"/>
                  </a:gs>
                  <a:gs pos="100000">
                    <a:srgbClr val="FFE5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latinLnBrk="1" hangingPunct="1"/>
                <a:endParaRPr kumimoji="0" lang="ko-KR" altLang="en-US" b="0">
                  <a:solidFill>
                    <a:srgbClr val="FFFFFF"/>
                  </a:solidFill>
                  <a:latin typeface="맑은 고딕" pitchFamily="34" charset="-127"/>
                  <a:ea typeface="맑은 고딕" pitchFamily="34" charset="-127"/>
                </a:endParaRPr>
              </a:p>
            </p:txBody>
          </p:sp>
        </p:grpSp>
        <p:grpSp>
          <p:nvGrpSpPr>
            <p:cNvPr id="8207" name="모서리가 둥근 직사각형 15"/>
            <p:cNvGrpSpPr>
              <a:grpSpLocks/>
            </p:cNvGrpSpPr>
            <p:nvPr/>
          </p:nvGrpSpPr>
          <p:grpSpPr bwMode="auto">
            <a:xfrm>
              <a:off x="181" y="663"/>
              <a:ext cx="2765" cy="1643"/>
              <a:chOff x="146" y="872"/>
              <a:chExt cx="2765" cy="1643"/>
            </a:xfrm>
          </p:grpSpPr>
          <p:pic>
            <p:nvPicPr>
              <p:cNvPr id="8218" name="모서리가 둥근 직사각형 15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" y="872"/>
                <a:ext cx="2765" cy="1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9" name="Text Box 10"/>
              <p:cNvSpPr txBox="1">
                <a:spLocks noChangeArrowheads="1"/>
              </p:cNvSpPr>
              <p:nvPr/>
            </p:nvSpPr>
            <p:spPr bwMode="auto">
              <a:xfrm>
                <a:off x="253" y="973"/>
                <a:ext cx="2554" cy="1429"/>
              </a:xfrm>
              <a:prstGeom prst="rect">
                <a:avLst/>
              </a:prstGeom>
              <a:gradFill rotWithShape="1">
                <a:gsLst>
                  <a:gs pos="0">
                    <a:srgbClr val="CCFFCC"/>
                  </a:gs>
                  <a:gs pos="50000">
                    <a:srgbClr val="FFFFFF"/>
                  </a:gs>
                  <a:gs pos="100000">
                    <a:srgbClr val="CCFF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latinLnBrk="1" hangingPunct="1"/>
                <a:endParaRPr kumimoji="0" lang="ko-KR" altLang="en-US" b="0">
                  <a:solidFill>
                    <a:srgbClr val="FFFFFF"/>
                  </a:solidFill>
                  <a:latin typeface="맑은 고딕" pitchFamily="34" charset="-127"/>
                  <a:ea typeface="맑은 고딕" pitchFamily="34" charset="-127"/>
                </a:endParaRPr>
              </a:p>
            </p:txBody>
          </p:sp>
        </p:grpSp>
        <p:grpSp>
          <p:nvGrpSpPr>
            <p:cNvPr id="8208" name="모서리가 둥근 직사각형 16"/>
            <p:cNvGrpSpPr>
              <a:grpSpLocks/>
            </p:cNvGrpSpPr>
            <p:nvPr/>
          </p:nvGrpSpPr>
          <p:grpSpPr bwMode="auto">
            <a:xfrm>
              <a:off x="2880" y="2237"/>
              <a:ext cx="2765" cy="1644"/>
              <a:chOff x="2845" y="2446"/>
              <a:chExt cx="2765" cy="1644"/>
            </a:xfrm>
          </p:grpSpPr>
          <p:pic>
            <p:nvPicPr>
              <p:cNvPr id="8216" name="모서리가 둥근 직사각형 16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" y="2446"/>
                <a:ext cx="2765" cy="1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7" name="Text Box 13"/>
              <p:cNvSpPr txBox="1">
                <a:spLocks noChangeArrowheads="1"/>
              </p:cNvSpPr>
              <p:nvPr/>
            </p:nvSpPr>
            <p:spPr bwMode="auto">
              <a:xfrm>
                <a:off x="2958" y="2553"/>
                <a:ext cx="2544" cy="1419"/>
              </a:xfrm>
              <a:prstGeom prst="rect">
                <a:avLst/>
              </a:prstGeom>
              <a:gradFill rotWithShape="1">
                <a:gsLst>
                  <a:gs pos="0">
                    <a:srgbClr val="CCECFF"/>
                  </a:gs>
                  <a:gs pos="50000">
                    <a:srgbClr val="FFFFFF"/>
                  </a:gs>
                  <a:gs pos="100000">
                    <a:srgbClr val="CCEC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latinLnBrk="1" hangingPunct="1"/>
                <a:endParaRPr kumimoji="0" lang="ko-KR" altLang="en-US" b="0">
                  <a:solidFill>
                    <a:srgbClr val="FFFFFF"/>
                  </a:solidFill>
                  <a:latin typeface="맑은 고딕" pitchFamily="34" charset="-127"/>
                  <a:ea typeface="맑은 고딕" pitchFamily="34" charset="-127"/>
                </a:endParaRPr>
              </a:p>
            </p:txBody>
          </p:sp>
        </p:grpSp>
        <p:grpSp>
          <p:nvGrpSpPr>
            <p:cNvPr id="8209" name="모서리가 둥근 직사각형 17"/>
            <p:cNvGrpSpPr>
              <a:grpSpLocks/>
            </p:cNvGrpSpPr>
            <p:nvPr/>
          </p:nvGrpSpPr>
          <p:grpSpPr bwMode="auto">
            <a:xfrm>
              <a:off x="181" y="2237"/>
              <a:ext cx="2765" cy="1644"/>
              <a:chOff x="146" y="2446"/>
              <a:chExt cx="2765" cy="1644"/>
            </a:xfrm>
          </p:grpSpPr>
          <p:pic>
            <p:nvPicPr>
              <p:cNvPr id="8214" name="모서리가 둥근 직사각형 17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" y="2446"/>
                <a:ext cx="2765" cy="1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5" name="Text Box 16"/>
              <p:cNvSpPr txBox="1">
                <a:spLocks noChangeArrowheads="1"/>
              </p:cNvSpPr>
              <p:nvPr/>
            </p:nvSpPr>
            <p:spPr bwMode="auto">
              <a:xfrm>
                <a:off x="252" y="2547"/>
                <a:ext cx="2556" cy="1431"/>
              </a:xfrm>
              <a:prstGeom prst="rect">
                <a:avLst/>
              </a:prstGeom>
              <a:gradFill rotWithShape="1">
                <a:gsLst>
                  <a:gs pos="0">
                    <a:srgbClr val="E5E5FF"/>
                  </a:gs>
                  <a:gs pos="50000">
                    <a:srgbClr val="FFFFFF"/>
                  </a:gs>
                  <a:gs pos="100000">
                    <a:srgbClr val="E5E5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latinLnBrk="1" hangingPunct="1"/>
                <a:endParaRPr kumimoji="0" lang="ko-KR" altLang="en-US" b="0">
                  <a:solidFill>
                    <a:srgbClr val="FFFFFF"/>
                  </a:solidFill>
                  <a:latin typeface="맑은 고딕" pitchFamily="34" charset="-127"/>
                  <a:ea typeface="맑은 고딕" pitchFamily="34" charset="-127"/>
                </a:endParaRPr>
              </a:p>
            </p:txBody>
          </p:sp>
        </p:grpSp>
        <p:grpSp>
          <p:nvGrpSpPr>
            <p:cNvPr id="3" name="그룹 2"/>
            <p:cNvGrpSpPr/>
            <p:nvPr/>
          </p:nvGrpSpPr>
          <p:grpSpPr>
            <a:xfrm>
              <a:off x="2344" y="1690"/>
              <a:ext cx="562" cy="583"/>
              <a:chOff x="1247648" y="231647"/>
              <a:chExt cx="1759712" cy="1759712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3" name="원형 12"/>
              <p:cNvSpPr/>
              <p:nvPr/>
            </p:nvSpPr>
            <p:spPr>
              <a:xfrm>
                <a:off x="1247648" y="231647"/>
                <a:ext cx="1759712" cy="1759712"/>
              </a:xfrm>
              <a:prstGeom prst="pieWedge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원형 4"/>
              <p:cNvSpPr/>
              <p:nvPr/>
            </p:nvSpPr>
            <p:spPr>
              <a:xfrm>
                <a:off x="1763057" y="747053"/>
                <a:ext cx="1244303" cy="124430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56464" tIns="156464" rIns="156464" bIns="156464" spcCol="1270" anchor="ctr"/>
              <a:lstStyle/>
              <a:p>
                <a:pPr algn="ctr" defTabSz="977900" fontAlgn="auto" latinLnBrk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kumimoji="0" lang="ko-KR" altLang="en-US" sz="2200" b="0"/>
              </a:p>
            </p:txBody>
          </p:sp>
        </p:grpSp>
        <p:grpSp>
          <p:nvGrpSpPr>
            <p:cNvPr id="4" name="그룹 3"/>
            <p:cNvGrpSpPr/>
            <p:nvPr/>
          </p:nvGrpSpPr>
          <p:grpSpPr>
            <a:xfrm>
              <a:off x="2958" y="1690"/>
              <a:ext cx="575" cy="583"/>
              <a:chOff x="3088640" y="231647"/>
              <a:chExt cx="1759712" cy="1759712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1" name="원형 10"/>
              <p:cNvSpPr/>
              <p:nvPr/>
            </p:nvSpPr>
            <p:spPr>
              <a:xfrm rot="5400000">
                <a:off x="3088640" y="231647"/>
                <a:ext cx="1759712" cy="1759712"/>
              </a:xfrm>
              <a:prstGeom prst="pieWedge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원형 6"/>
              <p:cNvSpPr/>
              <p:nvPr/>
            </p:nvSpPr>
            <p:spPr>
              <a:xfrm>
                <a:off x="3088641" y="747056"/>
                <a:ext cx="1244306" cy="124430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56464" tIns="156464" rIns="156464" bIns="156464" spcCol="1270" anchor="ctr"/>
              <a:lstStyle/>
              <a:p>
                <a:pPr algn="ctr" defTabSz="977900" fontAlgn="auto" latinLnBrk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kumimoji="0" lang="ko-KR" altLang="en-US" sz="2200" b="0"/>
              </a:p>
            </p:txBody>
          </p:sp>
        </p:grpSp>
        <p:grpSp>
          <p:nvGrpSpPr>
            <p:cNvPr id="5" name="그룹 4"/>
            <p:cNvGrpSpPr/>
            <p:nvPr/>
          </p:nvGrpSpPr>
          <p:grpSpPr>
            <a:xfrm>
              <a:off x="2958" y="2317"/>
              <a:ext cx="575" cy="562"/>
              <a:chOff x="3088640" y="2072640"/>
              <a:chExt cx="1759712" cy="1759712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9" name="원형 8"/>
              <p:cNvSpPr/>
              <p:nvPr/>
            </p:nvSpPr>
            <p:spPr>
              <a:xfrm rot="10800000">
                <a:off x="3088640" y="2072640"/>
                <a:ext cx="1759712" cy="1759712"/>
              </a:xfrm>
              <a:prstGeom prst="pieWedge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원형 8"/>
              <p:cNvSpPr/>
              <p:nvPr/>
            </p:nvSpPr>
            <p:spPr>
              <a:xfrm rot="21600000">
                <a:off x="3088640" y="2072640"/>
                <a:ext cx="1244303" cy="124430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56464" tIns="156464" rIns="156464" bIns="156464" spcCol="1270" anchor="ctr"/>
              <a:lstStyle/>
              <a:p>
                <a:pPr algn="ctr" defTabSz="977900" fontAlgn="auto" latinLnBrk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kumimoji="0" lang="ko-KR" altLang="en-US" sz="2200" b="0"/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2344" y="2317"/>
              <a:ext cx="562" cy="562"/>
              <a:chOff x="1247648" y="2072640"/>
              <a:chExt cx="1759713" cy="1759712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7" name="원형 6"/>
              <p:cNvSpPr/>
              <p:nvPr/>
            </p:nvSpPr>
            <p:spPr>
              <a:xfrm rot="16200000">
                <a:off x="1247648" y="2072640"/>
                <a:ext cx="1759712" cy="1759712"/>
              </a:xfrm>
              <a:prstGeom prst="pieWedge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원형 10"/>
              <p:cNvSpPr/>
              <p:nvPr/>
            </p:nvSpPr>
            <p:spPr>
              <a:xfrm rot="21600000">
                <a:off x="1763055" y="2072640"/>
                <a:ext cx="1244306" cy="124430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56464" tIns="156464" rIns="156464" bIns="156464" spcCol="1270" anchor="ctr"/>
              <a:lstStyle/>
              <a:p>
                <a:pPr algn="ctr" defTabSz="977900" fontAlgn="auto" latinLnBrk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kumimoji="0" lang="ko-KR" altLang="en-US" sz="2200" b="0"/>
              </a:p>
            </p:txBody>
          </p:sp>
        </p:grpSp>
      </p:grpSp>
      <p:sp>
        <p:nvSpPr>
          <p:cNvPr id="8198" name="Rectangle 21"/>
          <p:cNvSpPr>
            <a:spLocks noChangeArrowheads="1"/>
          </p:cNvSpPr>
          <p:nvPr/>
        </p:nvSpPr>
        <p:spPr bwMode="auto">
          <a:xfrm>
            <a:off x="250825" y="1412875"/>
            <a:ext cx="3995738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eaLnBrk="0" hangingPunct="0"/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  產業合作夥伴應優先從</a:t>
            </a:r>
          </a:p>
          <a:p>
            <a:pPr marL="342900" indent="-342900" eaLnBrk="0" hangingPunct="0"/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  學校遴近到區域，漸次</a:t>
            </a:r>
          </a:p>
          <a:p>
            <a:pPr marL="342900" indent="-342900" eaLnBrk="0" hangingPunct="0"/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  擴大範圍，以便利互動</a:t>
            </a:r>
          </a:p>
          <a:p>
            <a:pPr marL="342900" indent="-342900" eaLnBrk="0" hangingPunct="0"/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  合作與學生實習。</a:t>
            </a:r>
          </a:p>
        </p:txBody>
      </p:sp>
      <p:sp>
        <p:nvSpPr>
          <p:cNvPr id="8199" name="Rectangle 22"/>
          <p:cNvSpPr>
            <a:spLocks noChangeArrowheads="1"/>
          </p:cNvSpPr>
          <p:nvPr/>
        </p:nvSpPr>
        <p:spPr bwMode="auto">
          <a:xfrm>
            <a:off x="5403850" y="1268413"/>
            <a:ext cx="37401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342900" indent="-342900" eaLnBrk="0" hangingPunct="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選擇夥伴指標，應依表內規範</a:t>
            </a:r>
          </a:p>
          <a:p>
            <a:pPr marL="342900" indent="-342900" eaLnBrk="0" hangingPunct="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進行遴選。學校應與業界相互</a:t>
            </a:r>
          </a:p>
          <a:p>
            <a:pPr marL="342900" indent="-342900" eaLnBrk="0" hangingPunct="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了解，學校向業界說明學校學</a:t>
            </a:r>
          </a:p>
          <a:p>
            <a:pPr marL="342900" indent="-342900" eaLnBrk="0" hangingPunct="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生的定位、師資專長背景、學</a:t>
            </a:r>
          </a:p>
          <a:p>
            <a:pPr marL="342900" indent="-342900" eaLnBrk="0" hangingPunct="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校現有的教學設備；業界也向</a:t>
            </a:r>
          </a:p>
          <a:p>
            <a:pPr marL="342900" indent="-342900" eaLnBrk="0" hangingPunct="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學校簡介，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5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項夥伴指標的契合</a:t>
            </a:r>
          </a:p>
          <a:p>
            <a:pPr marL="342900" indent="-342900" eaLnBrk="0" hangingPunct="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程度，以做為相互媒合的依據。</a:t>
            </a:r>
          </a:p>
          <a:p>
            <a:pPr marL="342900" indent="-342900" eaLnBrk="0" hangingPunct="0"/>
            <a:endParaRPr lang="zh-TW" altLang="en-US" sz="2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00" name="Rectangle 23"/>
          <p:cNvSpPr>
            <a:spLocks noChangeArrowheads="1"/>
          </p:cNvSpPr>
          <p:nvPr/>
        </p:nvSpPr>
        <p:spPr bwMode="auto">
          <a:xfrm>
            <a:off x="4932363" y="5084763"/>
            <a:ext cx="381635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342900" indent="-342900"/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遴選完之產業合作夥伴，</a:t>
            </a:r>
          </a:p>
          <a:p>
            <a:pPr marL="342900" indent="-342900"/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應與學校簽定策略聯盟</a:t>
            </a:r>
          </a:p>
          <a:p>
            <a:pPr marL="342900" indent="-342900"/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契約。</a:t>
            </a:r>
          </a:p>
        </p:txBody>
      </p:sp>
      <p:sp>
        <p:nvSpPr>
          <p:cNvPr id="8201" name="Rectangle 24"/>
          <p:cNvSpPr>
            <a:spLocks noChangeArrowheads="1"/>
          </p:cNvSpPr>
          <p:nvPr/>
        </p:nvSpPr>
        <p:spPr bwMode="auto">
          <a:xfrm>
            <a:off x="468313" y="4868863"/>
            <a:ext cx="381635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學校應與策略聯盟夥伴，</a:t>
            </a:r>
          </a:p>
          <a:p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共同研商學生職能導向之</a:t>
            </a:r>
          </a:p>
          <a:p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核心專業能力，並製作成</a:t>
            </a:r>
          </a:p>
          <a:p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目錄。 </a:t>
            </a:r>
          </a:p>
        </p:txBody>
      </p:sp>
      <p:sp>
        <p:nvSpPr>
          <p:cNvPr id="8202" name="Rectangle 25"/>
          <p:cNvSpPr>
            <a:spLocks noChangeArrowheads="1"/>
          </p:cNvSpPr>
          <p:nvPr/>
        </p:nvSpPr>
        <p:spPr bwMode="auto">
          <a:xfrm>
            <a:off x="4067175" y="328136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28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1</a:t>
            </a:r>
            <a:endParaRPr kumimoji="0" lang="zh-TW" altLang="en-US" sz="280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203" name="Rectangle 26"/>
          <p:cNvSpPr>
            <a:spLocks noChangeArrowheads="1"/>
          </p:cNvSpPr>
          <p:nvPr/>
        </p:nvSpPr>
        <p:spPr bwMode="auto">
          <a:xfrm>
            <a:off x="4067175" y="414655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28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4</a:t>
            </a:r>
            <a:endParaRPr kumimoji="0" lang="zh-TW" altLang="en-US" sz="280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204" name="Rectangle 27"/>
          <p:cNvSpPr>
            <a:spLocks noChangeArrowheads="1"/>
          </p:cNvSpPr>
          <p:nvPr/>
        </p:nvSpPr>
        <p:spPr bwMode="auto">
          <a:xfrm>
            <a:off x="4716463" y="4146550"/>
            <a:ext cx="62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28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   3</a:t>
            </a:r>
            <a:endParaRPr kumimoji="0" lang="zh-TW" altLang="en-US" sz="280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205" name="Rectangle 28"/>
          <p:cNvSpPr>
            <a:spLocks noChangeArrowheads="1"/>
          </p:cNvSpPr>
          <p:nvPr/>
        </p:nvSpPr>
        <p:spPr bwMode="auto">
          <a:xfrm>
            <a:off x="4716463" y="3281363"/>
            <a:ext cx="628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28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   2</a:t>
            </a:r>
            <a:endParaRPr kumimoji="0" lang="zh-TW" altLang="en-US" sz="280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8" descr="cur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9144000" cy="2970213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4"/>
          <p:cNvSpPr>
            <a:spLocks noChangeArrowheads="1"/>
          </p:cNvSpPr>
          <p:nvPr/>
        </p:nvSpPr>
        <p:spPr bwMode="gray">
          <a:xfrm>
            <a:off x="1042988" y="2276475"/>
            <a:ext cx="3352800" cy="3313113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FFE1CD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50800">
            <a:solidFill>
              <a:schemeClr val="folHlink"/>
            </a:solidFill>
            <a:round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kumimoji="0" lang="zh-TW" altLang="en-US" b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258888" y="1052513"/>
            <a:ext cx="64817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kumimoji="0" lang="zh-TW" altLang="en-US" b="0">
              <a:latin typeface="Calibri" pitchFamily="34" charset="0"/>
            </a:endParaRPr>
          </a:p>
        </p:txBody>
      </p:sp>
      <p:sp>
        <p:nvSpPr>
          <p:cNvPr id="9221" name="AutoShape 2"/>
          <p:cNvSpPr>
            <a:spLocks noChangeArrowheads="1"/>
          </p:cNvSpPr>
          <p:nvPr/>
        </p:nvSpPr>
        <p:spPr bwMode="gray">
          <a:xfrm>
            <a:off x="4572000" y="2276475"/>
            <a:ext cx="3352800" cy="3313113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FFE1CD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50800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kumimoji="0" lang="zh-TW" altLang="en-US" b="0"/>
          </a:p>
        </p:txBody>
      </p:sp>
      <p:sp>
        <p:nvSpPr>
          <p:cNvPr id="9222" name="Rectangle 25"/>
          <p:cNvSpPr>
            <a:spLocks noChangeArrowheads="1"/>
          </p:cNvSpPr>
          <p:nvPr/>
        </p:nvSpPr>
        <p:spPr bwMode="auto">
          <a:xfrm>
            <a:off x="1835150" y="1268413"/>
            <a:ext cx="5162550" cy="519112"/>
          </a:xfrm>
          <a:prstGeom prst="rect">
            <a:avLst/>
          </a:prstGeom>
          <a:gradFill rotWithShape="1">
            <a:gsLst>
              <a:gs pos="0">
                <a:srgbClr val="F5F1B9"/>
              </a:gs>
              <a:gs pos="50000">
                <a:srgbClr val="FFFFFF"/>
              </a:gs>
              <a:gs pos="100000">
                <a:srgbClr val="F5F1B9"/>
              </a:gs>
            </a:gsLst>
            <a:lin ang="5400000" scaled="1"/>
          </a:gradFill>
          <a:ln>
            <a:noFill/>
          </a:ln>
          <a:effectLst>
            <a:outerShdw sy="50000" kx="-2453608" algn="b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建構以職能為導向的課程規劃：</a:t>
            </a:r>
          </a:p>
        </p:txBody>
      </p:sp>
      <p:sp>
        <p:nvSpPr>
          <p:cNvPr id="9223" name="Rectangle 26"/>
          <p:cNvSpPr>
            <a:spLocks noChangeArrowheads="1"/>
          </p:cNvSpPr>
          <p:nvPr/>
        </p:nvSpPr>
        <p:spPr bwMode="auto">
          <a:xfrm>
            <a:off x="4643438" y="2924175"/>
            <a:ext cx="314166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檢核課程與所欲培育之核心專業能力之對應性。 </a:t>
            </a:r>
          </a:p>
        </p:txBody>
      </p:sp>
      <p:sp>
        <p:nvSpPr>
          <p:cNvPr id="9224" name="Rectangle 27"/>
          <p:cNvSpPr>
            <a:spLocks noChangeArrowheads="1"/>
          </p:cNvSpPr>
          <p:nvPr/>
        </p:nvSpPr>
        <p:spPr bwMode="auto">
          <a:xfrm>
            <a:off x="900113" y="2852738"/>
            <a:ext cx="34559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  與已訂定</a:t>
            </a:r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MOU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的業界夥伴共構職能導向的課程內容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含實習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99357" name="Rectangle 29"/>
          <p:cNvSpPr>
            <a:spLocks noChangeArrowheads="1"/>
          </p:cNvSpPr>
          <p:nvPr/>
        </p:nvSpPr>
        <p:spPr bwMode="auto">
          <a:xfrm>
            <a:off x="179388" y="188913"/>
            <a:ext cx="76327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7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en-US" sz="3700" i="1">
                <a:solidFill>
                  <a:srgbClr val="000099"/>
                </a:solidFill>
                <a:latin typeface="Arial" pitchFamily="34" charset="0"/>
                <a:ea typeface="標楷體" pitchFamily="65" charset="-120"/>
              </a:rPr>
              <a:t>把核心專業能力轉化為課程</a:t>
            </a:r>
          </a:p>
        </p:txBody>
      </p:sp>
      <p:grpSp>
        <p:nvGrpSpPr>
          <p:cNvPr id="9226" name="Group 33"/>
          <p:cNvGrpSpPr>
            <a:grpSpLocks/>
          </p:cNvGrpSpPr>
          <p:nvPr/>
        </p:nvGrpSpPr>
        <p:grpSpPr bwMode="auto">
          <a:xfrm>
            <a:off x="395288" y="1700213"/>
            <a:ext cx="1008062" cy="1225550"/>
            <a:chOff x="249" y="1071"/>
            <a:chExt cx="635" cy="772"/>
          </a:xfrm>
        </p:grpSpPr>
        <p:grpSp>
          <p:nvGrpSpPr>
            <p:cNvPr id="9232" name="Group 5"/>
            <p:cNvGrpSpPr>
              <a:grpSpLocks/>
            </p:cNvGrpSpPr>
            <p:nvPr/>
          </p:nvGrpSpPr>
          <p:grpSpPr bwMode="auto">
            <a:xfrm>
              <a:off x="249" y="1071"/>
              <a:ext cx="635" cy="772"/>
              <a:chOff x="2304" y="1344"/>
              <a:chExt cx="498" cy="1245"/>
            </a:xfrm>
          </p:grpSpPr>
          <p:sp>
            <p:nvSpPr>
              <p:cNvPr id="9234" name="Freeform 6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116 w 267"/>
                  <a:gd name="T1" fmla="*/ 0 h 292"/>
                  <a:gd name="T2" fmla="*/ 140 w 267"/>
                  <a:gd name="T3" fmla="*/ 3 h 292"/>
                  <a:gd name="T4" fmla="*/ 162 w 267"/>
                  <a:gd name="T5" fmla="*/ 10 h 292"/>
                  <a:gd name="T6" fmla="*/ 182 w 267"/>
                  <a:gd name="T7" fmla="*/ 22 h 292"/>
                  <a:gd name="T8" fmla="*/ 199 w 267"/>
                  <a:gd name="T9" fmla="*/ 37 h 292"/>
                  <a:gd name="T10" fmla="*/ 214 w 267"/>
                  <a:gd name="T11" fmla="*/ 56 h 292"/>
                  <a:gd name="T12" fmla="*/ 224 w 267"/>
                  <a:gd name="T13" fmla="*/ 77 h 292"/>
                  <a:gd name="T14" fmla="*/ 231 w 267"/>
                  <a:gd name="T15" fmla="*/ 101 h 292"/>
                  <a:gd name="T16" fmla="*/ 233 w 267"/>
                  <a:gd name="T17" fmla="*/ 127 h 292"/>
                  <a:gd name="T18" fmla="*/ 231 w 267"/>
                  <a:gd name="T19" fmla="*/ 152 h 292"/>
                  <a:gd name="T20" fmla="*/ 224 w 267"/>
                  <a:gd name="T21" fmla="*/ 177 h 292"/>
                  <a:gd name="T22" fmla="*/ 214 w 267"/>
                  <a:gd name="T23" fmla="*/ 197 h 292"/>
                  <a:gd name="T24" fmla="*/ 199 w 267"/>
                  <a:gd name="T25" fmla="*/ 217 h 292"/>
                  <a:gd name="T26" fmla="*/ 182 w 267"/>
                  <a:gd name="T27" fmla="*/ 232 h 292"/>
                  <a:gd name="T28" fmla="*/ 162 w 267"/>
                  <a:gd name="T29" fmla="*/ 244 h 292"/>
                  <a:gd name="T30" fmla="*/ 140 w 267"/>
                  <a:gd name="T31" fmla="*/ 251 h 292"/>
                  <a:gd name="T32" fmla="*/ 116 w 267"/>
                  <a:gd name="T33" fmla="*/ 254 h 292"/>
                  <a:gd name="T34" fmla="*/ 90 w 267"/>
                  <a:gd name="T35" fmla="*/ 251 h 292"/>
                  <a:gd name="T36" fmla="*/ 65 w 267"/>
                  <a:gd name="T37" fmla="*/ 241 h 292"/>
                  <a:gd name="T38" fmla="*/ 45 w 267"/>
                  <a:gd name="T39" fmla="*/ 226 h 292"/>
                  <a:gd name="T40" fmla="*/ 25 w 267"/>
                  <a:gd name="T41" fmla="*/ 206 h 292"/>
                  <a:gd name="T42" fmla="*/ 11 w 267"/>
                  <a:gd name="T43" fmla="*/ 183 h 292"/>
                  <a:gd name="T44" fmla="*/ 3 w 267"/>
                  <a:gd name="T45" fmla="*/ 155 h 292"/>
                  <a:gd name="T46" fmla="*/ 0 w 267"/>
                  <a:gd name="T47" fmla="*/ 127 h 292"/>
                  <a:gd name="T48" fmla="*/ 3 w 267"/>
                  <a:gd name="T49" fmla="*/ 98 h 292"/>
                  <a:gd name="T50" fmla="*/ 11 w 267"/>
                  <a:gd name="T51" fmla="*/ 70 h 292"/>
                  <a:gd name="T52" fmla="*/ 25 w 267"/>
                  <a:gd name="T53" fmla="*/ 47 h 292"/>
                  <a:gd name="T54" fmla="*/ 45 w 267"/>
                  <a:gd name="T55" fmla="*/ 28 h 292"/>
                  <a:gd name="T56" fmla="*/ 65 w 267"/>
                  <a:gd name="T57" fmla="*/ 12 h 292"/>
                  <a:gd name="T58" fmla="*/ 90 w 267"/>
                  <a:gd name="T59" fmla="*/ 3 h 292"/>
                  <a:gd name="T60" fmla="*/ 116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35" name="Freeform 7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63 w 573"/>
                  <a:gd name="T1" fmla="*/ 4 h 1111"/>
                  <a:gd name="T2" fmla="*/ 26 w 573"/>
                  <a:gd name="T3" fmla="*/ 28 h 1111"/>
                  <a:gd name="T4" fmla="*/ 3 w 573"/>
                  <a:gd name="T5" fmla="*/ 65 h 1111"/>
                  <a:gd name="T6" fmla="*/ 0 w 573"/>
                  <a:gd name="T7" fmla="*/ 442 h 1111"/>
                  <a:gd name="T8" fmla="*/ 1 w 573"/>
                  <a:gd name="T9" fmla="*/ 448 h 1111"/>
                  <a:gd name="T10" fmla="*/ 8 w 573"/>
                  <a:gd name="T11" fmla="*/ 462 h 1111"/>
                  <a:gd name="T12" fmla="*/ 23 w 573"/>
                  <a:gd name="T13" fmla="*/ 477 h 1111"/>
                  <a:gd name="T14" fmla="*/ 49 w 573"/>
                  <a:gd name="T15" fmla="*/ 483 h 1111"/>
                  <a:gd name="T16" fmla="*/ 73 w 573"/>
                  <a:gd name="T17" fmla="*/ 478 h 1111"/>
                  <a:gd name="T18" fmla="*/ 87 w 573"/>
                  <a:gd name="T19" fmla="*/ 463 h 1111"/>
                  <a:gd name="T20" fmla="*/ 92 w 573"/>
                  <a:gd name="T21" fmla="*/ 448 h 1111"/>
                  <a:gd name="T22" fmla="*/ 94 w 573"/>
                  <a:gd name="T23" fmla="*/ 436 h 1111"/>
                  <a:gd name="T24" fmla="*/ 94 w 573"/>
                  <a:gd name="T25" fmla="*/ 144 h 1111"/>
                  <a:gd name="T26" fmla="*/ 117 w 573"/>
                  <a:gd name="T27" fmla="*/ 925 h 1111"/>
                  <a:gd name="T28" fmla="*/ 120 w 573"/>
                  <a:gd name="T29" fmla="*/ 931 h 1111"/>
                  <a:gd name="T30" fmla="*/ 131 w 573"/>
                  <a:gd name="T31" fmla="*/ 945 h 1111"/>
                  <a:gd name="T32" fmla="*/ 151 w 573"/>
                  <a:gd name="T33" fmla="*/ 959 h 1111"/>
                  <a:gd name="T34" fmla="*/ 173 w 573"/>
                  <a:gd name="T35" fmla="*/ 964 h 1111"/>
                  <a:gd name="T36" fmla="*/ 197 w 573"/>
                  <a:gd name="T37" fmla="*/ 963 h 1111"/>
                  <a:gd name="T38" fmla="*/ 222 w 573"/>
                  <a:gd name="T39" fmla="*/ 952 h 1111"/>
                  <a:gd name="T40" fmla="*/ 236 w 573"/>
                  <a:gd name="T41" fmla="*/ 937 h 1111"/>
                  <a:gd name="T42" fmla="*/ 242 w 573"/>
                  <a:gd name="T43" fmla="*/ 927 h 1111"/>
                  <a:gd name="T44" fmla="*/ 242 w 573"/>
                  <a:gd name="T45" fmla="*/ 433 h 1111"/>
                  <a:gd name="T46" fmla="*/ 262 w 573"/>
                  <a:gd name="T47" fmla="*/ 436 h 1111"/>
                  <a:gd name="T48" fmla="*/ 262 w 573"/>
                  <a:gd name="T49" fmla="*/ 463 h 1111"/>
                  <a:gd name="T50" fmla="*/ 264 w 573"/>
                  <a:gd name="T51" fmla="*/ 512 h 1111"/>
                  <a:gd name="T52" fmla="*/ 264 w 573"/>
                  <a:gd name="T53" fmla="*/ 576 h 1111"/>
                  <a:gd name="T54" fmla="*/ 264 w 573"/>
                  <a:gd name="T55" fmla="*/ 651 h 1111"/>
                  <a:gd name="T56" fmla="*/ 264 w 573"/>
                  <a:gd name="T57" fmla="*/ 727 h 1111"/>
                  <a:gd name="T58" fmla="*/ 265 w 573"/>
                  <a:gd name="T59" fmla="*/ 803 h 1111"/>
                  <a:gd name="T60" fmla="*/ 265 w 573"/>
                  <a:gd name="T61" fmla="*/ 871 h 1111"/>
                  <a:gd name="T62" fmla="*/ 265 w 573"/>
                  <a:gd name="T63" fmla="*/ 925 h 1111"/>
                  <a:gd name="T64" fmla="*/ 266 w 573"/>
                  <a:gd name="T65" fmla="*/ 931 h 1111"/>
                  <a:gd name="T66" fmla="*/ 274 w 573"/>
                  <a:gd name="T67" fmla="*/ 944 h 1111"/>
                  <a:gd name="T68" fmla="*/ 291 w 573"/>
                  <a:gd name="T69" fmla="*/ 957 h 1111"/>
                  <a:gd name="T70" fmla="*/ 323 w 573"/>
                  <a:gd name="T71" fmla="*/ 964 h 1111"/>
                  <a:gd name="T72" fmla="*/ 355 w 573"/>
                  <a:gd name="T73" fmla="*/ 957 h 1111"/>
                  <a:gd name="T74" fmla="*/ 373 w 573"/>
                  <a:gd name="T75" fmla="*/ 945 h 1111"/>
                  <a:gd name="T76" fmla="*/ 380 w 573"/>
                  <a:gd name="T77" fmla="*/ 931 h 1111"/>
                  <a:gd name="T78" fmla="*/ 381 w 573"/>
                  <a:gd name="T79" fmla="*/ 926 h 1111"/>
                  <a:gd name="T80" fmla="*/ 405 w 573"/>
                  <a:gd name="T81" fmla="*/ 144 h 1111"/>
                  <a:gd name="T82" fmla="*/ 407 w 573"/>
                  <a:gd name="T83" fmla="*/ 436 h 1111"/>
                  <a:gd name="T84" fmla="*/ 410 w 573"/>
                  <a:gd name="T85" fmla="*/ 449 h 1111"/>
                  <a:gd name="T86" fmla="*/ 420 w 573"/>
                  <a:gd name="T87" fmla="*/ 466 h 1111"/>
                  <a:gd name="T88" fmla="*/ 439 w 573"/>
                  <a:gd name="T89" fmla="*/ 478 h 1111"/>
                  <a:gd name="T90" fmla="*/ 466 w 573"/>
                  <a:gd name="T91" fmla="*/ 478 h 1111"/>
                  <a:gd name="T92" fmla="*/ 484 w 573"/>
                  <a:gd name="T93" fmla="*/ 466 h 1111"/>
                  <a:gd name="T94" fmla="*/ 495 w 573"/>
                  <a:gd name="T95" fmla="*/ 449 h 1111"/>
                  <a:gd name="T96" fmla="*/ 498 w 573"/>
                  <a:gd name="T97" fmla="*/ 441 h 1111"/>
                  <a:gd name="T98" fmla="*/ 497 w 573"/>
                  <a:gd name="T99" fmla="*/ 59 h 1111"/>
                  <a:gd name="T100" fmla="*/ 475 w 573"/>
                  <a:gd name="T101" fmla="*/ 24 h 1111"/>
                  <a:gd name="T102" fmla="*/ 440 w 573"/>
                  <a:gd name="T103" fmla="*/ 3 h 1111"/>
                  <a:gd name="T104" fmla="*/ 82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233" name="Rectangle 30"/>
            <p:cNvSpPr>
              <a:spLocks noChangeArrowheads="1"/>
            </p:cNvSpPr>
            <p:nvPr/>
          </p:nvSpPr>
          <p:spPr bwMode="auto">
            <a:xfrm>
              <a:off x="431" y="120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800">
                  <a:latin typeface="Times New Roman" pitchFamily="18" charset="0"/>
                </a:rPr>
                <a:t>1</a:t>
              </a:r>
              <a:endParaRPr lang="zh-TW" altLang="en-US" sz="2800">
                <a:latin typeface="Times New Roman" pitchFamily="18" charset="0"/>
              </a:endParaRPr>
            </a:p>
          </p:txBody>
        </p:sp>
      </p:grpSp>
      <p:grpSp>
        <p:nvGrpSpPr>
          <p:cNvPr id="9227" name="Group 34"/>
          <p:cNvGrpSpPr>
            <a:grpSpLocks/>
          </p:cNvGrpSpPr>
          <p:nvPr/>
        </p:nvGrpSpPr>
        <p:grpSpPr bwMode="auto">
          <a:xfrm>
            <a:off x="7524750" y="1700213"/>
            <a:ext cx="1008063" cy="1223962"/>
            <a:chOff x="4740" y="1071"/>
            <a:chExt cx="635" cy="771"/>
          </a:xfrm>
        </p:grpSpPr>
        <p:grpSp>
          <p:nvGrpSpPr>
            <p:cNvPr id="9228" name="Group 10"/>
            <p:cNvGrpSpPr>
              <a:grpSpLocks/>
            </p:cNvGrpSpPr>
            <p:nvPr/>
          </p:nvGrpSpPr>
          <p:grpSpPr bwMode="auto">
            <a:xfrm>
              <a:off x="4740" y="1071"/>
              <a:ext cx="635" cy="771"/>
              <a:chOff x="2880" y="1344"/>
              <a:chExt cx="498" cy="1245"/>
            </a:xfrm>
          </p:grpSpPr>
          <p:sp>
            <p:nvSpPr>
              <p:cNvPr id="9230" name="Freeform 11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>
                  <a:gd name="T0" fmla="*/ 116 w 267"/>
                  <a:gd name="T1" fmla="*/ 0 h 292"/>
                  <a:gd name="T2" fmla="*/ 140 w 267"/>
                  <a:gd name="T3" fmla="*/ 3 h 292"/>
                  <a:gd name="T4" fmla="*/ 162 w 267"/>
                  <a:gd name="T5" fmla="*/ 10 h 292"/>
                  <a:gd name="T6" fmla="*/ 182 w 267"/>
                  <a:gd name="T7" fmla="*/ 22 h 292"/>
                  <a:gd name="T8" fmla="*/ 199 w 267"/>
                  <a:gd name="T9" fmla="*/ 37 h 292"/>
                  <a:gd name="T10" fmla="*/ 214 w 267"/>
                  <a:gd name="T11" fmla="*/ 56 h 292"/>
                  <a:gd name="T12" fmla="*/ 224 w 267"/>
                  <a:gd name="T13" fmla="*/ 77 h 292"/>
                  <a:gd name="T14" fmla="*/ 231 w 267"/>
                  <a:gd name="T15" fmla="*/ 101 h 292"/>
                  <a:gd name="T16" fmla="*/ 233 w 267"/>
                  <a:gd name="T17" fmla="*/ 127 h 292"/>
                  <a:gd name="T18" fmla="*/ 231 w 267"/>
                  <a:gd name="T19" fmla="*/ 152 h 292"/>
                  <a:gd name="T20" fmla="*/ 224 w 267"/>
                  <a:gd name="T21" fmla="*/ 177 h 292"/>
                  <a:gd name="T22" fmla="*/ 214 w 267"/>
                  <a:gd name="T23" fmla="*/ 197 h 292"/>
                  <a:gd name="T24" fmla="*/ 199 w 267"/>
                  <a:gd name="T25" fmla="*/ 217 h 292"/>
                  <a:gd name="T26" fmla="*/ 182 w 267"/>
                  <a:gd name="T27" fmla="*/ 232 h 292"/>
                  <a:gd name="T28" fmla="*/ 162 w 267"/>
                  <a:gd name="T29" fmla="*/ 244 h 292"/>
                  <a:gd name="T30" fmla="*/ 140 w 267"/>
                  <a:gd name="T31" fmla="*/ 251 h 292"/>
                  <a:gd name="T32" fmla="*/ 116 w 267"/>
                  <a:gd name="T33" fmla="*/ 254 h 292"/>
                  <a:gd name="T34" fmla="*/ 90 w 267"/>
                  <a:gd name="T35" fmla="*/ 251 h 292"/>
                  <a:gd name="T36" fmla="*/ 65 w 267"/>
                  <a:gd name="T37" fmla="*/ 241 h 292"/>
                  <a:gd name="T38" fmla="*/ 45 w 267"/>
                  <a:gd name="T39" fmla="*/ 226 h 292"/>
                  <a:gd name="T40" fmla="*/ 25 w 267"/>
                  <a:gd name="T41" fmla="*/ 206 h 292"/>
                  <a:gd name="T42" fmla="*/ 11 w 267"/>
                  <a:gd name="T43" fmla="*/ 183 h 292"/>
                  <a:gd name="T44" fmla="*/ 3 w 267"/>
                  <a:gd name="T45" fmla="*/ 155 h 292"/>
                  <a:gd name="T46" fmla="*/ 0 w 267"/>
                  <a:gd name="T47" fmla="*/ 127 h 292"/>
                  <a:gd name="T48" fmla="*/ 3 w 267"/>
                  <a:gd name="T49" fmla="*/ 98 h 292"/>
                  <a:gd name="T50" fmla="*/ 11 w 267"/>
                  <a:gd name="T51" fmla="*/ 70 h 292"/>
                  <a:gd name="T52" fmla="*/ 25 w 267"/>
                  <a:gd name="T53" fmla="*/ 47 h 292"/>
                  <a:gd name="T54" fmla="*/ 45 w 267"/>
                  <a:gd name="T55" fmla="*/ 28 h 292"/>
                  <a:gd name="T56" fmla="*/ 65 w 267"/>
                  <a:gd name="T57" fmla="*/ 12 h 292"/>
                  <a:gd name="T58" fmla="*/ 90 w 267"/>
                  <a:gd name="T59" fmla="*/ 3 h 292"/>
                  <a:gd name="T60" fmla="*/ 116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31" name="Freeform 12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>
                  <a:gd name="T0" fmla="*/ 63 w 573"/>
                  <a:gd name="T1" fmla="*/ 4 h 1111"/>
                  <a:gd name="T2" fmla="*/ 26 w 573"/>
                  <a:gd name="T3" fmla="*/ 28 h 1111"/>
                  <a:gd name="T4" fmla="*/ 3 w 573"/>
                  <a:gd name="T5" fmla="*/ 65 h 1111"/>
                  <a:gd name="T6" fmla="*/ 0 w 573"/>
                  <a:gd name="T7" fmla="*/ 442 h 1111"/>
                  <a:gd name="T8" fmla="*/ 1 w 573"/>
                  <a:gd name="T9" fmla="*/ 448 h 1111"/>
                  <a:gd name="T10" fmla="*/ 8 w 573"/>
                  <a:gd name="T11" fmla="*/ 462 h 1111"/>
                  <a:gd name="T12" fmla="*/ 23 w 573"/>
                  <a:gd name="T13" fmla="*/ 477 h 1111"/>
                  <a:gd name="T14" fmla="*/ 49 w 573"/>
                  <a:gd name="T15" fmla="*/ 483 h 1111"/>
                  <a:gd name="T16" fmla="*/ 73 w 573"/>
                  <a:gd name="T17" fmla="*/ 478 h 1111"/>
                  <a:gd name="T18" fmla="*/ 87 w 573"/>
                  <a:gd name="T19" fmla="*/ 463 h 1111"/>
                  <a:gd name="T20" fmla="*/ 92 w 573"/>
                  <a:gd name="T21" fmla="*/ 448 h 1111"/>
                  <a:gd name="T22" fmla="*/ 94 w 573"/>
                  <a:gd name="T23" fmla="*/ 436 h 1111"/>
                  <a:gd name="T24" fmla="*/ 94 w 573"/>
                  <a:gd name="T25" fmla="*/ 144 h 1111"/>
                  <a:gd name="T26" fmla="*/ 117 w 573"/>
                  <a:gd name="T27" fmla="*/ 925 h 1111"/>
                  <a:gd name="T28" fmla="*/ 120 w 573"/>
                  <a:gd name="T29" fmla="*/ 931 h 1111"/>
                  <a:gd name="T30" fmla="*/ 131 w 573"/>
                  <a:gd name="T31" fmla="*/ 945 h 1111"/>
                  <a:gd name="T32" fmla="*/ 151 w 573"/>
                  <a:gd name="T33" fmla="*/ 959 h 1111"/>
                  <a:gd name="T34" fmla="*/ 173 w 573"/>
                  <a:gd name="T35" fmla="*/ 964 h 1111"/>
                  <a:gd name="T36" fmla="*/ 197 w 573"/>
                  <a:gd name="T37" fmla="*/ 963 h 1111"/>
                  <a:gd name="T38" fmla="*/ 222 w 573"/>
                  <a:gd name="T39" fmla="*/ 952 h 1111"/>
                  <a:gd name="T40" fmla="*/ 236 w 573"/>
                  <a:gd name="T41" fmla="*/ 937 h 1111"/>
                  <a:gd name="T42" fmla="*/ 242 w 573"/>
                  <a:gd name="T43" fmla="*/ 927 h 1111"/>
                  <a:gd name="T44" fmla="*/ 242 w 573"/>
                  <a:gd name="T45" fmla="*/ 433 h 1111"/>
                  <a:gd name="T46" fmla="*/ 262 w 573"/>
                  <a:gd name="T47" fmla="*/ 436 h 1111"/>
                  <a:gd name="T48" fmla="*/ 262 w 573"/>
                  <a:gd name="T49" fmla="*/ 463 h 1111"/>
                  <a:gd name="T50" fmla="*/ 264 w 573"/>
                  <a:gd name="T51" fmla="*/ 512 h 1111"/>
                  <a:gd name="T52" fmla="*/ 264 w 573"/>
                  <a:gd name="T53" fmla="*/ 576 h 1111"/>
                  <a:gd name="T54" fmla="*/ 264 w 573"/>
                  <a:gd name="T55" fmla="*/ 651 h 1111"/>
                  <a:gd name="T56" fmla="*/ 264 w 573"/>
                  <a:gd name="T57" fmla="*/ 727 h 1111"/>
                  <a:gd name="T58" fmla="*/ 265 w 573"/>
                  <a:gd name="T59" fmla="*/ 803 h 1111"/>
                  <a:gd name="T60" fmla="*/ 265 w 573"/>
                  <a:gd name="T61" fmla="*/ 871 h 1111"/>
                  <a:gd name="T62" fmla="*/ 265 w 573"/>
                  <a:gd name="T63" fmla="*/ 925 h 1111"/>
                  <a:gd name="T64" fmla="*/ 266 w 573"/>
                  <a:gd name="T65" fmla="*/ 931 h 1111"/>
                  <a:gd name="T66" fmla="*/ 274 w 573"/>
                  <a:gd name="T67" fmla="*/ 944 h 1111"/>
                  <a:gd name="T68" fmla="*/ 291 w 573"/>
                  <a:gd name="T69" fmla="*/ 957 h 1111"/>
                  <a:gd name="T70" fmla="*/ 323 w 573"/>
                  <a:gd name="T71" fmla="*/ 964 h 1111"/>
                  <a:gd name="T72" fmla="*/ 355 w 573"/>
                  <a:gd name="T73" fmla="*/ 957 h 1111"/>
                  <a:gd name="T74" fmla="*/ 373 w 573"/>
                  <a:gd name="T75" fmla="*/ 945 h 1111"/>
                  <a:gd name="T76" fmla="*/ 380 w 573"/>
                  <a:gd name="T77" fmla="*/ 931 h 1111"/>
                  <a:gd name="T78" fmla="*/ 381 w 573"/>
                  <a:gd name="T79" fmla="*/ 926 h 1111"/>
                  <a:gd name="T80" fmla="*/ 405 w 573"/>
                  <a:gd name="T81" fmla="*/ 144 h 1111"/>
                  <a:gd name="T82" fmla="*/ 407 w 573"/>
                  <a:gd name="T83" fmla="*/ 436 h 1111"/>
                  <a:gd name="T84" fmla="*/ 410 w 573"/>
                  <a:gd name="T85" fmla="*/ 449 h 1111"/>
                  <a:gd name="T86" fmla="*/ 420 w 573"/>
                  <a:gd name="T87" fmla="*/ 466 h 1111"/>
                  <a:gd name="T88" fmla="*/ 439 w 573"/>
                  <a:gd name="T89" fmla="*/ 478 h 1111"/>
                  <a:gd name="T90" fmla="*/ 466 w 573"/>
                  <a:gd name="T91" fmla="*/ 478 h 1111"/>
                  <a:gd name="T92" fmla="*/ 484 w 573"/>
                  <a:gd name="T93" fmla="*/ 466 h 1111"/>
                  <a:gd name="T94" fmla="*/ 495 w 573"/>
                  <a:gd name="T95" fmla="*/ 449 h 1111"/>
                  <a:gd name="T96" fmla="*/ 498 w 573"/>
                  <a:gd name="T97" fmla="*/ 441 h 1111"/>
                  <a:gd name="T98" fmla="*/ 497 w 573"/>
                  <a:gd name="T99" fmla="*/ 59 h 1111"/>
                  <a:gd name="T100" fmla="*/ 475 w 573"/>
                  <a:gd name="T101" fmla="*/ 24 h 1111"/>
                  <a:gd name="T102" fmla="*/ 440 w 573"/>
                  <a:gd name="T103" fmla="*/ 3 h 1111"/>
                  <a:gd name="T104" fmla="*/ 82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229" name="Rectangle 31"/>
            <p:cNvSpPr>
              <a:spLocks noChangeArrowheads="1"/>
            </p:cNvSpPr>
            <p:nvPr/>
          </p:nvSpPr>
          <p:spPr bwMode="auto">
            <a:xfrm>
              <a:off x="4921" y="120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800">
                  <a:latin typeface="Times New Roman" pitchFamily="18" charset="0"/>
                </a:rPr>
                <a:t>2</a:t>
              </a:r>
              <a:endParaRPr lang="zh-TW" altLang="en-US" sz="28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15" descr="곡선shape1_좌상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28448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1042988" y="0"/>
            <a:ext cx="5264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8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48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說 明</a:t>
            </a:r>
          </a:p>
        </p:txBody>
      </p:sp>
      <p:sp>
        <p:nvSpPr>
          <p:cNvPr id="10244" name="Text Box 23"/>
          <p:cNvSpPr txBox="1">
            <a:spLocks noChangeArrowheads="1"/>
          </p:cNvSpPr>
          <p:nvPr/>
        </p:nvSpPr>
        <p:spPr bwMode="gray">
          <a:xfrm>
            <a:off x="2428875" y="5118100"/>
            <a:ext cx="5980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endParaRPr kumimoji="0" lang="en-US" altLang="zh-TW" b="0">
              <a:solidFill>
                <a:srgbClr val="000000"/>
              </a:solidFill>
            </a:endParaRPr>
          </a:p>
        </p:txBody>
      </p:sp>
      <p:pic>
        <p:nvPicPr>
          <p:cNvPr id="10245" name="圖片 14" descr="곡선shape1_우하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43313"/>
            <a:ext cx="371633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곡선shape1_우하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3643313"/>
            <a:ext cx="371633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곡선shape1_좌상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08050"/>
            <a:ext cx="28448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8" name="그룹 38"/>
          <p:cNvGrpSpPr>
            <a:grpSpLocks/>
          </p:cNvGrpSpPr>
          <p:nvPr/>
        </p:nvGrpSpPr>
        <p:grpSpPr bwMode="auto">
          <a:xfrm>
            <a:off x="395288" y="1125538"/>
            <a:ext cx="863600" cy="936625"/>
            <a:chOff x="4592639" y="1582725"/>
            <a:chExt cx="1836737" cy="1897063"/>
          </a:xfrm>
        </p:grpSpPr>
        <p:sp>
          <p:nvSpPr>
            <p:cNvPr id="2" name="Oval 52"/>
            <p:cNvSpPr>
              <a:spLocks noChangeArrowheads="1"/>
            </p:cNvSpPr>
            <p:nvPr/>
          </p:nvSpPr>
          <p:spPr bwMode="auto">
            <a:xfrm>
              <a:off x="4592639" y="1643816"/>
              <a:ext cx="1836737" cy="1835972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>
                <a:latin typeface="+mn-lt"/>
                <a:ea typeface="+mn-ea"/>
              </a:endParaRPr>
            </a:p>
          </p:txBody>
        </p:sp>
        <p:sp>
          <p:nvSpPr>
            <p:cNvPr id="3" name="Oval 53"/>
            <p:cNvSpPr>
              <a:spLocks noChangeArrowheads="1"/>
            </p:cNvSpPr>
            <p:nvPr/>
          </p:nvSpPr>
          <p:spPr bwMode="auto">
            <a:xfrm>
              <a:off x="4943780" y="1653463"/>
              <a:ext cx="1161466" cy="858500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>
                <a:latin typeface="+mn-lt"/>
                <a:ea typeface="+mn-ea"/>
              </a:endParaRPr>
            </a:p>
          </p:txBody>
        </p:sp>
        <p:sp>
          <p:nvSpPr>
            <p:cNvPr id="4" name="Oval 54"/>
            <p:cNvSpPr>
              <a:spLocks noChangeArrowheads="1"/>
            </p:cNvSpPr>
            <p:nvPr/>
          </p:nvSpPr>
          <p:spPr bwMode="auto">
            <a:xfrm>
              <a:off x="4619650" y="1582725"/>
              <a:ext cx="1721941" cy="163983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>
                <a:latin typeface="+mn-lt"/>
                <a:ea typeface="+mn-ea"/>
              </a:endParaRPr>
            </a:p>
          </p:txBody>
        </p:sp>
        <p:sp>
          <p:nvSpPr>
            <p:cNvPr id="5" name="Arc 55"/>
            <p:cNvSpPr>
              <a:spLocks/>
            </p:cNvSpPr>
            <p:nvPr/>
          </p:nvSpPr>
          <p:spPr bwMode="auto">
            <a:xfrm>
              <a:off x="4714188" y="1643816"/>
              <a:ext cx="1590262" cy="80062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772 h 21772"/>
                <a:gd name="T2" fmla="*/ 43200 w 43200"/>
                <a:gd name="T3" fmla="*/ 21600 h 21772"/>
                <a:gd name="T4" fmla="*/ 21600 w 43200"/>
                <a:gd name="T5" fmla="*/ 21600 h 2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772" fill="none" extrusionOk="0">
                  <a:moveTo>
                    <a:pt x="0" y="21772"/>
                  </a:moveTo>
                  <a:cubicBezTo>
                    <a:pt x="0" y="21714"/>
                    <a:pt x="0" y="216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772" stroke="0" extrusionOk="0">
                  <a:moveTo>
                    <a:pt x="0" y="21772"/>
                  </a:moveTo>
                  <a:cubicBezTo>
                    <a:pt x="0" y="21714"/>
                    <a:pt x="0" y="216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>
                <a:latin typeface="+mn-lt"/>
                <a:ea typeface="+mn-ea"/>
              </a:endParaRPr>
            </a:p>
          </p:txBody>
        </p:sp>
        <p:sp>
          <p:nvSpPr>
            <p:cNvPr id="6" name="Arc 56"/>
            <p:cNvSpPr>
              <a:spLocks/>
            </p:cNvSpPr>
            <p:nvPr/>
          </p:nvSpPr>
          <p:spPr bwMode="auto">
            <a:xfrm flipV="1">
              <a:off x="4683800" y="2643794"/>
              <a:ext cx="1651039" cy="823132"/>
            </a:xfrm>
            <a:custGeom>
              <a:avLst/>
              <a:gdLst>
                <a:gd name="T0" fmla="*/ 38 w 43200"/>
                <a:gd name="T1" fmla="*/ 822325 h 21772"/>
                <a:gd name="T2" fmla="*/ 1651000 w 43200"/>
                <a:gd name="T3" fmla="*/ 815829 h 21772"/>
                <a:gd name="T4" fmla="*/ 825500 w 43200"/>
                <a:gd name="T5" fmla="*/ 815829 h 21772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772"/>
                <a:gd name="T11" fmla="*/ 43200 w 43200"/>
                <a:gd name="T12" fmla="*/ 21772 h 217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772" fill="none" extrusionOk="0">
                  <a:moveTo>
                    <a:pt x="0" y="21772"/>
                  </a:moveTo>
                  <a:cubicBezTo>
                    <a:pt x="0" y="21714"/>
                    <a:pt x="0" y="216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772" stroke="0" extrusionOk="0">
                  <a:moveTo>
                    <a:pt x="0" y="21772"/>
                  </a:moveTo>
                  <a:cubicBezTo>
                    <a:pt x="0" y="21714"/>
                    <a:pt x="0" y="216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>
                <a:latin typeface="+mn-lt"/>
                <a:ea typeface="+mn-ea"/>
              </a:endParaRPr>
            </a:p>
          </p:txBody>
        </p:sp>
      </p:grpSp>
      <p:grpSp>
        <p:nvGrpSpPr>
          <p:cNvPr id="10249" name="Group 14"/>
          <p:cNvGrpSpPr>
            <a:grpSpLocks/>
          </p:cNvGrpSpPr>
          <p:nvPr/>
        </p:nvGrpSpPr>
        <p:grpSpPr bwMode="auto">
          <a:xfrm>
            <a:off x="8027988" y="1125538"/>
            <a:ext cx="863600" cy="936625"/>
            <a:chOff x="4592639" y="1582725"/>
            <a:chExt cx="1836737" cy="1897063"/>
          </a:xfrm>
        </p:grpSpPr>
        <p:sp>
          <p:nvSpPr>
            <p:cNvPr id="27" name="Oval 52"/>
            <p:cNvSpPr>
              <a:spLocks noChangeArrowheads="1"/>
            </p:cNvSpPr>
            <p:nvPr/>
          </p:nvSpPr>
          <p:spPr bwMode="auto">
            <a:xfrm>
              <a:off x="4592639" y="1643816"/>
              <a:ext cx="1836737" cy="1835972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>
                <a:latin typeface="+mn-lt"/>
                <a:ea typeface="+mn-ea"/>
              </a:endParaRPr>
            </a:p>
          </p:txBody>
        </p:sp>
        <p:sp>
          <p:nvSpPr>
            <p:cNvPr id="28" name="Oval 53"/>
            <p:cNvSpPr>
              <a:spLocks noChangeArrowheads="1"/>
            </p:cNvSpPr>
            <p:nvPr/>
          </p:nvSpPr>
          <p:spPr bwMode="auto">
            <a:xfrm>
              <a:off x="4943780" y="1653463"/>
              <a:ext cx="1161466" cy="858500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>
                <a:latin typeface="+mn-lt"/>
                <a:ea typeface="+mn-ea"/>
              </a:endParaRPr>
            </a:p>
          </p:txBody>
        </p:sp>
        <p:sp>
          <p:nvSpPr>
            <p:cNvPr id="29" name="Oval 54"/>
            <p:cNvSpPr>
              <a:spLocks noChangeArrowheads="1"/>
            </p:cNvSpPr>
            <p:nvPr/>
          </p:nvSpPr>
          <p:spPr bwMode="auto">
            <a:xfrm>
              <a:off x="4619650" y="1582725"/>
              <a:ext cx="1721941" cy="163983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>
                <a:latin typeface="+mn-lt"/>
                <a:ea typeface="+mn-ea"/>
              </a:endParaRPr>
            </a:p>
          </p:txBody>
        </p:sp>
        <p:sp>
          <p:nvSpPr>
            <p:cNvPr id="30" name="Arc 55"/>
            <p:cNvSpPr>
              <a:spLocks/>
            </p:cNvSpPr>
            <p:nvPr/>
          </p:nvSpPr>
          <p:spPr bwMode="auto">
            <a:xfrm>
              <a:off x="4714188" y="1643816"/>
              <a:ext cx="1590262" cy="80062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772 h 21772"/>
                <a:gd name="T2" fmla="*/ 43200 w 43200"/>
                <a:gd name="T3" fmla="*/ 21600 h 21772"/>
                <a:gd name="T4" fmla="*/ 21600 w 43200"/>
                <a:gd name="T5" fmla="*/ 21600 h 2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772" fill="none" extrusionOk="0">
                  <a:moveTo>
                    <a:pt x="0" y="21772"/>
                  </a:moveTo>
                  <a:cubicBezTo>
                    <a:pt x="0" y="21714"/>
                    <a:pt x="0" y="216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772" stroke="0" extrusionOk="0">
                  <a:moveTo>
                    <a:pt x="0" y="21772"/>
                  </a:moveTo>
                  <a:cubicBezTo>
                    <a:pt x="0" y="21714"/>
                    <a:pt x="0" y="216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>
                <a:latin typeface="+mn-lt"/>
                <a:ea typeface="+mn-ea"/>
              </a:endParaRPr>
            </a:p>
          </p:txBody>
        </p:sp>
        <p:sp>
          <p:nvSpPr>
            <p:cNvPr id="31" name="Arc 56"/>
            <p:cNvSpPr>
              <a:spLocks/>
            </p:cNvSpPr>
            <p:nvPr/>
          </p:nvSpPr>
          <p:spPr bwMode="auto">
            <a:xfrm flipV="1">
              <a:off x="4683800" y="2643794"/>
              <a:ext cx="1651039" cy="823132"/>
            </a:xfrm>
            <a:custGeom>
              <a:avLst/>
              <a:gdLst>
                <a:gd name="T0" fmla="*/ 38 w 43200"/>
                <a:gd name="T1" fmla="*/ 822325 h 21772"/>
                <a:gd name="T2" fmla="*/ 1651000 w 43200"/>
                <a:gd name="T3" fmla="*/ 815829 h 21772"/>
                <a:gd name="T4" fmla="*/ 825500 w 43200"/>
                <a:gd name="T5" fmla="*/ 815829 h 21772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772"/>
                <a:gd name="T11" fmla="*/ 43200 w 43200"/>
                <a:gd name="T12" fmla="*/ 21772 h 217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772" fill="none" extrusionOk="0">
                  <a:moveTo>
                    <a:pt x="0" y="21772"/>
                  </a:moveTo>
                  <a:cubicBezTo>
                    <a:pt x="0" y="21714"/>
                    <a:pt x="0" y="216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772" stroke="0" extrusionOk="0">
                  <a:moveTo>
                    <a:pt x="0" y="21772"/>
                  </a:moveTo>
                  <a:cubicBezTo>
                    <a:pt x="0" y="21714"/>
                    <a:pt x="0" y="216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>
                <a:latin typeface="+mn-lt"/>
                <a:ea typeface="+mn-ea"/>
              </a:endParaRPr>
            </a:p>
          </p:txBody>
        </p:sp>
      </p:grpSp>
      <p:sp>
        <p:nvSpPr>
          <p:cNvPr id="10250" name="Rectangle 20"/>
          <p:cNvSpPr>
            <a:spLocks noChangeArrowheads="1"/>
          </p:cNvSpPr>
          <p:nvPr/>
        </p:nvSpPr>
        <p:spPr bwMode="auto">
          <a:xfrm>
            <a:off x="684213" y="133826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1</a:t>
            </a:r>
            <a:endParaRPr lang="zh-TW" altLang="en-US" sz="28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251" name="Rectangle 21"/>
          <p:cNvSpPr>
            <a:spLocks noChangeArrowheads="1"/>
          </p:cNvSpPr>
          <p:nvPr/>
        </p:nvSpPr>
        <p:spPr bwMode="auto">
          <a:xfrm>
            <a:off x="8316913" y="133826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2</a:t>
            </a:r>
            <a:endParaRPr lang="zh-TW" altLang="en-US" sz="28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252" name="Rectangle 22"/>
          <p:cNvSpPr>
            <a:spLocks noChangeArrowheads="1"/>
          </p:cNvSpPr>
          <p:nvPr/>
        </p:nvSpPr>
        <p:spPr bwMode="auto">
          <a:xfrm>
            <a:off x="395288" y="2349500"/>
            <a:ext cx="374015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buClr>
                <a:srgbClr val="000000"/>
              </a:buClr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所共構職能導向的課程</a:t>
            </a:r>
          </a:p>
          <a:p>
            <a:pPr eaLnBrk="0" hangingPunct="0">
              <a:buClr>
                <a:srgbClr val="000000"/>
              </a:buClr>
            </a:pP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含實習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，可包含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eaLnBrk="0" hangingPunct="0">
              <a:buClr>
                <a:srgbClr val="000000"/>
              </a:buClr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跨領域學習、</a:t>
            </a:r>
          </a:p>
          <a:p>
            <a:pPr eaLnBrk="0" hangingPunct="0">
              <a:buClr>
                <a:srgbClr val="000000"/>
              </a:buClr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課程模組化、</a:t>
            </a:r>
          </a:p>
          <a:p>
            <a:pPr eaLnBrk="0" hangingPunct="0">
              <a:buClr>
                <a:srgbClr val="000000"/>
              </a:buClr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就業學程之設計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10253" name="Rectangle 23"/>
          <p:cNvSpPr>
            <a:spLocks noChangeArrowheads="1"/>
          </p:cNvSpPr>
          <p:nvPr/>
        </p:nvSpPr>
        <p:spPr bwMode="auto">
          <a:xfrm>
            <a:off x="5219700" y="2349500"/>
            <a:ext cx="374015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要提供課程與核心能力</a:t>
            </a:r>
          </a:p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的對應關聯表</a:t>
            </a:r>
          </a:p>
          <a:p>
            <a:pPr eaLnBrk="0" hangingPunct="0"/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課程結束後，學生</a:t>
            </a:r>
          </a:p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所學習到的能力都有</a:t>
            </a:r>
          </a:p>
          <a:p>
            <a:pPr eaLnBrk="0" hangingPunct="0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包含在內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。 </a:t>
            </a:r>
          </a:p>
        </p:txBody>
      </p:sp>
      <p:pic>
        <p:nvPicPr>
          <p:cNvPr id="10254" name="圖片 20" descr="pt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4986338"/>
            <a:ext cx="184943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1507</Words>
  <Application>Microsoft Office PowerPoint</Application>
  <PresentationFormat>如螢幕大小 (4:3)</PresentationFormat>
  <Paragraphs>270</Paragraphs>
  <Slides>19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Arial</vt:lpstr>
      <vt:lpstr>新細明體</vt:lpstr>
      <vt:lpstr>標楷體</vt:lpstr>
      <vt:lpstr>Times New Roman</vt:lpstr>
      <vt:lpstr>맑은 고딕</vt:lpstr>
      <vt:lpstr>Calibri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molly</cp:lastModifiedBy>
  <cp:revision>81</cp:revision>
  <dcterms:created xsi:type="dcterms:W3CDTF">2011-04-27T04:31:23Z</dcterms:created>
  <dcterms:modified xsi:type="dcterms:W3CDTF">2012-12-14T02:06:33Z</dcterms:modified>
</cp:coreProperties>
</file>