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 id="2147483677" r:id="rId3"/>
  </p:sldMasterIdLst>
  <p:notesMasterIdLst>
    <p:notesMasterId r:id="rId56"/>
  </p:notesMasterIdLst>
  <p:handoutMasterIdLst>
    <p:handoutMasterId r:id="rId57"/>
  </p:handoutMasterIdLst>
  <p:sldIdLst>
    <p:sldId id="256" r:id="rId4"/>
    <p:sldId id="257" r:id="rId5"/>
    <p:sldId id="258" r:id="rId6"/>
    <p:sldId id="261" r:id="rId7"/>
    <p:sldId id="293" r:id="rId8"/>
    <p:sldId id="263" r:id="rId9"/>
    <p:sldId id="264" r:id="rId10"/>
    <p:sldId id="272" r:id="rId11"/>
    <p:sldId id="271" r:id="rId12"/>
    <p:sldId id="303" r:id="rId13"/>
    <p:sldId id="266" r:id="rId14"/>
    <p:sldId id="265" r:id="rId15"/>
    <p:sldId id="267" r:id="rId16"/>
    <p:sldId id="268" r:id="rId17"/>
    <p:sldId id="274" r:id="rId18"/>
    <p:sldId id="275" r:id="rId19"/>
    <p:sldId id="277" r:id="rId20"/>
    <p:sldId id="302" r:id="rId21"/>
    <p:sldId id="291" r:id="rId22"/>
    <p:sldId id="306" r:id="rId23"/>
    <p:sldId id="307" r:id="rId24"/>
    <p:sldId id="308" r:id="rId25"/>
    <p:sldId id="309" r:id="rId26"/>
    <p:sldId id="331" r:id="rId27"/>
    <p:sldId id="310" r:id="rId28"/>
    <p:sldId id="315" r:id="rId29"/>
    <p:sldId id="316" r:id="rId30"/>
    <p:sldId id="317" r:id="rId31"/>
    <p:sldId id="318" r:id="rId32"/>
    <p:sldId id="319" r:id="rId33"/>
    <p:sldId id="320" r:id="rId34"/>
    <p:sldId id="321" r:id="rId35"/>
    <p:sldId id="322" r:id="rId36"/>
    <p:sldId id="323" r:id="rId37"/>
    <p:sldId id="324" r:id="rId38"/>
    <p:sldId id="325" r:id="rId39"/>
    <p:sldId id="330" r:id="rId40"/>
    <p:sldId id="329" r:id="rId41"/>
    <p:sldId id="336" r:id="rId42"/>
    <p:sldId id="337" r:id="rId43"/>
    <p:sldId id="339" r:id="rId44"/>
    <p:sldId id="338" r:id="rId45"/>
    <p:sldId id="341" r:id="rId46"/>
    <p:sldId id="342" r:id="rId47"/>
    <p:sldId id="344" r:id="rId48"/>
    <p:sldId id="345" r:id="rId49"/>
    <p:sldId id="347" r:id="rId50"/>
    <p:sldId id="348" r:id="rId51"/>
    <p:sldId id="349" r:id="rId52"/>
    <p:sldId id="350" r:id="rId53"/>
    <p:sldId id="326" r:id="rId54"/>
    <p:sldId id="328" r:id="rId55"/>
  </p:sldIdLst>
  <p:sldSz cx="9144000" cy="6858000" type="screen4x3"/>
  <p:notesSz cx="7099300" cy="10234613"/>
  <p:defaultTextStyle>
    <a:defPPr>
      <a:defRPr lang="en-US"/>
    </a:defPPr>
    <a:lvl1pPr algn="l" rtl="0" fontAlgn="base">
      <a:spcBef>
        <a:spcPct val="0"/>
      </a:spcBef>
      <a:spcAft>
        <a:spcPct val="0"/>
      </a:spcAft>
      <a:defRPr kern="1200">
        <a:solidFill>
          <a:schemeClr val="tx1"/>
        </a:solidFill>
        <a:latin typeface="Arial" charset="0"/>
        <a:ea typeface="標楷體" pitchFamily="65" charset="-120"/>
        <a:cs typeface="+mn-cs"/>
      </a:defRPr>
    </a:lvl1pPr>
    <a:lvl2pPr marL="457200" algn="l" rtl="0" fontAlgn="base">
      <a:spcBef>
        <a:spcPct val="0"/>
      </a:spcBef>
      <a:spcAft>
        <a:spcPct val="0"/>
      </a:spcAft>
      <a:defRPr kern="1200">
        <a:solidFill>
          <a:schemeClr val="tx1"/>
        </a:solidFill>
        <a:latin typeface="Arial" charset="0"/>
        <a:ea typeface="標楷體" pitchFamily="65" charset="-120"/>
        <a:cs typeface="+mn-cs"/>
      </a:defRPr>
    </a:lvl2pPr>
    <a:lvl3pPr marL="914400" algn="l" rtl="0" fontAlgn="base">
      <a:spcBef>
        <a:spcPct val="0"/>
      </a:spcBef>
      <a:spcAft>
        <a:spcPct val="0"/>
      </a:spcAft>
      <a:defRPr kern="1200">
        <a:solidFill>
          <a:schemeClr val="tx1"/>
        </a:solidFill>
        <a:latin typeface="Arial" charset="0"/>
        <a:ea typeface="標楷體" pitchFamily="65" charset="-120"/>
        <a:cs typeface="+mn-cs"/>
      </a:defRPr>
    </a:lvl3pPr>
    <a:lvl4pPr marL="1371600" algn="l" rtl="0" fontAlgn="base">
      <a:spcBef>
        <a:spcPct val="0"/>
      </a:spcBef>
      <a:spcAft>
        <a:spcPct val="0"/>
      </a:spcAft>
      <a:defRPr kern="1200">
        <a:solidFill>
          <a:schemeClr val="tx1"/>
        </a:solidFill>
        <a:latin typeface="Arial" charset="0"/>
        <a:ea typeface="標楷體" pitchFamily="65" charset="-120"/>
        <a:cs typeface="+mn-cs"/>
      </a:defRPr>
    </a:lvl4pPr>
    <a:lvl5pPr marL="1828800" algn="l" rtl="0" fontAlgn="base">
      <a:spcBef>
        <a:spcPct val="0"/>
      </a:spcBef>
      <a:spcAft>
        <a:spcPct val="0"/>
      </a:spcAft>
      <a:defRPr kern="1200">
        <a:solidFill>
          <a:schemeClr val="tx1"/>
        </a:solidFill>
        <a:latin typeface="Arial" charset="0"/>
        <a:ea typeface="標楷體" pitchFamily="65" charset="-120"/>
        <a:cs typeface="+mn-cs"/>
      </a:defRPr>
    </a:lvl5pPr>
    <a:lvl6pPr marL="2286000" algn="l" defTabSz="914400" rtl="0" eaLnBrk="1" latinLnBrk="0" hangingPunct="1">
      <a:defRPr kern="1200">
        <a:solidFill>
          <a:schemeClr val="tx1"/>
        </a:solidFill>
        <a:latin typeface="Arial" charset="0"/>
        <a:ea typeface="標楷體" pitchFamily="65" charset="-120"/>
        <a:cs typeface="+mn-cs"/>
      </a:defRPr>
    </a:lvl6pPr>
    <a:lvl7pPr marL="2743200" algn="l" defTabSz="914400" rtl="0" eaLnBrk="1" latinLnBrk="0" hangingPunct="1">
      <a:defRPr kern="1200">
        <a:solidFill>
          <a:schemeClr val="tx1"/>
        </a:solidFill>
        <a:latin typeface="Arial" charset="0"/>
        <a:ea typeface="標楷體" pitchFamily="65" charset="-120"/>
        <a:cs typeface="+mn-cs"/>
      </a:defRPr>
    </a:lvl7pPr>
    <a:lvl8pPr marL="3200400" algn="l" defTabSz="914400" rtl="0" eaLnBrk="1" latinLnBrk="0" hangingPunct="1">
      <a:defRPr kern="1200">
        <a:solidFill>
          <a:schemeClr val="tx1"/>
        </a:solidFill>
        <a:latin typeface="Arial" charset="0"/>
        <a:ea typeface="標楷體" pitchFamily="65" charset="-120"/>
        <a:cs typeface="+mn-cs"/>
      </a:defRPr>
    </a:lvl8pPr>
    <a:lvl9pPr marL="3657600" algn="l" defTabSz="914400" rtl="0" eaLnBrk="1" latinLnBrk="0" hangingPunct="1">
      <a:defRPr kern="1200">
        <a:solidFill>
          <a:schemeClr val="tx1"/>
        </a:solidFill>
        <a:latin typeface="Arial" charset="0"/>
        <a:ea typeface="標楷體" pitchFamily="65"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0000"/>
    <a:srgbClr val="0033CC"/>
    <a:srgbClr val="990000"/>
    <a:srgbClr val="000099"/>
    <a:srgbClr val="FFFFCC"/>
    <a:srgbClr val="CCFFFF"/>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87" autoAdjust="0"/>
    <p:restoredTop sz="93097" autoAdjust="0"/>
  </p:normalViewPr>
  <p:slideViewPr>
    <p:cSldViewPr>
      <p:cViewPr>
        <p:scale>
          <a:sx n="66" d="100"/>
          <a:sy n="66" d="100"/>
        </p:scale>
        <p:origin x="-1218" y="-834"/>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9090"/>
    </p:cViewPr>
  </p:sorterViewPr>
  <p:notesViewPr>
    <p:cSldViewPr>
      <p:cViewPr varScale="1">
        <p:scale>
          <a:sx n="47" d="100"/>
          <a:sy n="47" d="100"/>
        </p:scale>
        <p:origin x="-2058" y="-102"/>
      </p:cViewPr>
      <p:guideLst>
        <p:guide orient="horz" pos="3224"/>
        <p:guide pos="223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presProps" Target="presProps.xml"/><Relationship Id="rId5" Type="http://schemas.openxmlformats.org/officeDocument/2006/relationships/slide" Target="slides/slide2.xml"/><Relationship Id="rId61" Type="http://schemas.openxmlformats.org/officeDocument/2006/relationships/tableStyles" Target="tableStyles.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notesMaster" Target="notesMasters/notesMaster1.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viewProps" Target="viewProps.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handoutMaster" Target="handoutMasters/handoutMaster1.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3076575" cy="511175"/>
          </a:xfrm>
          <a:prstGeom prst="rect">
            <a:avLst/>
          </a:prstGeom>
        </p:spPr>
        <p:txBody>
          <a:bodyPr vert="horz" lIns="94640" tIns="47320" rIns="94640" bIns="47320" rtlCol="0"/>
          <a:lstStyle>
            <a:lvl1pPr algn="l">
              <a:defRPr sz="1200"/>
            </a:lvl1pPr>
          </a:lstStyle>
          <a:p>
            <a:pPr>
              <a:defRPr/>
            </a:pPr>
            <a:endParaRPr lang="zh-TW" altLang="en-US"/>
          </a:p>
        </p:txBody>
      </p:sp>
      <p:sp>
        <p:nvSpPr>
          <p:cNvPr id="3" name="日期版面配置區 2"/>
          <p:cNvSpPr>
            <a:spLocks noGrp="1"/>
          </p:cNvSpPr>
          <p:nvPr>
            <p:ph type="dt" sz="quarter" idx="1"/>
          </p:nvPr>
        </p:nvSpPr>
        <p:spPr>
          <a:xfrm>
            <a:off x="4021138" y="0"/>
            <a:ext cx="3076575" cy="511175"/>
          </a:xfrm>
          <a:prstGeom prst="rect">
            <a:avLst/>
          </a:prstGeom>
        </p:spPr>
        <p:txBody>
          <a:bodyPr vert="horz" lIns="94640" tIns="47320" rIns="94640" bIns="47320" rtlCol="0"/>
          <a:lstStyle>
            <a:lvl1pPr algn="r">
              <a:defRPr sz="1200"/>
            </a:lvl1pPr>
          </a:lstStyle>
          <a:p>
            <a:pPr>
              <a:defRPr/>
            </a:pPr>
            <a:fld id="{44AA95A2-1E76-41C9-9082-BFA34EC699B9}" type="datetimeFigureOut">
              <a:rPr lang="zh-TW" altLang="en-US"/>
              <a:pPr>
                <a:defRPr/>
              </a:pPr>
              <a:t>2013/3/6</a:t>
            </a:fld>
            <a:endParaRPr lang="zh-TW" altLang="en-US"/>
          </a:p>
        </p:txBody>
      </p:sp>
      <p:sp>
        <p:nvSpPr>
          <p:cNvPr id="4" name="頁尾版面配置區 3"/>
          <p:cNvSpPr>
            <a:spLocks noGrp="1"/>
          </p:cNvSpPr>
          <p:nvPr>
            <p:ph type="ftr" sz="quarter" idx="2"/>
          </p:nvPr>
        </p:nvSpPr>
        <p:spPr>
          <a:xfrm>
            <a:off x="0" y="9721850"/>
            <a:ext cx="3076575" cy="511175"/>
          </a:xfrm>
          <a:prstGeom prst="rect">
            <a:avLst/>
          </a:prstGeom>
        </p:spPr>
        <p:txBody>
          <a:bodyPr vert="horz" lIns="94640" tIns="47320" rIns="94640" bIns="47320" rtlCol="0" anchor="b"/>
          <a:lstStyle>
            <a:lvl1pPr algn="l">
              <a:defRPr sz="1200"/>
            </a:lvl1pPr>
          </a:lstStyle>
          <a:p>
            <a:pPr>
              <a:defRPr/>
            </a:pPr>
            <a:endParaRPr lang="zh-TW" altLang="en-US"/>
          </a:p>
        </p:txBody>
      </p:sp>
      <p:sp>
        <p:nvSpPr>
          <p:cNvPr id="5" name="投影片編號版面配置區 4"/>
          <p:cNvSpPr>
            <a:spLocks noGrp="1"/>
          </p:cNvSpPr>
          <p:nvPr>
            <p:ph type="sldNum" sz="quarter" idx="3"/>
          </p:nvPr>
        </p:nvSpPr>
        <p:spPr>
          <a:xfrm>
            <a:off x="4021138" y="9721850"/>
            <a:ext cx="3076575" cy="511175"/>
          </a:xfrm>
          <a:prstGeom prst="rect">
            <a:avLst/>
          </a:prstGeom>
        </p:spPr>
        <p:txBody>
          <a:bodyPr vert="horz" lIns="94640" tIns="47320" rIns="94640" bIns="47320" rtlCol="0" anchor="b"/>
          <a:lstStyle>
            <a:lvl1pPr algn="r">
              <a:defRPr sz="1200"/>
            </a:lvl1pPr>
          </a:lstStyle>
          <a:p>
            <a:pPr>
              <a:defRPr/>
            </a:pPr>
            <a:fld id="{E1181645-4A33-41EF-9D97-60F90026291C}" type="slidenum">
              <a:rPr lang="zh-TW" altLang="en-US"/>
              <a:pPr>
                <a:defRPr/>
              </a:pPr>
              <a:t>‹#›</a:t>
            </a:fld>
            <a:endParaRPr lang="zh-TW" altLang="en-US"/>
          </a:p>
        </p:txBody>
      </p:sp>
    </p:spTree>
    <p:extLst>
      <p:ext uri="{BB962C8B-B14F-4D97-AF65-F5344CB8AC3E}">
        <p14:creationId xmlns:p14="http://schemas.microsoft.com/office/powerpoint/2010/main" val="33776353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76575" cy="511175"/>
          </a:xfrm>
          <a:prstGeom prst="rect">
            <a:avLst/>
          </a:prstGeom>
          <a:noFill/>
          <a:ln>
            <a:noFill/>
          </a:ln>
          <a:effectLst/>
          <a:extLst/>
        </p:spPr>
        <p:txBody>
          <a:bodyPr vert="horz" wrap="square" lIns="94640" tIns="47320" rIns="94640" bIns="47320" numCol="1" anchor="t" anchorCtr="0" compatLnSpc="1">
            <a:prstTxWarp prst="textNoShape">
              <a:avLst/>
            </a:prstTxWarp>
          </a:bodyPr>
          <a:lstStyle>
            <a:lvl1pPr>
              <a:defRPr sz="1200">
                <a:ea typeface="新細明體" pitchFamily="18" charset="-120"/>
              </a:defRPr>
            </a:lvl1pPr>
          </a:lstStyle>
          <a:p>
            <a:pPr>
              <a:defRPr/>
            </a:pPr>
            <a:endParaRPr lang="en-US" altLang="zh-TW"/>
          </a:p>
        </p:txBody>
      </p:sp>
      <p:sp>
        <p:nvSpPr>
          <p:cNvPr id="5123" name="Rectangle 3"/>
          <p:cNvSpPr>
            <a:spLocks noGrp="1" noChangeArrowheads="1"/>
          </p:cNvSpPr>
          <p:nvPr>
            <p:ph type="dt" idx="1"/>
          </p:nvPr>
        </p:nvSpPr>
        <p:spPr bwMode="auto">
          <a:xfrm>
            <a:off x="4021138" y="0"/>
            <a:ext cx="3076575" cy="511175"/>
          </a:xfrm>
          <a:prstGeom prst="rect">
            <a:avLst/>
          </a:prstGeom>
          <a:noFill/>
          <a:ln>
            <a:noFill/>
          </a:ln>
          <a:effectLst/>
          <a:extLst/>
        </p:spPr>
        <p:txBody>
          <a:bodyPr vert="horz" wrap="square" lIns="94640" tIns="47320" rIns="94640" bIns="47320" numCol="1" anchor="t" anchorCtr="0" compatLnSpc="1">
            <a:prstTxWarp prst="textNoShape">
              <a:avLst/>
            </a:prstTxWarp>
          </a:bodyPr>
          <a:lstStyle>
            <a:lvl1pPr algn="r">
              <a:defRPr sz="1200">
                <a:ea typeface="新細明體" pitchFamily="18" charset="-120"/>
              </a:defRPr>
            </a:lvl1pPr>
          </a:lstStyle>
          <a:p>
            <a:pPr>
              <a:defRPr/>
            </a:pPr>
            <a:endParaRPr lang="en-US" altLang="zh-TW"/>
          </a:p>
        </p:txBody>
      </p:sp>
      <p:sp>
        <p:nvSpPr>
          <p:cNvPr id="60420" name="Rectangle 4"/>
          <p:cNvSpPr>
            <a:spLocks noRot="1" noChangeArrowheads="1" noTextEdit="1"/>
          </p:cNvSpPr>
          <p:nvPr>
            <p:ph type="sldImg" idx="2"/>
          </p:nvPr>
        </p:nvSpPr>
        <p:spPr bwMode="auto">
          <a:xfrm>
            <a:off x="992188" y="768350"/>
            <a:ext cx="5116512"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711200" y="4860925"/>
            <a:ext cx="5676900" cy="4605338"/>
          </a:xfrm>
          <a:prstGeom prst="rect">
            <a:avLst/>
          </a:prstGeom>
          <a:noFill/>
          <a:ln>
            <a:noFill/>
          </a:ln>
          <a:effectLst/>
          <a:extLst/>
        </p:spPr>
        <p:txBody>
          <a:bodyPr vert="horz" wrap="square" lIns="94640" tIns="47320" rIns="94640" bIns="47320"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5126" name="Rectangle 6"/>
          <p:cNvSpPr>
            <a:spLocks noGrp="1" noChangeArrowheads="1"/>
          </p:cNvSpPr>
          <p:nvPr>
            <p:ph type="ftr" sz="quarter" idx="4"/>
          </p:nvPr>
        </p:nvSpPr>
        <p:spPr bwMode="auto">
          <a:xfrm>
            <a:off x="0" y="9721850"/>
            <a:ext cx="3076575" cy="511175"/>
          </a:xfrm>
          <a:prstGeom prst="rect">
            <a:avLst/>
          </a:prstGeom>
          <a:noFill/>
          <a:ln>
            <a:noFill/>
          </a:ln>
          <a:effectLst/>
          <a:extLst/>
        </p:spPr>
        <p:txBody>
          <a:bodyPr vert="horz" wrap="square" lIns="94640" tIns="47320" rIns="94640" bIns="47320" numCol="1" anchor="b" anchorCtr="0" compatLnSpc="1">
            <a:prstTxWarp prst="textNoShape">
              <a:avLst/>
            </a:prstTxWarp>
          </a:bodyPr>
          <a:lstStyle>
            <a:lvl1pPr>
              <a:defRPr sz="1200">
                <a:ea typeface="新細明體" pitchFamily="18" charset="-120"/>
              </a:defRPr>
            </a:lvl1pPr>
          </a:lstStyle>
          <a:p>
            <a:pPr>
              <a:defRPr/>
            </a:pPr>
            <a:endParaRPr lang="en-US" altLang="zh-TW"/>
          </a:p>
        </p:txBody>
      </p:sp>
      <p:sp>
        <p:nvSpPr>
          <p:cNvPr id="5127" name="Rectangle 7"/>
          <p:cNvSpPr>
            <a:spLocks noGrp="1" noChangeArrowheads="1"/>
          </p:cNvSpPr>
          <p:nvPr>
            <p:ph type="sldNum" sz="quarter" idx="5"/>
          </p:nvPr>
        </p:nvSpPr>
        <p:spPr bwMode="auto">
          <a:xfrm>
            <a:off x="4021138" y="9721850"/>
            <a:ext cx="3076575" cy="511175"/>
          </a:xfrm>
          <a:prstGeom prst="rect">
            <a:avLst/>
          </a:prstGeom>
          <a:noFill/>
          <a:ln>
            <a:noFill/>
          </a:ln>
          <a:effectLst/>
          <a:extLst/>
        </p:spPr>
        <p:txBody>
          <a:bodyPr vert="horz" wrap="square" lIns="94640" tIns="47320" rIns="94640" bIns="47320" numCol="1" anchor="b" anchorCtr="0" compatLnSpc="1">
            <a:prstTxWarp prst="textNoShape">
              <a:avLst/>
            </a:prstTxWarp>
          </a:bodyPr>
          <a:lstStyle>
            <a:lvl1pPr algn="r">
              <a:defRPr sz="1200">
                <a:ea typeface="新細明體" pitchFamily="18" charset="-120"/>
              </a:defRPr>
            </a:lvl1pPr>
          </a:lstStyle>
          <a:p>
            <a:pPr>
              <a:defRPr/>
            </a:pPr>
            <a:fld id="{0C207392-F776-460C-9E74-8ADF3BFF5CAA}" type="slidenum">
              <a:rPr lang="zh-TW" altLang="en-US"/>
              <a:pPr>
                <a:defRPr/>
              </a:pPr>
              <a:t>‹#›</a:t>
            </a:fld>
            <a:endParaRPr lang="en-US" altLang="zh-TW"/>
          </a:p>
        </p:txBody>
      </p:sp>
    </p:spTree>
    <p:extLst>
      <p:ext uri="{BB962C8B-B14F-4D97-AF65-F5344CB8AC3E}">
        <p14:creationId xmlns:p14="http://schemas.microsoft.com/office/powerpoint/2010/main" val="12945789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標楷體" pitchFamily="65" charset="-120"/>
              </a:defRPr>
            </a:lvl1pPr>
            <a:lvl2pPr marL="742950" indent="-285750" eaLnBrk="0" hangingPunct="0">
              <a:defRPr>
                <a:solidFill>
                  <a:schemeClr val="tx1"/>
                </a:solidFill>
                <a:latin typeface="Arial" charset="0"/>
                <a:ea typeface="標楷體" pitchFamily="65" charset="-120"/>
              </a:defRPr>
            </a:lvl2pPr>
            <a:lvl3pPr marL="1143000" indent="-228600" eaLnBrk="0" hangingPunct="0">
              <a:defRPr>
                <a:solidFill>
                  <a:schemeClr val="tx1"/>
                </a:solidFill>
                <a:latin typeface="Arial" charset="0"/>
                <a:ea typeface="標楷體" pitchFamily="65" charset="-120"/>
              </a:defRPr>
            </a:lvl3pPr>
            <a:lvl4pPr marL="1600200" indent="-228600" eaLnBrk="0" hangingPunct="0">
              <a:defRPr>
                <a:solidFill>
                  <a:schemeClr val="tx1"/>
                </a:solidFill>
                <a:latin typeface="Arial" charset="0"/>
                <a:ea typeface="標楷體" pitchFamily="65" charset="-120"/>
              </a:defRPr>
            </a:lvl4pPr>
            <a:lvl5pPr marL="2057400" indent="-228600" eaLnBrk="0" hangingPunct="0">
              <a:defRPr>
                <a:solidFill>
                  <a:schemeClr val="tx1"/>
                </a:solidFill>
                <a:latin typeface="Arial" charset="0"/>
                <a:ea typeface="標楷體" pitchFamily="65" charset="-120"/>
              </a:defRPr>
            </a:lvl5pPr>
            <a:lvl6pPr marL="2514600" indent="-228600" eaLnBrk="0" fontAlgn="base" hangingPunct="0">
              <a:spcBef>
                <a:spcPct val="0"/>
              </a:spcBef>
              <a:spcAft>
                <a:spcPct val="0"/>
              </a:spcAft>
              <a:defRPr>
                <a:solidFill>
                  <a:schemeClr val="tx1"/>
                </a:solidFill>
                <a:latin typeface="Arial" charset="0"/>
                <a:ea typeface="標楷體" pitchFamily="65" charset="-120"/>
              </a:defRPr>
            </a:lvl6pPr>
            <a:lvl7pPr marL="2971800" indent="-228600" eaLnBrk="0" fontAlgn="base" hangingPunct="0">
              <a:spcBef>
                <a:spcPct val="0"/>
              </a:spcBef>
              <a:spcAft>
                <a:spcPct val="0"/>
              </a:spcAft>
              <a:defRPr>
                <a:solidFill>
                  <a:schemeClr val="tx1"/>
                </a:solidFill>
                <a:latin typeface="Arial" charset="0"/>
                <a:ea typeface="標楷體" pitchFamily="65" charset="-120"/>
              </a:defRPr>
            </a:lvl7pPr>
            <a:lvl8pPr marL="3429000" indent="-228600" eaLnBrk="0" fontAlgn="base" hangingPunct="0">
              <a:spcBef>
                <a:spcPct val="0"/>
              </a:spcBef>
              <a:spcAft>
                <a:spcPct val="0"/>
              </a:spcAft>
              <a:defRPr>
                <a:solidFill>
                  <a:schemeClr val="tx1"/>
                </a:solidFill>
                <a:latin typeface="Arial" charset="0"/>
                <a:ea typeface="標楷體" pitchFamily="65" charset="-120"/>
              </a:defRPr>
            </a:lvl8pPr>
            <a:lvl9pPr marL="3886200" indent="-228600" eaLnBrk="0" fontAlgn="base" hangingPunct="0">
              <a:spcBef>
                <a:spcPct val="0"/>
              </a:spcBef>
              <a:spcAft>
                <a:spcPct val="0"/>
              </a:spcAft>
              <a:defRPr>
                <a:solidFill>
                  <a:schemeClr val="tx1"/>
                </a:solidFill>
                <a:latin typeface="Arial" charset="0"/>
                <a:ea typeface="標楷體" pitchFamily="65" charset="-120"/>
              </a:defRPr>
            </a:lvl9pPr>
          </a:lstStyle>
          <a:p>
            <a:pPr eaLnBrk="1" hangingPunct="1"/>
            <a:fld id="{B3423332-CAD0-47D1-B2E9-84808E6B72C7}" type="slidenum">
              <a:rPr lang="zh-TW" altLang="en-US" smtClean="0">
                <a:ea typeface="新細明體" pitchFamily="18" charset="-120"/>
              </a:rPr>
              <a:pPr eaLnBrk="1" hangingPunct="1"/>
              <a:t>1</a:t>
            </a:fld>
            <a:endParaRPr lang="en-US" altLang="zh-TW" smtClean="0">
              <a:ea typeface="新細明體" pitchFamily="18" charset="-120"/>
            </a:endParaRPr>
          </a:p>
        </p:txBody>
      </p:sp>
      <p:sp>
        <p:nvSpPr>
          <p:cNvPr id="61443" name="Rectangle 2"/>
          <p:cNvSpPr>
            <a:spLocks noRot="1" noChangeArrowheads="1" noTextEdit="1"/>
          </p:cNvSpPr>
          <p:nvPr>
            <p:ph type="sldImg"/>
          </p:nvPr>
        </p:nvSpPr>
        <p:spPr>
          <a:ln/>
        </p:spPr>
      </p:sp>
      <p:sp>
        <p:nvSpPr>
          <p:cNvPr id="6144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投影片圖像版面配置區 1"/>
          <p:cNvSpPr>
            <a:spLocks noGrp="1" noRot="1" noChangeAspect="1" noTextEdit="1"/>
          </p:cNvSpPr>
          <p:nvPr>
            <p:ph type="sldImg"/>
          </p:nvPr>
        </p:nvSpPr>
        <p:spPr>
          <a:ln/>
        </p:spPr>
      </p:sp>
      <p:sp>
        <p:nvSpPr>
          <p:cNvPr id="62467" name="備忘稿版面配置區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p>
        </p:txBody>
      </p:sp>
      <p:sp>
        <p:nvSpPr>
          <p:cNvPr id="62468" name="投影片編號版面配置區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標楷體" pitchFamily="65" charset="-120"/>
              </a:defRPr>
            </a:lvl1pPr>
            <a:lvl2pPr marL="742950" indent="-285750" eaLnBrk="0" hangingPunct="0">
              <a:defRPr>
                <a:solidFill>
                  <a:schemeClr val="tx1"/>
                </a:solidFill>
                <a:latin typeface="Arial" charset="0"/>
                <a:ea typeface="標楷體" pitchFamily="65" charset="-120"/>
              </a:defRPr>
            </a:lvl2pPr>
            <a:lvl3pPr marL="1143000" indent="-228600" eaLnBrk="0" hangingPunct="0">
              <a:defRPr>
                <a:solidFill>
                  <a:schemeClr val="tx1"/>
                </a:solidFill>
                <a:latin typeface="Arial" charset="0"/>
                <a:ea typeface="標楷體" pitchFamily="65" charset="-120"/>
              </a:defRPr>
            </a:lvl3pPr>
            <a:lvl4pPr marL="1600200" indent="-228600" eaLnBrk="0" hangingPunct="0">
              <a:defRPr>
                <a:solidFill>
                  <a:schemeClr val="tx1"/>
                </a:solidFill>
                <a:latin typeface="Arial" charset="0"/>
                <a:ea typeface="標楷體" pitchFamily="65" charset="-120"/>
              </a:defRPr>
            </a:lvl4pPr>
            <a:lvl5pPr marL="2057400" indent="-228600" eaLnBrk="0" hangingPunct="0">
              <a:defRPr>
                <a:solidFill>
                  <a:schemeClr val="tx1"/>
                </a:solidFill>
                <a:latin typeface="Arial" charset="0"/>
                <a:ea typeface="標楷體" pitchFamily="65" charset="-120"/>
              </a:defRPr>
            </a:lvl5pPr>
            <a:lvl6pPr marL="2514600" indent="-228600" eaLnBrk="0" fontAlgn="base" hangingPunct="0">
              <a:spcBef>
                <a:spcPct val="0"/>
              </a:spcBef>
              <a:spcAft>
                <a:spcPct val="0"/>
              </a:spcAft>
              <a:defRPr>
                <a:solidFill>
                  <a:schemeClr val="tx1"/>
                </a:solidFill>
                <a:latin typeface="Arial" charset="0"/>
                <a:ea typeface="標楷體" pitchFamily="65" charset="-120"/>
              </a:defRPr>
            </a:lvl6pPr>
            <a:lvl7pPr marL="2971800" indent="-228600" eaLnBrk="0" fontAlgn="base" hangingPunct="0">
              <a:spcBef>
                <a:spcPct val="0"/>
              </a:spcBef>
              <a:spcAft>
                <a:spcPct val="0"/>
              </a:spcAft>
              <a:defRPr>
                <a:solidFill>
                  <a:schemeClr val="tx1"/>
                </a:solidFill>
                <a:latin typeface="Arial" charset="0"/>
                <a:ea typeface="標楷體" pitchFamily="65" charset="-120"/>
              </a:defRPr>
            </a:lvl7pPr>
            <a:lvl8pPr marL="3429000" indent="-228600" eaLnBrk="0" fontAlgn="base" hangingPunct="0">
              <a:spcBef>
                <a:spcPct val="0"/>
              </a:spcBef>
              <a:spcAft>
                <a:spcPct val="0"/>
              </a:spcAft>
              <a:defRPr>
                <a:solidFill>
                  <a:schemeClr val="tx1"/>
                </a:solidFill>
                <a:latin typeface="Arial" charset="0"/>
                <a:ea typeface="標楷體" pitchFamily="65" charset="-120"/>
              </a:defRPr>
            </a:lvl8pPr>
            <a:lvl9pPr marL="3886200" indent="-228600" eaLnBrk="0" fontAlgn="base" hangingPunct="0">
              <a:spcBef>
                <a:spcPct val="0"/>
              </a:spcBef>
              <a:spcAft>
                <a:spcPct val="0"/>
              </a:spcAft>
              <a:defRPr>
                <a:solidFill>
                  <a:schemeClr val="tx1"/>
                </a:solidFill>
                <a:latin typeface="Arial" charset="0"/>
                <a:ea typeface="標楷體" pitchFamily="65" charset="-120"/>
              </a:defRPr>
            </a:lvl9pPr>
          </a:lstStyle>
          <a:p>
            <a:pPr eaLnBrk="1" hangingPunct="1"/>
            <a:fld id="{66751D96-EAE9-4ACF-BE2C-5348580E3CC6}" type="slidenum">
              <a:rPr lang="zh-TW" altLang="en-US" smtClean="0">
                <a:ea typeface="新細明體" pitchFamily="18" charset="-120"/>
              </a:rPr>
              <a:pPr eaLnBrk="1" hangingPunct="1"/>
              <a:t>51</a:t>
            </a:fld>
            <a:endParaRPr lang="en-US" altLang="zh-TW" smtClean="0">
              <a:ea typeface="新細明體" pitchFamily="18" charset="-12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ctrTitle"/>
          </p:nvPr>
        </p:nvSpPr>
        <p:spPr>
          <a:xfrm>
            <a:off x="1443038" y="2971800"/>
            <a:ext cx="7313612" cy="990600"/>
          </a:xfrm>
        </p:spPr>
        <p:txBody>
          <a:bodyPr/>
          <a:lstStyle>
            <a:lvl1pPr>
              <a:defRPr/>
            </a:lvl1pPr>
          </a:lstStyle>
          <a:p>
            <a:pPr lvl="0"/>
            <a:r>
              <a:rPr lang="zh-TW" altLang="en-US" noProof="0" smtClean="0"/>
              <a:t>按一下以編輯母片標題樣式</a:t>
            </a:r>
          </a:p>
        </p:txBody>
      </p:sp>
      <p:sp>
        <p:nvSpPr>
          <p:cNvPr id="3076" name="Rectangle 4"/>
          <p:cNvSpPr>
            <a:spLocks noGrp="1" noChangeArrowheads="1"/>
          </p:cNvSpPr>
          <p:nvPr>
            <p:ph type="subTitle" idx="1"/>
          </p:nvPr>
        </p:nvSpPr>
        <p:spPr>
          <a:xfrm>
            <a:off x="1443038" y="4191000"/>
            <a:ext cx="7313612" cy="1447800"/>
          </a:xfrm>
        </p:spPr>
        <p:txBody>
          <a:bodyPr/>
          <a:lstStyle>
            <a:lvl1pPr marL="0" indent="0">
              <a:buFontTx/>
              <a:buNone/>
              <a:defRPr/>
            </a:lvl1pPr>
          </a:lstStyle>
          <a:p>
            <a:pPr lvl="0"/>
            <a:r>
              <a:rPr lang="zh-TW" altLang="en-US" noProof="0" smtClean="0"/>
              <a:t>按一下以編輯母片副標題樣式</a:t>
            </a:r>
          </a:p>
        </p:txBody>
      </p:sp>
      <p:sp>
        <p:nvSpPr>
          <p:cNvPr id="4" name="Rectangle 8"/>
          <p:cNvSpPr>
            <a:spLocks noGrp="1" noChangeArrowheads="1"/>
          </p:cNvSpPr>
          <p:nvPr>
            <p:ph type="dt" sz="half" idx="10"/>
          </p:nvPr>
        </p:nvSpPr>
        <p:spPr/>
        <p:txBody>
          <a:bodyPr/>
          <a:lstStyle>
            <a:lvl1pPr>
              <a:defRPr/>
            </a:lvl1pPr>
          </a:lstStyle>
          <a:p>
            <a:pPr>
              <a:defRPr/>
            </a:pPr>
            <a:endParaRPr lang="en-US" altLang="zh-TW"/>
          </a:p>
        </p:txBody>
      </p:sp>
      <p:sp>
        <p:nvSpPr>
          <p:cNvPr id="5" name="Rectangle 9"/>
          <p:cNvSpPr>
            <a:spLocks noGrp="1" noChangeArrowheads="1"/>
          </p:cNvSpPr>
          <p:nvPr>
            <p:ph type="ftr" sz="quarter" idx="11"/>
          </p:nvPr>
        </p:nvSpPr>
        <p:spPr/>
        <p:txBody>
          <a:bodyPr/>
          <a:lstStyle>
            <a:lvl1pPr>
              <a:defRPr/>
            </a:lvl1pPr>
          </a:lstStyle>
          <a:p>
            <a:pPr>
              <a:defRPr/>
            </a:pPr>
            <a:endParaRPr lang="en-US" altLang="zh-TW"/>
          </a:p>
        </p:txBody>
      </p:sp>
      <p:sp>
        <p:nvSpPr>
          <p:cNvPr id="6" name="Rectangle 10"/>
          <p:cNvSpPr>
            <a:spLocks noGrp="1" noChangeArrowheads="1"/>
          </p:cNvSpPr>
          <p:nvPr>
            <p:ph type="sldNum" sz="quarter" idx="12"/>
          </p:nvPr>
        </p:nvSpPr>
        <p:spPr/>
        <p:txBody>
          <a:bodyPr/>
          <a:lstStyle>
            <a:lvl1pPr>
              <a:defRPr/>
            </a:lvl1pPr>
          </a:lstStyle>
          <a:p>
            <a:pPr>
              <a:defRPr/>
            </a:pPr>
            <a:fld id="{AC1A5DBC-FD1F-49C7-9E6E-F3CF5806B478}" type="slidenum">
              <a:rPr lang="zh-TW" altLang="en-US"/>
              <a:pPr>
                <a:defRPr/>
              </a:pPr>
              <a:t>‹#›</a:t>
            </a:fld>
            <a:endParaRPr lang="en-US" altLang="zh-TW"/>
          </a:p>
        </p:txBody>
      </p:sp>
    </p:spTree>
    <p:extLst>
      <p:ext uri="{BB962C8B-B14F-4D97-AF65-F5344CB8AC3E}">
        <p14:creationId xmlns:p14="http://schemas.microsoft.com/office/powerpoint/2010/main" val="3021062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13"/>
          <p:cNvSpPr>
            <a:spLocks noGrp="1" noChangeArrowheads="1"/>
          </p:cNvSpPr>
          <p:nvPr>
            <p:ph type="sldNum" sz="quarter" idx="12"/>
          </p:nvPr>
        </p:nvSpPr>
        <p:spPr>
          <a:ln/>
        </p:spPr>
        <p:txBody>
          <a:bodyPr/>
          <a:lstStyle>
            <a:lvl1pPr>
              <a:defRPr/>
            </a:lvl1pPr>
          </a:lstStyle>
          <a:p>
            <a:pPr>
              <a:defRPr/>
            </a:pPr>
            <a:fld id="{DC512C64-5295-4123-ABEE-0AC39E62BBD2}" type="slidenum">
              <a:rPr lang="zh-TW" altLang="en-US"/>
              <a:pPr>
                <a:defRPr/>
              </a:pPr>
              <a:t>‹#›</a:t>
            </a:fld>
            <a:endParaRPr lang="en-US" altLang="zh-TW"/>
          </a:p>
        </p:txBody>
      </p:sp>
    </p:spTree>
    <p:extLst>
      <p:ext uri="{BB962C8B-B14F-4D97-AF65-F5344CB8AC3E}">
        <p14:creationId xmlns:p14="http://schemas.microsoft.com/office/powerpoint/2010/main" val="1068396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934200" y="274638"/>
            <a:ext cx="1827213"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1447800" y="274638"/>
            <a:ext cx="53340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13"/>
          <p:cNvSpPr>
            <a:spLocks noGrp="1" noChangeArrowheads="1"/>
          </p:cNvSpPr>
          <p:nvPr>
            <p:ph type="sldNum" sz="quarter" idx="12"/>
          </p:nvPr>
        </p:nvSpPr>
        <p:spPr>
          <a:ln/>
        </p:spPr>
        <p:txBody>
          <a:bodyPr/>
          <a:lstStyle>
            <a:lvl1pPr>
              <a:defRPr/>
            </a:lvl1pPr>
          </a:lstStyle>
          <a:p>
            <a:pPr>
              <a:defRPr/>
            </a:pPr>
            <a:fld id="{89E608FF-4738-4F13-99EF-EF05B7FD8686}" type="slidenum">
              <a:rPr lang="zh-TW" altLang="en-US"/>
              <a:pPr>
                <a:defRPr/>
              </a:pPr>
              <a:t>‹#›</a:t>
            </a:fld>
            <a:endParaRPr lang="en-US" altLang="zh-TW"/>
          </a:p>
        </p:txBody>
      </p:sp>
    </p:spTree>
    <p:extLst>
      <p:ext uri="{BB962C8B-B14F-4D97-AF65-F5344CB8AC3E}">
        <p14:creationId xmlns:p14="http://schemas.microsoft.com/office/powerpoint/2010/main" val="1132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9E13D702-E384-4692-A309-8BED3905A0C1}" type="slidenum">
              <a:rPr lang="zh-TW" altLang="en-US"/>
              <a:pPr>
                <a:defRPr/>
              </a:pPr>
              <a:t>‹#›</a:t>
            </a:fld>
            <a:endParaRPr lang="en-US" altLang="zh-TW"/>
          </a:p>
        </p:txBody>
      </p:sp>
    </p:spTree>
    <p:extLst>
      <p:ext uri="{BB962C8B-B14F-4D97-AF65-F5344CB8AC3E}">
        <p14:creationId xmlns:p14="http://schemas.microsoft.com/office/powerpoint/2010/main" val="23279399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4533C5B4-2A2A-4FCD-B0F3-492967D270C0}" type="slidenum">
              <a:rPr lang="zh-TW" altLang="en-US"/>
              <a:pPr>
                <a:defRPr/>
              </a:pPr>
              <a:t>‹#›</a:t>
            </a:fld>
            <a:endParaRPr lang="en-US" altLang="zh-TW"/>
          </a:p>
        </p:txBody>
      </p:sp>
    </p:spTree>
    <p:extLst>
      <p:ext uri="{BB962C8B-B14F-4D97-AF65-F5344CB8AC3E}">
        <p14:creationId xmlns:p14="http://schemas.microsoft.com/office/powerpoint/2010/main" val="4780971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B28A1016-944F-4C6A-A3D9-D930AA8A55F5}" type="slidenum">
              <a:rPr lang="zh-TW" altLang="en-US"/>
              <a:pPr>
                <a:defRPr/>
              </a:pPr>
              <a:t>‹#›</a:t>
            </a:fld>
            <a:endParaRPr lang="en-US" altLang="zh-TW"/>
          </a:p>
        </p:txBody>
      </p:sp>
    </p:spTree>
    <p:extLst>
      <p:ext uri="{BB962C8B-B14F-4D97-AF65-F5344CB8AC3E}">
        <p14:creationId xmlns:p14="http://schemas.microsoft.com/office/powerpoint/2010/main" val="8469889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BE203C58-9447-4382-96E9-BA686B3C396F}" type="slidenum">
              <a:rPr lang="zh-TW" altLang="en-US"/>
              <a:pPr>
                <a:defRPr/>
              </a:pPr>
              <a:t>‹#›</a:t>
            </a:fld>
            <a:endParaRPr lang="en-US" altLang="zh-TW"/>
          </a:p>
        </p:txBody>
      </p:sp>
    </p:spTree>
    <p:extLst>
      <p:ext uri="{BB962C8B-B14F-4D97-AF65-F5344CB8AC3E}">
        <p14:creationId xmlns:p14="http://schemas.microsoft.com/office/powerpoint/2010/main" val="32876909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p:cNvSpPr>
            <a:spLocks noGrp="1" noChangeArrowheads="1"/>
          </p:cNvSpPr>
          <p:nvPr>
            <p:ph type="sldNum" sz="quarter" idx="12"/>
          </p:nvPr>
        </p:nvSpPr>
        <p:spPr>
          <a:ln/>
        </p:spPr>
        <p:txBody>
          <a:bodyPr/>
          <a:lstStyle>
            <a:lvl1pPr>
              <a:defRPr/>
            </a:lvl1pPr>
          </a:lstStyle>
          <a:p>
            <a:pPr>
              <a:defRPr/>
            </a:pPr>
            <a:fld id="{36D8EFC3-3EDF-4301-B2BE-D41F998177FE}" type="slidenum">
              <a:rPr lang="zh-TW" altLang="en-US"/>
              <a:pPr>
                <a:defRPr/>
              </a:pPr>
              <a:t>‹#›</a:t>
            </a:fld>
            <a:endParaRPr lang="en-US" altLang="zh-TW"/>
          </a:p>
        </p:txBody>
      </p:sp>
    </p:spTree>
    <p:extLst>
      <p:ext uri="{BB962C8B-B14F-4D97-AF65-F5344CB8AC3E}">
        <p14:creationId xmlns:p14="http://schemas.microsoft.com/office/powerpoint/2010/main" val="14252180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p:cNvSpPr>
            <a:spLocks noGrp="1" noChangeArrowheads="1"/>
          </p:cNvSpPr>
          <p:nvPr>
            <p:ph type="sldNum" sz="quarter" idx="12"/>
          </p:nvPr>
        </p:nvSpPr>
        <p:spPr>
          <a:ln/>
        </p:spPr>
        <p:txBody>
          <a:bodyPr/>
          <a:lstStyle>
            <a:lvl1pPr>
              <a:defRPr/>
            </a:lvl1pPr>
          </a:lstStyle>
          <a:p>
            <a:pPr>
              <a:defRPr/>
            </a:pPr>
            <a:fld id="{4D596041-1383-408D-913F-CE188FE4E1EC}" type="slidenum">
              <a:rPr lang="zh-TW" altLang="en-US"/>
              <a:pPr>
                <a:defRPr/>
              </a:pPr>
              <a:t>‹#›</a:t>
            </a:fld>
            <a:endParaRPr lang="en-US" altLang="zh-TW"/>
          </a:p>
        </p:txBody>
      </p:sp>
    </p:spTree>
    <p:extLst>
      <p:ext uri="{BB962C8B-B14F-4D97-AF65-F5344CB8AC3E}">
        <p14:creationId xmlns:p14="http://schemas.microsoft.com/office/powerpoint/2010/main" val="13477902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p:cNvSpPr>
            <a:spLocks noGrp="1" noChangeArrowheads="1"/>
          </p:cNvSpPr>
          <p:nvPr>
            <p:ph type="sldNum" sz="quarter" idx="12"/>
          </p:nvPr>
        </p:nvSpPr>
        <p:spPr>
          <a:ln/>
        </p:spPr>
        <p:txBody>
          <a:bodyPr/>
          <a:lstStyle>
            <a:lvl1pPr>
              <a:defRPr/>
            </a:lvl1pPr>
          </a:lstStyle>
          <a:p>
            <a:pPr>
              <a:defRPr/>
            </a:pPr>
            <a:fld id="{441AB532-B938-4076-9EB5-75F760974349}" type="slidenum">
              <a:rPr lang="zh-TW" altLang="en-US"/>
              <a:pPr>
                <a:defRPr/>
              </a:pPr>
              <a:t>‹#›</a:t>
            </a:fld>
            <a:endParaRPr lang="en-US" altLang="zh-TW"/>
          </a:p>
        </p:txBody>
      </p:sp>
    </p:spTree>
    <p:extLst>
      <p:ext uri="{BB962C8B-B14F-4D97-AF65-F5344CB8AC3E}">
        <p14:creationId xmlns:p14="http://schemas.microsoft.com/office/powerpoint/2010/main" val="35476136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0551FD39-A3C1-46CF-A765-9E7953A25D9E}" type="slidenum">
              <a:rPr lang="zh-TW" altLang="en-US"/>
              <a:pPr>
                <a:defRPr/>
              </a:pPr>
              <a:t>‹#›</a:t>
            </a:fld>
            <a:endParaRPr lang="en-US" altLang="zh-TW"/>
          </a:p>
        </p:txBody>
      </p:sp>
    </p:spTree>
    <p:extLst>
      <p:ext uri="{BB962C8B-B14F-4D97-AF65-F5344CB8AC3E}">
        <p14:creationId xmlns:p14="http://schemas.microsoft.com/office/powerpoint/2010/main" val="3150342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13"/>
          <p:cNvSpPr>
            <a:spLocks noGrp="1" noChangeArrowheads="1"/>
          </p:cNvSpPr>
          <p:nvPr>
            <p:ph type="sldNum" sz="quarter" idx="12"/>
          </p:nvPr>
        </p:nvSpPr>
        <p:spPr>
          <a:ln/>
        </p:spPr>
        <p:txBody>
          <a:bodyPr/>
          <a:lstStyle>
            <a:lvl1pPr>
              <a:defRPr/>
            </a:lvl1pPr>
          </a:lstStyle>
          <a:p>
            <a:pPr>
              <a:defRPr/>
            </a:pPr>
            <a:fld id="{7299472F-1496-4593-99A4-10D2F439C674}" type="slidenum">
              <a:rPr lang="zh-TW" altLang="en-US"/>
              <a:pPr>
                <a:defRPr/>
              </a:pPr>
              <a:t>‹#›</a:t>
            </a:fld>
            <a:endParaRPr lang="en-US" altLang="zh-TW"/>
          </a:p>
        </p:txBody>
      </p:sp>
    </p:spTree>
    <p:extLst>
      <p:ext uri="{BB962C8B-B14F-4D97-AF65-F5344CB8AC3E}">
        <p14:creationId xmlns:p14="http://schemas.microsoft.com/office/powerpoint/2010/main" val="29848361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824CF747-7946-4EE0-A8C2-83B910BA0DB5}" type="slidenum">
              <a:rPr lang="zh-TW" altLang="en-US"/>
              <a:pPr>
                <a:defRPr/>
              </a:pPr>
              <a:t>‹#›</a:t>
            </a:fld>
            <a:endParaRPr lang="en-US" altLang="zh-TW"/>
          </a:p>
        </p:txBody>
      </p:sp>
    </p:spTree>
    <p:extLst>
      <p:ext uri="{BB962C8B-B14F-4D97-AF65-F5344CB8AC3E}">
        <p14:creationId xmlns:p14="http://schemas.microsoft.com/office/powerpoint/2010/main" val="7863646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FA95582F-246A-4387-B996-838CBA79DDD7}" type="slidenum">
              <a:rPr lang="zh-TW" altLang="en-US"/>
              <a:pPr>
                <a:defRPr/>
              </a:pPr>
              <a:t>‹#›</a:t>
            </a:fld>
            <a:endParaRPr lang="en-US" altLang="zh-TW"/>
          </a:p>
        </p:txBody>
      </p:sp>
    </p:spTree>
    <p:extLst>
      <p:ext uri="{BB962C8B-B14F-4D97-AF65-F5344CB8AC3E}">
        <p14:creationId xmlns:p14="http://schemas.microsoft.com/office/powerpoint/2010/main" val="23585621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431BB2D4-9BFB-43A9-89AE-84C8E30ECC5A}" type="slidenum">
              <a:rPr lang="zh-TW" altLang="en-US"/>
              <a:pPr>
                <a:defRPr/>
              </a:pPr>
              <a:t>‹#›</a:t>
            </a:fld>
            <a:endParaRPr lang="en-US" altLang="zh-TW"/>
          </a:p>
        </p:txBody>
      </p:sp>
    </p:spTree>
    <p:extLst>
      <p:ext uri="{BB962C8B-B14F-4D97-AF65-F5344CB8AC3E}">
        <p14:creationId xmlns:p14="http://schemas.microsoft.com/office/powerpoint/2010/main" val="20640261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TW" alt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TW" altLang="en-US"/>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TW" alt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TW" alt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TW" alt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TW" alt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TW" altLang="en-US"/>
            </a:p>
          </p:txBody>
        </p:sp>
      </p:grpSp>
      <p:sp>
        <p:nvSpPr>
          <p:cNvPr id="107532" name="Rectangle 12"/>
          <p:cNvSpPr>
            <a:spLocks noGrp="1" noChangeArrowheads="1"/>
          </p:cNvSpPr>
          <p:nvPr>
            <p:ph type="ctrTitle"/>
          </p:nvPr>
        </p:nvSpPr>
        <p:spPr>
          <a:xfrm>
            <a:off x="990600" y="1676400"/>
            <a:ext cx="7772400" cy="1462088"/>
          </a:xfrm>
        </p:spPr>
        <p:txBody>
          <a:bodyPr/>
          <a:lstStyle>
            <a:lvl1pPr>
              <a:defRPr/>
            </a:lvl1pPr>
          </a:lstStyle>
          <a:p>
            <a:pPr lvl="0"/>
            <a:r>
              <a:rPr lang="zh-TW" altLang="en-US" noProof="0" smtClean="0"/>
              <a:t>按一下以編輯母片標題樣式</a:t>
            </a:r>
          </a:p>
        </p:txBody>
      </p:sp>
      <p:sp>
        <p:nvSpPr>
          <p:cNvPr id="1075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zh-TW" altLang="en-US" noProof="0" smtClean="0"/>
              <a:t>按一下以編輯母片副標題樣式</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ltLang="zh-TW"/>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ltLang="zh-TW"/>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8A4601BD-7448-4C3D-8A0E-3B42D8050FC3}" type="slidenum">
              <a:rPr lang="zh-TW" altLang="en-US"/>
              <a:pPr>
                <a:defRPr/>
              </a:pPr>
              <a:t>‹#›</a:t>
            </a:fld>
            <a:endParaRPr lang="en-US" altLang="zh-TW"/>
          </a:p>
        </p:txBody>
      </p:sp>
    </p:spTree>
    <p:extLst>
      <p:ext uri="{BB962C8B-B14F-4D97-AF65-F5344CB8AC3E}">
        <p14:creationId xmlns:p14="http://schemas.microsoft.com/office/powerpoint/2010/main" val="2752292116"/>
      </p:ext>
    </p:extLst>
  </p:cSld>
  <p:clrMapOvr>
    <a:masterClrMapping/>
  </p:clrMapOvr>
  <p:transition spd="slow">
    <p:randomBar dir="vert"/>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pic>
        <p:nvPicPr>
          <p:cNvPr id="4" name="圖片 13"/>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580063" y="5661025"/>
            <a:ext cx="3563937" cy="266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矩形 14"/>
          <p:cNvSpPr>
            <a:spLocks noChangeArrowheads="1"/>
          </p:cNvSpPr>
          <p:nvPr userDrawn="1"/>
        </p:nvSpPr>
        <p:spPr bwMode="auto">
          <a:xfrm>
            <a:off x="5364163" y="5445125"/>
            <a:ext cx="3779837" cy="792163"/>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endParaRPr lang="zh-TW" altLang="en-US"/>
          </a:p>
        </p:txBody>
      </p:sp>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日期版面配置區 3"/>
          <p:cNvSpPr>
            <a:spLocks noGrp="1"/>
          </p:cNvSpPr>
          <p:nvPr>
            <p:ph type="dt" sz="half" idx="10"/>
          </p:nvPr>
        </p:nvSpPr>
        <p:spPr/>
        <p:txBody>
          <a:bodyPr/>
          <a:lstStyle>
            <a:lvl1pPr>
              <a:defRPr/>
            </a:lvl1pPr>
          </a:lstStyle>
          <a:p>
            <a:pPr>
              <a:defRPr/>
            </a:pPr>
            <a:endParaRPr lang="en-US" altLang="zh-TW"/>
          </a:p>
        </p:txBody>
      </p:sp>
      <p:sp>
        <p:nvSpPr>
          <p:cNvPr id="7" name="頁尾版面配置區 4"/>
          <p:cNvSpPr>
            <a:spLocks noGrp="1"/>
          </p:cNvSpPr>
          <p:nvPr>
            <p:ph type="ftr" sz="quarter" idx="11"/>
          </p:nvPr>
        </p:nvSpPr>
        <p:spPr/>
        <p:txBody>
          <a:bodyPr/>
          <a:lstStyle>
            <a:lvl1pPr>
              <a:defRPr/>
            </a:lvl1pPr>
          </a:lstStyle>
          <a:p>
            <a:pPr>
              <a:defRPr/>
            </a:pPr>
            <a:endParaRPr lang="en-US" altLang="zh-TW"/>
          </a:p>
        </p:txBody>
      </p:sp>
      <p:sp>
        <p:nvSpPr>
          <p:cNvPr id="8" name="投影片編號版面配置區 5"/>
          <p:cNvSpPr>
            <a:spLocks noGrp="1"/>
          </p:cNvSpPr>
          <p:nvPr>
            <p:ph type="sldNum" sz="quarter" idx="12"/>
          </p:nvPr>
        </p:nvSpPr>
        <p:spPr/>
        <p:txBody>
          <a:bodyPr/>
          <a:lstStyle>
            <a:lvl1pPr>
              <a:defRPr/>
            </a:lvl1pPr>
          </a:lstStyle>
          <a:p>
            <a:pPr>
              <a:defRPr/>
            </a:pPr>
            <a:r>
              <a:rPr lang="en-US" altLang="zh-TW"/>
              <a:t>&lt;#1</a:t>
            </a:r>
            <a:r>
              <a:rPr lang="en-US" altLang="zh-TW" sz="1600"/>
              <a:t>&gt;</a:t>
            </a:r>
            <a:endParaRPr lang="en-US" altLang="zh-TW"/>
          </a:p>
        </p:txBody>
      </p:sp>
    </p:spTree>
    <p:extLst>
      <p:ext uri="{BB962C8B-B14F-4D97-AF65-F5344CB8AC3E}">
        <p14:creationId xmlns:p14="http://schemas.microsoft.com/office/powerpoint/2010/main" val="1519545374"/>
      </p:ext>
    </p:extLst>
  </p:cSld>
  <p:clrMapOvr>
    <a:masterClrMapping/>
  </p:clrMapOvr>
  <p:transition spd="slow">
    <p:randomBar dir="vert"/>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13"/>
          <p:cNvSpPr>
            <a:spLocks noGrp="1" noChangeArrowheads="1"/>
          </p:cNvSpPr>
          <p:nvPr>
            <p:ph type="sldNum" sz="quarter" idx="12"/>
          </p:nvPr>
        </p:nvSpPr>
        <p:spPr>
          <a:ln/>
        </p:spPr>
        <p:txBody>
          <a:bodyPr/>
          <a:lstStyle>
            <a:lvl1pPr>
              <a:defRPr/>
            </a:lvl1pPr>
          </a:lstStyle>
          <a:p>
            <a:pPr>
              <a:defRPr/>
            </a:pPr>
            <a:fld id="{E950EC4D-7FD0-4C23-8F46-2A1E40807A6E}" type="slidenum">
              <a:rPr lang="zh-TW" altLang="en-US"/>
              <a:pPr>
                <a:defRPr/>
              </a:pPr>
              <a:t>‹#›</a:t>
            </a:fld>
            <a:endParaRPr lang="en-US" altLang="zh-TW"/>
          </a:p>
        </p:txBody>
      </p:sp>
    </p:spTree>
    <p:extLst>
      <p:ext uri="{BB962C8B-B14F-4D97-AF65-F5344CB8AC3E}">
        <p14:creationId xmlns:p14="http://schemas.microsoft.com/office/powerpoint/2010/main" val="2763861019"/>
      </p:ext>
    </p:extLst>
  </p:cSld>
  <p:clrMapOvr>
    <a:masterClrMapping/>
  </p:clrMapOvr>
  <p:transition spd="slow">
    <p:randomBar dir="vert"/>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13"/>
          <p:cNvSpPr>
            <a:spLocks noGrp="1" noChangeArrowheads="1"/>
          </p:cNvSpPr>
          <p:nvPr>
            <p:ph type="sldNum" sz="quarter" idx="12"/>
          </p:nvPr>
        </p:nvSpPr>
        <p:spPr>
          <a:ln/>
        </p:spPr>
        <p:txBody>
          <a:bodyPr/>
          <a:lstStyle>
            <a:lvl1pPr>
              <a:defRPr/>
            </a:lvl1pPr>
          </a:lstStyle>
          <a:p>
            <a:pPr>
              <a:defRPr/>
            </a:pPr>
            <a:fld id="{791EA80D-CAA3-456C-A30A-667580E5690E}" type="slidenum">
              <a:rPr lang="zh-TW" altLang="en-US"/>
              <a:pPr>
                <a:defRPr/>
              </a:pPr>
              <a:t>‹#›</a:t>
            </a:fld>
            <a:endParaRPr lang="en-US" altLang="zh-TW"/>
          </a:p>
        </p:txBody>
      </p:sp>
    </p:spTree>
    <p:extLst>
      <p:ext uri="{BB962C8B-B14F-4D97-AF65-F5344CB8AC3E}">
        <p14:creationId xmlns:p14="http://schemas.microsoft.com/office/powerpoint/2010/main" val="1655393379"/>
      </p:ext>
    </p:extLst>
  </p:cSld>
  <p:clrMapOvr>
    <a:masterClrMapping/>
  </p:clrMapOvr>
  <p:transition spd="slow">
    <p:randomBar dir="vert"/>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13"/>
          <p:cNvSpPr>
            <a:spLocks noGrp="1" noChangeArrowheads="1"/>
          </p:cNvSpPr>
          <p:nvPr>
            <p:ph type="sldNum" sz="quarter" idx="12"/>
          </p:nvPr>
        </p:nvSpPr>
        <p:spPr>
          <a:ln/>
        </p:spPr>
        <p:txBody>
          <a:bodyPr/>
          <a:lstStyle>
            <a:lvl1pPr>
              <a:defRPr/>
            </a:lvl1pPr>
          </a:lstStyle>
          <a:p>
            <a:pPr>
              <a:defRPr/>
            </a:pPr>
            <a:fld id="{9F164002-ADFA-4A95-B35C-470D2BD5B391}" type="slidenum">
              <a:rPr lang="zh-TW" altLang="en-US"/>
              <a:pPr>
                <a:defRPr/>
              </a:pPr>
              <a:t>‹#›</a:t>
            </a:fld>
            <a:endParaRPr lang="en-US" altLang="zh-TW"/>
          </a:p>
        </p:txBody>
      </p:sp>
    </p:spTree>
    <p:extLst>
      <p:ext uri="{BB962C8B-B14F-4D97-AF65-F5344CB8AC3E}">
        <p14:creationId xmlns:p14="http://schemas.microsoft.com/office/powerpoint/2010/main" val="2981884667"/>
      </p:ext>
    </p:extLst>
  </p:cSld>
  <p:clrMapOvr>
    <a:masterClrMapping/>
  </p:clrMapOvr>
  <p:transition spd="slow">
    <p:randomBar dir="vert"/>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13"/>
          <p:cNvSpPr>
            <a:spLocks noGrp="1" noChangeArrowheads="1"/>
          </p:cNvSpPr>
          <p:nvPr>
            <p:ph type="sldNum" sz="quarter" idx="12"/>
          </p:nvPr>
        </p:nvSpPr>
        <p:spPr>
          <a:ln/>
        </p:spPr>
        <p:txBody>
          <a:bodyPr/>
          <a:lstStyle>
            <a:lvl1pPr>
              <a:defRPr/>
            </a:lvl1pPr>
          </a:lstStyle>
          <a:p>
            <a:pPr>
              <a:defRPr/>
            </a:pPr>
            <a:fld id="{01B6EFA0-AE07-41AF-8E62-1B58B743CBC5}" type="slidenum">
              <a:rPr lang="zh-TW" altLang="en-US"/>
              <a:pPr>
                <a:defRPr/>
              </a:pPr>
              <a:t>‹#›</a:t>
            </a:fld>
            <a:endParaRPr lang="en-US" altLang="zh-TW"/>
          </a:p>
        </p:txBody>
      </p:sp>
    </p:spTree>
    <p:extLst>
      <p:ext uri="{BB962C8B-B14F-4D97-AF65-F5344CB8AC3E}">
        <p14:creationId xmlns:p14="http://schemas.microsoft.com/office/powerpoint/2010/main" val="2616199521"/>
      </p:ext>
    </p:extLst>
  </p:cSld>
  <p:clrMapOvr>
    <a:masterClrMapping/>
  </p:clrMapOvr>
  <p:transition spd="slow">
    <p:randomBar dir="vert"/>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13"/>
          <p:cNvSpPr>
            <a:spLocks noGrp="1" noChangeArrowheads="1"/>
          </p:cNvSpPr>
          <p:nvPr>
            <p:ph type="sldNum" sz="quarter" idx="12"/>
          </p:nvPr>
        </p:nvSpPr>
        <p:spPr>
          <a:ln/>
        </p:spPr>
        <p:txBody>
          <a:bodyPr/>
          <a:lstStyle>
            <a:lvl1pPr>
              <a:defRPr/>
            </a:lvl1pPr>
          </a:lstStyle>
          <a:p>
            <a:pPr>
              <a:defRPr/>
            </a:pPr>
            <a:fld id="{D09FAA58-7636-494B-B068-28E95A246B12}" type="slidenum">
              <a:rPr lang="zh-TW" altLang="en-US"/>
              <a:pPr>
                <a:defRPr/>
              </a:pPr>
              <a:t>‹#›</a:t>
            </a:fld>
            <a:endParaRPr lang="en-US" altLang="zh-TW"/>
          </a:p>
        </p:txBody>
      </p:sp>
    </p:spTree>
    <p:extLst>
      <p:ext uri="{BB962C8B-B14F-4D97-AF65-F5344CB8AC3E}">
        <p14:creationId xmlns:p14="http://schemas.microsoft.com/office/powerpoint/2010/main" val="2430240258"/>
      </p:ext>
    </p:extLst>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13"/>
          <p:cNvSpPr>
            <a:spLocks noGrp="1" noChangeArrowheads="1"/>
          </p:cNvSpPr>
          <p:nvPr>
            <p:ph type="sldNum" sz="quarter" idx="12"/>
          </p:nvPr>
        </p:nvSpPr>
        <p:spPr>
          <a:ln/>
        </p:spPr>
        <p:txBody>
          <a:bodyPr/>
          <a:lstStyle>
            <a:lvl1pPr>
              <a:defRPr/>
            </a:lvl1pPr>
          </a:lstStyle>
          <a:p>
            <a:pPr>
              <a:defRPr/>
            </a:pPr>
            <a:fld id="{4A4D7DF2-4814-42B5-BB9B-721334B2C60E}" type="slidenum">
              <a:rPr lang="zh-TW" altLang="en-US"/>
              <a:pPr>
                <a:defRPr/>
              </a:pPr>
              <a:t>‹#›</a:t>
            </a:fld>
            <a:endParaRPr lang="en-US" altLang="zh-TW"/>
          </a:p>
        </p:txBody>
      </p:sp>
    </p:spTree>
    <p:extLst>
      <p:ext uri="{BB962C8B-B14F-4D97-AF65-F5344CB8AC3E}">
        <p14:creationId xmlns:p14="http://schemas.microsoft.com/office/powerpoint/2010/main" val="31387993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13"/>
          <p:cNvSpPr>
            <a:spLocks noGrp="1" noChangeArrowheads="1"/>
          </p:cNvSpPr>
          <p:nvPr>
            <p:ph type="sldNum" sz="quarter" idx="12"/>
          </p:nvPr>
        </p:nvSpPr>
        <p:spPr>
          <a:ln/>
        </p:spPr>
        <p:txBody>
          <a:bodyPr/>
          <a:lstStyle>
            <a:lvl1pPr>
              <a:defRPr/>
            </a:lvl1pPr>
          </a:lstStyle>
          <a:p>
            <a:pPr>
              <a:defRPr/>
            </a:pPr>
            <a:fld id="{FA4026A8-DC36-44FF-B5C6-4A93659783AE}" type="slidenum">
              <a:rPr lang="zh-TW" altLang="en-US"/>
              <a:pPr>
                <a:defRPr/>
              </a:pPr>
              <a:t>‹#›</a:t>
            </a:fld>
            <a:endParaRPr lang="en-US" altLang="zh-TW"/>
          </a:p>
        </p:txBody>
      </p:sp>
    </p:spTree>
    <p:extLst>
      <p:ext uri="{BB962C8B-B14F-4D97-AF65-F5344CB8AC3E}">
        <p14:creationId xmlns:p14="http://schemas.microsoft.com/office/powerpoint/2010/main" val="2130175431"/>
      </p:ext>
    </p:extLst>
  </p:cSld>
  <p:clrMapOvr>
    <a:masterClrMapping/>
  </p:clrMapOvr>
  <p:transition spd="slow">
    <p:randomBar dir="vert"/>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13"/>
          <p:cNvSpPr>
            <a:spLocks noGrp="1" noChangeArrowheads="1"/>
          </p:cNvSpPr>
          <p:nvPr>
            <p:ph type="sldNum" sz="quarter" idx="12"/>
          </p:nvPr>
        </p:nvSpPr>
        <p:spPr>
          <a:ln/>
        </p:spPr>
        <p:txBody>
          <a:bodyPr/>
          <a:lstStyle>
            <a:lvl1pPr>
              <a:defRPr/>
            </a:lvl1pPr>
          </a:lstStyle>
          <a:p>
            <a:pPr>
              <a:defRPr/>
            </a:pPr>
            <a:fld id="{6DB2CF73-8C8E-4825-9769-175181855A49}" type="slidenum">
              <a:rPr lang="zh-TW" altLang="en-US"/>
              <a:pPr>
                <a:defRPr/>
              </a:pPr>
              <a:t>‹#›</a:t>
            </a:fld>
            <a:endParaRPr lang="en-US" altLang="zh-TW"/>
          </a:p>
        </p:txBody>
      </p:sp>
    </p:spTree>
    <p:extLst>
      <p:ext uri="{BB962C8B-B14F-4D97-AF65-F5344CB8AC3E}">
        <p14:creationId xmlns:p14="http://schemas.microsoft.com/office/powerpoint/2010/main" val="3232175610"/>
      </p:ext>
    </p:extLst>
  </p:cSld>
  <p:clrMapOvr>
    <a:masterClrMapping/>
  </p:clrMapOvr>
  <p:transition spd="slow">
    <p:randomBar dir="vert"/>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13"/>
          <p:cNvSpPr>
            <a:spLocks noGrp="1" noChangeArrowheads="1"/>
          </p:cNvSpPr>
          <p:nvPr>
            <p:ph type="sldNum" sz="quarter" idx="12"/>
          </p:nvPr>
        </p:nvSpPr>
        <p:spPr>
          <a:ln/>
        </p:spPr>
        <p:txBody>
          <a:bodyPr/>
          <a:lstStyle>
            <a:lvl1pPr>
              <a:defRPr/>
            </a:lvl1pPr>
          </a:lstStyle>
          <a:p>
            <a:pPr>
              <a:defRPr/>
            </a:pPr>
            <a:fld id="{CCEA14B1-5805-4382-A704-E7EEE212009A}" type="slidenum">
              <a:rPr lang="zh-TW" altLang="en-US"/>
              <a:pPr>
                <a:defRPr/>
              </a:pPr>
              <a:t>‹#›</a:t>
            </a:fld>
            <a:endParaRPr lang="en-US" altLang="zh-TW"/>
          </a:p>
        </p:txBody>
      </p:sp>
    </p:spTree>
    <p:extLst>
      <p:ext uri="{BB962C8B-B14F-4D97-AF65-F5344CB8AC3E}">
        <p14:creationId xmlns:p14="http://schemas.microsoft.com/office/powerpoint/2010/main" val="3108955744"/>
      </p:ext>
    </p:extLst>
  </p:cSld>
  <p:clrMapOvr>
    <a:masterClrMapping/>
  </p:clrMapOvr>
  <p:transition spd="slow">
    <p:randomBar dir="vert"/>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004050" y="214313"/>
            <a:ext cx="1951038" cy="5918200"/>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1150938" y="214313"/>
            <a:ext cx="5700712" cy="591820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13"/>
          <p:cNvSpPr>
            <a:spLocks noGrp="1" noChangeArrowheads="1"/>
          </p:cNvSpPr>
          <p:nvPr>
            <p:ph type="sldNum" sz="quarter" idx="12"/>
          </p:nvPr>
        </p:nvSpPr>
        <p:spPr>
          <a:ln/>
        </p:spPr>
        <p:txBody>
          <a:bodyPr/>
          <a:lstStyle>
            <a:lvl1pPr>
              <a:defRPr/>
            </a:lvl1pPr>
          </a:lstStyle>
          <a:p>
            <a:pPr>
              <a:defRPr/>
            </a:pPr>
            <a:fld id="{AE761EC2-AF04-426C-9999-1DA7D71BB66D}" type="slidenum">
              <a:rPr lang="zh-TW" altLang="en-US"/>
              <a:pPr>
                <a:defRPr/>
              </a:pPr>
              <a:t>‹#›</a:t>
            </a:fld>
            <a:endParaRPr lang="en-US" altLang="zh-TW"/>
          </a:p>
        </p:txBody>
      </p:sp>
    </p:spTree>
    <p:extLst>
      <p:ext uri="{BB962C8B-B14F-4D97-AF65-F5344CB8AC3E}">
        <p14:creationId xmlns:p14="http://schemas.microsoft.com/office/powerpoint/2010/main" val="497300279"/>
      </p:ext>
    </p:extLst>
  </p:cSld>
  <p:clrMapOvr>
    <a:masterClrMapping/>
  </p:clrMapOvr>
  <p:transition spd="slow">
    <p:randomBar dir="vert"/>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1150938" y="214313"/>
            <a:ext cx="7793037" cy="1462087"/>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1182688" y="2017713"/>
            <a:ext cx="3810000" cy="41148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5145088" y="2017713"/>
            <a:ext cx="3810000" cy="41148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13"/>
          <p:cNvSpPr>
            <a:spLocks noGrp="1" noChangeArrowheads="1"/>
          </p:cNvSpPr>
          <p:nvPr>
            <p:ph type="sldNum" sz="quarter" idx="12"/>
          </p:nvPr>
        </p:nvSpPr>
        <p:spPr>
          <a:ln/>
        </p:spPr>
        <p:txBody>
          <a:bodyPr/>
          <a:lstStyle>
            <a:lvl1pPr>
              <a:defRPr/>
            </a:lvl1pPr>
          </a:lstStyle>
          <a:p>
            <a:pPr>
              <a:defRPr/>
            </a:pPr>
            <a:fld id="{1BC7D8C9-C7C9-4323-98E5-3702DDD64DAC}" type="slidenum">
              <a:rPr lang="zh-TW" altLang="en-US"/>
              <a:pPr>
                <a:defRPr/>
              </a:pPr>
              <a:t>‹#›</a:t>
            </a:fld>
            <a:endParaRPr lang="en-US" altLang="zh-TW"/>
          </a:p>
        </p:txBody>
      </p:sp>
    </p:spTree>
    <p:extLst>
      <p:ext uri="{BB962C8B-B14F-4D97-AF65-F5344CB8AC3E}">
        <p14:creationId xmlns:p14="http://schemas.microsoft.com/office/powerpoint/2010/main" val="4082289350"/>
      </p:ext>
    </p:extLst>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1447800" y="1600200"/>
            <a:ext cx="35798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5180013" y="1600200"/>
            <a:ext cx="3581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13"/>
          <p:cNvSpPr>
            <a:spLocks noGrp="1" noChangeArrowheads="1"/>
          </p:cNvSpPr>
          <p:nvPr>
            <p:ph type="sldNum" sz="quarter" idx="12"/>
          </p:nvPr>
        </p:nvSpPr>
        <p:spPr>
          <a:ln/>
        </p:spPr>
        <p:txBody>
          <a:bodyPr/>
          <a:lstStyle>
            <a:lvl1pPr>
              <a:defRPr/>
            </a:lvl1pPr>
          </a:lstStyle>
          <a:p>
            <a:pPr>
              <a:defRPr/>
            </a:pPr>
            <a:fld id="{C0BD0D08-C5FB-4706-8537-F54B9888002C}" type="slidenum">
              <a:rPr lang="zh-TW" altLang="en-US"/>
              <a:pPr>
                <a:defRPr/>
              </a:pPr>
              <a:t>‹#›</a:t>
            </a:fld>
            <a:endParaRPr lang="en-US" altLang="zh-TW"/>
          </a:p>
        </p:txBody>
      </p:sp>
    </p:spTree>
    <p:extLst>
      <p:ext uri="{BB962C8B-B14F-4D97-AF65-F5344CB8AC3E}">
        <p14:creationId xmlns:p14="http://schemas.microsoft.com/office/powerpoint/2010/main" val="1909907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13"/>
          <p:cNvSpPr>
            <a:spLocks noGrp="1" noChangeArrowheads="1"/>
          </p:cNvSpPr>
          <p:nvPr>
            <p:ph type="sldNum" sz="quarter" idx="12"/>
          </p:nvPr>
        </p:nvSpPr>
        <p:spPr>
          <a:ln/>
        </p:spPr>
        <p:txBody>
          <a:bodyPr/>
          <a:lstStyle>
            <a:lvl1pPr>
              <a:defRPr/>
            </a:lvl1pPr>
          </a:lstStyle>
          <a:p>
            <a:pPr>
              <a:defRPr/>
            </a:pPr>
            <a:fld id="{29592C8C-8DC1-4F8C-B704-5BCB147FEED1}" type="slidenum">
              <a:rPr lang="zh-TW" altLang="en-US"/>
              <a:pPr>
                <a:defRPr/>
              </a:pPr>
              <a:t>‹#›</a:t>
            </a:fld>
            <a:endParaRPr lang="en-US" altLang="zh-TW"/>
          </a:p>
        </p:txBody>
      </p:sp>
    </p:spTree>
    <p:extLst>
      <p:ext uri="{BB962C8B-B14F-4D97-AF65-F5344CB8AC3E}">
        <p14:creationId xmlns:p14="http://schemas.microsoft.com/office/powerpoint/2010/main" val="1876457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13"/>
          <p:cNvSpPr>
            <a:spLocks noGrp="1" noChangeArrowheads="1"/>
          </p:cNvSpPr>
          <p:nvPr>
            <p:ph type="sldNum" sz="quarter" idx="12"/>
          </p:nvPr>
        </p:nvSpPr>
        <p:spPr>
          <a:ln/>
        </p:spPr>
        <p:txBody>
          <a:bodyPr/>
          <a:lstStyle>
            <a:lvl1pPr>
              <a:defRPr/>
            </a:lvl1pPr>
          </a:lstStyle>
          <a:p>
            <a:pPr>
              <a:defRPr/>
            </a:pPr>
            <a:fld id="{1D937C1E-3F8B-41CF-8ED4-78C077BE0705}" type="slidenum">
              <a:rPr lang="zh-TW" altLang="en-US"/>
              <a:pPr>
                <a:defRPr/>
              </a:pPr>
              <a:t>‹#›</a:t>
            </a:fld>
            <a:endParaRPr lang="en-US" altLang="zh-TW"/>
          </a:p>
        </p:txBody>
      </p:sp>
    </p:spTree>
    <p:extLst>
      <p:ext uri="{BB962C8B-B14F-4D97-AF65-F5344CB8AC3E}">
        <p14:creationId xmlns:p14="http://schemas.microsoft.com/office/powerpoint/2010/main" val="1928730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13"/>
          <p:cNvSpPr>
            <a:spLocks noGrp="1" noChangeArrowheads="1"/>
          </p:cNvSpPr>
          <p:nvPr>
            <p:ph type="sldNum" sz="quarter" idx="12"/>
          </p:nvPr>
        </p:nvSpPr>
        <p:spPr>
          <a:ln/>
        </p:spPr>
        <p:txBody>
          <a:bodyPr/>
          <a:lstStyle>
            <a:lvl1pPr>
              <a:defRPr/>
            </a:lvl1pPr>
          </a:lstStyle>
          <a:p>
            <a:pPr>
              <a:defRPr/>
            </a:pPr>
            <a:fld id="{ABB86D25-D6B2-4A3C-833E-A067AC52DE0C}" type="slidenum">
              <a:rPr lang="zh-TW" altLang="en-US"/>
              <a:pPr>
                <a:defRPr/>
              </a:pPr>
              <a:t>‹#›</a:t>
            </a:fld>
            <a:endParaRPr lang="en-US" altLang="zh-TW"/>
          </a:p>
        </p:txBody>
      </p:sp>
    </p:spTree>
    <p:extLst>
      <p:ext uri="{BB962C8B-B14F-4D97-AF65-F5344CB8AC3E}">
        <p14:creationId xmlns:p14="http://schemas.microsoft.com/office/powerpoint/2010/main" val="2268147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13"/>
          <p:cNvSpPr>
            <a:spLocks noGrp="1" noChangeArrowheads="1"/>
          </p:cNvSpPr>
          <p:nvPr>
            <p:ph type="sldNum" sz="quarter" idx="12"/>
          </p:nvPr>
        </p:nvSpPr>
        <p:spPr>
          <a:ln/>
        </p:spPr>
        <p:txBody>
          <a:bodyPr/>
          <a:lstStyle>
            <a:lvl1pPr>
              <a:defRPr/>
            </a:lvl1pPr>
          </a:lstStyle>
          <a:p>
            <a:pPr>
              <a:defRPr/>
            </a:pPr>
            <a:fld id="{B74F9090-FDD7-400D-AF53-B91EFB9608A1}" type="slidenum">
              <a:rPr lang="zh-TW" altLang="en-US"/>
              <a:pPr>
                <a:defRPr/>
              </a:pPr>
              <a:t>‹#›</a:t>
            </a:fld>
            <a:endParaRPr lang="en-US" altLang="zh-TW"/>
          </a:p>
        </p:txBody>
      </p:sp>
    </p:spTree>
    <p:extLst>
      <p:ext uri="{BB962C8B-B14F-4D97-AF65-F5344CB8AC3E}">
        <p14:creationId xmlns:p14="http://schemas.microsoft.com/office/powerpoint/2010/main" val="2320948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13"/>
          <p:cNvSpPr>
            <a:spLocks noGrp="1" noChangeArrowheads="1"/>
          </p:cNvSpPr>
          <p:nvPr>
            <p:ph type="sldNum" sz="quarter" idx="12"/>
          </p:nvPr>
        </p:nvSpPr>
        <p:spPr>
          <a:ln/>
        </p:spPr>
        <p:txBody>
          <a:bodyPr/>
          <a:lstStyle>
            <a:lvl1pPr>
              <a:defRPr/>
            </a:lvl1pPr>
          </a:lstStyle>
          <a:p>
            <a:pPr>
              <a:defRPr/>
            </a:pPr>
            <a:fld id="{F8EE33D4-8791-43EA-8EB0-129C3D66E7C3}" type="slidenum">
              <a:rPr lang="zh-TW" altLang="en-US"/>
              <a:pPr>
                <a:defRPr/>
              </a:pPr>
              <a:t>‹#›</a:t>
            </a:fld>
            <a:endParaRPr lang="en-US" altLang="zh-TW"/>
          </a:p>
        </p:txBody>
      </p:sp>
    </p:spTree>
    <p:extLst>
      <p:ext uri="{BB962C8B-B14F-4D97-AF65-F5344CB8AC3E}">
        <p14:creationId xmlns:p14="http://schemas.microsoft.com/office/powerpoint/2010/main" val="3484577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447800" y="274638"/>
            <a:ext cx="731361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Rectangle 3"/>
          <p:cNvSpPr>
            <a:spLocks noGrp="1" noChangeArrowheads="1"/>
          </p:cNvSpPr>
          <p:nvPr>
            <p:ph type="body" idx="1"/>
          </p:nvPr>
        </p:nvSpPr>
        <p:spPr bwMode="auto">
          <a:xfrm>
            <a:off x="1447800" y="1600200"/>
            <a:ext cx="7313613"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035" name="Rectangle 11"/>
          <p:cNvSpPr>
            <a:spLocks noGrp="1" noChangeArrowheads="1"/>
          </p:cNvSpPr>
          <p:nvPr>
            <p:ph type="dt" sz="half" idx="2"/>
          </p:nvPr>
        </p:nvSpPr>
        <p:spPr bwMode="auto">
          <a:xfrm>
            <a:off x="1443038" y="6524625"/>
            <a:ext cx="2133600" cy="33337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ea typeface="新細明體" pitchFamily="18" charset="-120"/>
              </a:defRPr>
            </a:lvl1pPr>
          </a:lstStyle>
          <a:p>
            <a:pPr>
              <a:defRPr/>
            </a:pPr>
            <a:endParaRPr lang="en-US" altLang="zh-TW"/>
          </a:p>
        </p:txBody>
      </p:sp>
      <p:sp>
        <p:nvSpPr>
          <p:cNvPr id="1036" name="Rectangle 12"/>
          <p:cNvSpPr>
            <a:spLocks noGrp="1" noChangeArrowheads="1"/>
          </p:cNvSpPr>
          <p:nvPr>
            <p:ph type="ftr" sz="quarter" idx="3"/>
          </p:nvPr>
        </p:nvSpPr>
        <p:spPr bwMode="auto">
          <a:xfrm>
            <a:off x="3733800" y="6524625"/>
            <a:ext cx="2895600" cy="33337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200">
                <a:ea typeface="新細明體" pitchFamily="18" charset="-120"/>
              </a:defRPr>
            </a:lvl1pPr>
          </a:lstStyle>
          <a:p>
            <a:pPr>
              <a:defRPr/>
            </a:pPr>
            <a:endParaRPr lang="en-US" altLang="zh-TW"/>
          </a:p>
        </p:txBody>
      </p:sp>
      <p:sp>
        <p:nvSpPr>
          <p:cNvPr id="1037" name="Rectangle 13"/>
          <p:cNvSpPr>
            <a:spLocks noGrp="1" noChangeArrowheads="1"/>
          </p:cNvSpPr>
          <p:nvPr>
            <p:ph type="sldNum" sz="quarter" idx="4"/>
          </p:nvPr>
        </p:nvSpPr>
        <p:spPr bwMode="auto">
          <a:xfrm>
            <a:off x="6781800" y="6524625"/>
            <a:ext cx="2133600" cy="33337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ea typeface="新細明體" pitchFamily="18" charset="-120"/>
              </a:defRPr>
            </a:lvl1pPr>
          </a:lstStyle>
          <a:p>
            <a:pPr>
              <a:defRPr/>
            </a:pPr>
            <a:fld id="{EAB34013-4463-45F9-85C9-472FE0029A2D}" type="slidenum">
              <a:rPr lang="zh-TW" altLang="en-US"/>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4596" r:id="rId1"/>
    <p:sldLayoutId id="2147484565" r:id="rId2"/>
    <p:sldLayoutId id="2147484566" r:id="rId3"/>
    <p:sldLayoutId id="2147484567" r:id="rId4"/>
    <p:sldLayoutId id="2147484568" r:id="rId5"/>
    <p:sldLayoutId id="2147484569" r:id="rId6"/>
    <p:sldLayoutId id="2147484570" r:id="rId7"/>
    <p:sldLayoutId id="2147484571" r:id="rId8"/>
    <p:sldLayoutId id="2147484572" r:id="rId9"/>
    <p:sldLayoutId id="2147484573" r:id="rId10"/>
    <p:sldLayoutId id="2147484574" r:id="rId11"/>
  </p:sldLayoutIdLst>
  <p:timing>
    <p:tnLst>
      <p:par>
        <p:cTn id="1" dur="indefinite" restart="never" nodeType="tmRoot"/>
      </p:par>
    </p:tnLst>
  </p:timing>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51204"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ea typeface="+mn-ea"/>
              </a:defRPr>
            </a:lvl1pPr>
          </a:lstStyle>
          <a:p>
            <a:pPr>
              <a:defRPr/>
            </a:pPr>
            <a:endParaRPr lang="en-US" altLang="zh-TW"/>
          </a:p>
        </p:txBody>
      </p:sp>
      <p:sp>
        <p:nvSpPr>
          <p:cNvPr id="51205"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ea typeface="+mn-ea"/>
              </a:defRPr>
            </a:lvl1pPr>
          </a:lstStyle>
          <a:p>
            <a:pPr>
              <a:defRPr/>
            </a:pPr>
            <a:endParaRPr lang="en-US" altLang="zh-TW"/>
          </a:p>
        </p:txBody>
      </p:sp>
      <p:sp>
        <p:nvSpPr>
          <p:cNvPr id="51206"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ea typeface="+mn-ea"/>
              </a:defRPr>
            </a:lvl1pPr>
          </a:lstStyle>
          <a:p>
            <a:pPr>
              <a:defRPr/>
            </a:pPr>
            <a:fld id="{476C2781-183C-49E4-9ABC-6CD7F40B836B}" type="slidenum">
              <a:rPr lang="zh-TW" altLang="en-US"/>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4575" r:id="rId1"/>
    <p:sldLayoutId id="2147484576" r:id="rId2"/>
    <p:sldLayoutId id="2147484577" r:id="rId3"/>
    <p:sldLayoutId id="2147484578" r:id="rId4"/>
    <p:sldLayoutId id="2147484579" r:id="rId5"/>
    <p:sldLayoutId id="2147484580" r:id="rId6"/>
    <p:sldLayoutId id="2147484581" r:id="rId7"/>
    <p:sldLayoutId id="2147484582" r:id="rId8"/>
    <p:sldLayoutId id="2147484583" r:id="rId9"/>
    <p:sldLayoutId id="2147484584" r:id="rId10"/>
    <p:sldLayoutId id="2147484585" r:id="rId11"/>
  </p:sldLayoutIdLst>
  <p:timing>
    <p:tnLst>
      <p:par>
        <p:cTn id="1" dur="indefinite" restart="never" nodeType="tmRoot"/>
      </p:par>
    </p:tnLst>
  </p:timing>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pitchFamily="18" charset="-120"/>
        </a:defRPr>
      </a:lvl2pPr>
      <a:lvl3pPr algn="ctr" rtl="0" eaLnBrk="0" fontAlgn="base" hangingPunct="0">
        <a:spcBef>
          <a:spcPct val="0"/>
        </a:spcBef>
        <a:spcAft>
          <a:spcPct val="0"/>
        </a:spcAft>
        <a:defRPr kumimoji="1" sz="4400">
          <a:solidFill>
            <a:schemeClr val="tx2"/>
          </a:solidFill>
          <a:latin typeface="Arial" charset="0"/>
          <a:ea typeface="新細明體" pitchFamily="18" charset="-120"/>
        </a:defRPr>
      </a:lvl3pPr>
      <a:lvl4pPr algn="ctr" rtl="0" eaLnBrk="0" fontAlgn="base" hangingPunct="0">
        <a:spcBef>
          <a:spcPct val="0"/>
        </a:spcBef>
        <a:spcAft>
          <a:spcPct val="0"/>
        </a:spcAft>
        <a:defRPr kumimoji="1" sz="4400">
          <a:solidFill>
            <a:schemeClr val="tx2"/>
          </a:solidFill>
          <a:latin typeface="Arial" charset="0"/>
          <a:ea typeface="新細明體" pitchFamily="18" charset="-120"/>
        </a:defRPr>
      </a:lvl4pPr>
      <a:lvl5pPr algn="ctr" rtl="0" eaLnBrk="0" fontAlgn="base" hangingPunct="0">
        <a:spcBef>
          <a:spcPct val="0"/>
        </a:spcBef>
        <a:spcAft>
          <a:spcPct val="0"/>
        </a:spcAft>
        <a:defRPr kumimoji="1" sz="4400">
          <a:solidFill>
            <a:schemeClr val="tx2"/>
          </a:solidFill>
          <a:latin typeface="Arial" charset="0"/>
          <a:ea typeface="新細明體" pitchFamily="18" charset="-120"/>
        </a:defRPr>
      </a:lvl5pPr>
      <a:lvl6pPr marL="457200" algn="ctr" rtl="0" fontAlgn="base">
        <a:spcBef>
          <a:spcPct val="0"/>
        </a:spcBef>
        <a:spcAft>
          <a:spcPct val="0"/>
        </a:spcAft>
        <a:defRPr kumimoji="1" sz="4400">
          <a:solidFill>
            <a:schemeClr val="tx2"/>
          </a:solidFill>
          <a:latin typeface="Arial" charset="0"/>
          <a:ea typeface="新細明體" pitchFamily="18" charset="-120"/>
        </a:defRPr>
      </a:lvl6pPr>
      <a:lvl7pPr marL="914400" algn="ctr" rtl="0" fontAlgn="base">
        <a:spcBef>
          <a:spcPct val="0"/>
        </a:spcBef>
        <a:spcAft>
          <a:spcPct val="0"/>
        </a:spcAft>
        <a:defRPr kumimoji="1" sz="4400">
          <a:solidFill>
            <a:schemeClr val="tx2"/>
          </a:solidFill>
          <a:latin typeface="Arial" charset="0"/>
          <a:ea typeface="新細明體" pitchFamily="18" charset="-120"/>
        </a:defRPr>
      </a:lvl7pPr>
      <a:lvl8pPr marL="1371600" algn="ctr" rtl="0" fontAlgn="base">
        <a:spcBef>
          <a:spcPct val="0"/>
        </a:spcBef>
        <a:spcAft>
          <a:spcPct val="0"/>
        </a:spcAft>
        <a:defRPr kumimoji="1" sz="4400">
          <a:solidFill>
            <a:schemeClr val="tx2"/>
          </a:solidFill>
          <a:latin typeface="Arial" charset="0"/>
          <a:ea typeface="新細明體" pitchFamily="18" charset="-120"/>
        </a:defRPr>
      </a:lvl8pPr>
      <a:lvl9pPr marL="1828800" algn="ctr" rtl="0" fontAlgn="base">
        <a:spcBef>
          <a:spcPct val="0"/>
        </a:spcBef>
        <a:spcAft>
          <a:spcPct val="0"/>
        </a:spcAft>
        <a:defRPr kumimoji="1" sz="4400">
          <a:solidFill>
            <a:schemeClr val="tx2"/>
          </a:solidFill>
          <a:latin typeface="Arial" charset="0"/>
          <a:ea typeface="新細明體" pitchFamily="18"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zh-TW" altLang="en-US" sz="2400">
              <a:latin typeface="Tahoma" pitchFamily="34" charset="0"/>
              <a:ea typeface="新細明體" pitchFamily="18" charset="-120"/>
            </a:endParaRPr>
          </a:p>
        </p:txBody>
      </p:sp>
      <p:sp>
        <p:nvSpPr>
          <p:cNvPr id="3075"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zh-TW" altLang="en-US" sz="2400">
              <a:latin typeface="Tahoma" pitchFamily="34" charset="0"/>
              <a:ea typeface="新細明體" pitchFamily="18" charset="-120"/>
            </a:endParaRPr>
          </a:p>
        </p:txBody>
      </p:sp>
      <p:sp>
        <p:nvSpPr>
          <p:cNvPr id="3076" name="Rectangle 4"/>
          <p:cNvSpPr>
            <a:spLocks noChangeArrowheads="1"/>
          </p:cNvSpPr>
          <p:nvPr/>
        </p:nvSpPr>
        <p:spPr bwMode="ltGray">
          <a:xfrm>
            <a:off x="541338" y="1520825"/>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zh-TW" altLang="en-US" sz="2400">
              <a:latin typeface="Tahoma" pitchFamily="34" charset="0"/>
              <a:ea typeface="新細明體" pitchFamily="18" charset="-120"/>
            </a:endParaRPr>
          </a:p>
        </p:txBody>
      </p:sp>
      <p:sp>
        <p:nvSpPr>
          <p:cNvPr id="3077"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zh-TW" altLang="en-US" sz="2400">
              <a:latin typeface="Tahoma" pitchFamily="34" charset="0"/>
              <a:ea typeface="新細明體" pitchFamily="18" charset="-120"/>
            </a:endParaRPr>
          </a:p>
        </p:txBody>
      </p:sp>
      <p:sp>
        <p:nvSpPr>
          <p:cNvPr id="3078"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zh-TW" altLang="en-US" sz="2400">
              <a:latin typeface="Tahoma" pitchFamily="34" charset="0"/>
              <a:ea typeface="新細明體" pitchFamily="18" charset="-120"/>
            </a:endParaRPr>
          </a:p>
        </p:txBody>
      </p:sp>
      <p:sp>
        <p:nvSpPr>
          <p:cNvPr id="3079" name="Rectangle 7"/>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zh-TW" altLang="en-US" sz="2400">
              <a:latin typeface="Tahoma" pitchFamily="34" charset="0"/>
              <a:ea typeface="新細明體" pitchFamily="18" charset="-120"/>
            </a:endParaRPr>
          </a:p>
        </p:txBody>
      </p:sp>
      <p:sp>
        <p:nvSpPr>
          <p:cNvPr id="3080"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zh-TW" altLang="en-US" sz="2400">
              <a:latin typeface="Tahoma" pitchFamily="34" charset="0"/>
              <a:ea typeface="新細明體" pitchFamily="18" charset="-120"/>
            </a:endParaRPr>
          </a:p>
        </p:txBody>
      </p:sp>
      <p:sp>
        <p:nvSpPr>
          <p:cNvPr id="3081" name="Rectangle 9"/>
          <p:cNvSpPr>
            <a:spLocks noGrp="1" noChangeArrowheads="1"/>
          </p:cNvSpPr>
          <p:nvPr>
            <p:ph type="title"/>
          </p:nvPr>
        </p:nvSpPr>
        <p:spPr bwMode="auto">
          <a:xfrm>
            <a:off x="1150938" y="214313"/>
            <a:ext cx="7793037"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zh-TW" altLang="en-US" smtClean="0"/>
              <a:t>按一下以編輯母片標題樣式</a:t>
            </a:r>
          </a:p>
        </p:txBody>
      </p:sp>
      <p:sp>
        <p:nvSpPr>
          <p:cNvPr id="3082"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06507" name="Rectangle 11"/>
          <p:cNvSpPr>
            <a:spLocks noGrp="1" noChangeArrowheads="1"/>
          </p:cNvSpPr>
          <p:nvPr>
            <p:ph type="dt" sz="half" idx="2"/>
          </p:nvPr>
        </p:nvSpPr>
        <p:spPr bwMode="auto">
          <a:xfrm>
            <a:off x="1162050" y="6243638"/>
            <a:ext cx="19050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400">
                <a:latin typeface="+mn-lt"/>
                <a:ea typeface="+mn-ea"/>
              </a:defRPr>
            </a:lvl1pPr>
          </a:lstStyle>
          <a:p>
            <a:pPr>
              <a:defRPr/>
            </a:pPr>
            <a:endParaRPr lang="en-US" altLang="zh-TW"/>
          </a:p>
        </p:txBody>
      </p:sp>
      <p:sp>
        <p:nvSpPr>
          <p:cNvPr id="106508" name="Rectangle 12"/>
          <p:cNvSpPr>
            <a:spLocks noGrp="1" noChangeArrowheads="1"/>
          </p:cNvSpPr>
          <p:nvPr>
            <p:ph type="ftr" sz="quarter" idx="3"/>
          </p:nvPr>
        </p:nvSpPr>
        <p:spPr bwMode="auto">
          <a:xfrm>
            <a:off x="3657600" y="6243638"/>
            <a:ext cx="2895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ctr">
              <a:defRPr sz="1400">
                <a:latin typeface="+mn-lt"/>
                <a:ea typeface="+mn-ea"/>
              </a:defRPr>
            </a:lvl1pPr>
          </a:lstStyle>
          <a:p>
            <a:pPr>
              <a:defRPr/>
            </a:pPr>
            <a:endParaRPr lang="en-US" altLang="zh-TW"/>
          </a:p>
        </p:txBody>
      </p:sp>
      <p:sp>
        <p:nvSpPr>
          <p:cNvPr id="106509" name="Rectangle 13"/>
          <p:cNvSpPr>
            <a:spLocks noGrp="1" noChangeArrowheads="1"/>
          </p:cNvSpPr>
          <p:nvPr>
            <p:ph type="sldNum" sz="quarter" idx="4"/>
          </p:nvPr>
        </p:nvSpPr>
        <p:spPr bwMode="auto">
          <a:xfrm>
            <a:off x="7042150" y="6243638"/>
            <a:ext cx="19050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400">
                <a:latin typeface="+mn-lt"/>
                <a:ea typeface="+mn-ea"/>
              </a:defRPr>
            </a:lvl1pPr>
          </a:lstStyle>
          <a:p>
            <a:pPr>
              <a:defRPr/>
            </a:pPr>
            <a:fld id="{59128BA5-2B25-477B-B291-5D1C0120FADB}" type="slidenum">
              <a:rPr lang="zh-TW" altLang="en-US"/>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4597" r:id="rId1"/>
    <p:sldLayoutId id="2147484598" r:id="rId2"/>
    <p:sldLayoutId id="2147484586" r:id="rId3"/>
    <p:sldLayoutId id="2147484587" r:id="rId4"/>
    <p:sldLayoutId id="2147484588" r:id="rId5"/>
    <p:sldLayoutId id="2147484589" r:id="rId6"/>
    <p:sldLayoutId id="2147484590" r:id="rId7"/>
    <p:sldLayoutId id="2147484591" r:id="rId8"/>
    <p:sldLayoutId id="2147484592" r:id="rId9"/>
    <p:sldLayoutId id="2147484593" r:id="rId10"/>
    <p:sldLayoutId id="2147484594" r:id="rId11"/>
    <p:sldLayoutId id="2147484595" r:id="rId12"/>
  </p:sldLayoutIdLst>
  <p:transition spd="slow">
    <p:randomBar dir="vert"/>
  </p:transition>
  <p:timing>
    <p:tnLst>
      <p:par>
        <p:cTn id="1" dur="indefinite" restart="never" nodeType="tmRoot"/>
      </p:par>
    </p:tnLst>
  </p:timing>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2pPr>
      <a:lvl3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3pPr>
      <a:lvl4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4pPr>
      <a:lvl5pPr algn="l" rtl="0" eaLnBrk="0" fontAlgn="base" hangingPunct="0">
        <a:spcBef>
          <a:spcPct val="0"/>
        </a:spcBef>
        <a:spcAft>
          <a:spcPct val="0"/>
        </a:spcAft>
        <a:defRPr kumimoji="1" sz="4400">
          <a:solidFill>
            <a:schemeClr val="tx2"/>
          </a:solidFill>
          <a:latin typeface="Tahoma" pitchFamily="34" charset="0"/>
          <a:ea typeface="新細明體" pitchFamily="18" charset="-120"/>
        </a:defRPr>
      </a:lvl5pPr>
      <a:lvl6pPr marL="457200" algn="l" rtl="0" fontAlgn="base">
        <a:spcBef>
          <a:spcPct val="0"/>
        </a:spcBef>
        <a:spcAft>
          <a:spcPct val="0"/>
        </a:spcAft>
        <a:defRPr kumimoji="1" sz="4400">
          <a:solidFill>
            <a:schemeClr val="tx2"/>
          </a:solidFill>
          <a:latin typeface="Tahoma" pitchFamily="34" charset="0"/>
          <a:ea typeface="新細明體" pitchFamily="18" charset="-120"/>
        </a:defRPr>
      </a:lvl6pPr>
      <a:lvl7pPr marL="914400" algn="l" rtl="0" fontAlgn="base">
        <a:spcBef>
          <a:spcPct val="0"/>
        </a:spcBef>
        <a:spcAft>
          <a:spcPct val="0"/>
        </a:spcAft>
        <a:defRPr kumimoji="1" sz="4400">
          <a:solidFill>
            <a:schemeClr val="tx2"/>
          </a:solidFill>
          <a:latin typeface="Tahoma" pitchFamily="34" charset="0"/>
          <a:ea typeface="新細明體" pitchFamily="18" charset="-120"/>
        </a:defRPr>
      </a:lvl7pPr>
      <a:lvl8pPr marL="1371600" algn="l" rtl="0" fontAlgn="base">
        <a:spcBef>
          <a:spcPct val="0"/>
        </a:spcBef>
        <a:spcAft>
          <a:spcPct val="0"/>
        </a:spcAft>
        <a:defRPr kumimoji="1" sz="4400">
          <a:solidFill>
            <a:schemeClr val="tx2"/>
          </a:solidFill>
          <a:latin typeface="Tahoma" pitchFamily="34" charset="0"/>
          <a:ea typeface="新細明體" pitchFamily="18" charset="-120"/>
        </a:defRPr>
      </a:lvl8pPr>
      <a:lvl9pPr marL="1828800" algn="l" rtl="0" fontAlgn="base">
        <a:spcBef>
          <a:spcPct val="0"/>
        </a:spcBef>
        <a:spcAft>
          <a:spcPct val="0"/>
        </a:spcAft>
        <a:defRPr kumimoji="1" sz="4400">
          <a:solidFill>
            <a:schemeClr val="tx2"/>
          </a:solidFill>
          <a:latin typeface="Tahoma" pitchFamily="34" charset="0"/>
          <a:ea typeface="新細明體" pitchFamily="18" charset="-12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5pPr>
      <a:lvl6pPr marL="25146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6pPr>
      <a:lvl7pPr marL="29718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7pPr>
      <a:lvl8pPr marL="34290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8pPr>
      <a:lvl9pPr marL="38862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1.xml.rels><?xml version="1.0" encoding="UTF-8" standalone="yes"?>
<Relationships xmlns="http://schemas.openxmlformats.org/package/2006/relationships"><Relationship Id="rId3" Type="http://schemas.openxmlformats.org/officeDocument/2006/relationships/hyperlink" Target="http://eai.nkfust.edu.tw/Job104/index.aspx" TargetMode="External"/><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subTitle" idx="1"/>
          </p:nvPr>
        </p:nvSpPr>
        <p:spPr>
          <a:xfrm>
            <a:off x="1692275" y="3860800"/>
            <a:ext cx="5903913" cy="1447800"/>
          </a:xfrm>
        </p:spPr>
        <p:txBody>
          <a:bodyPr/>
          <a:lstStyle/>
          <a:p>
            <a:pPr eaLnBrk="1" hangingPunct="1"/>
            <a:r>
              <a:rPr lang="zh-TW" altLang="en-US" b="1" smtClean="0">
                <a:solidFill>
                  <a:srgbClr val="000099"/>
                </a:solidFill>
                <a:latin typeface="標楷體" pitchFamily="65" charset="-120"/>
                <a:ea typeface="標楷體" pitchFamily="65" charset="-120"/>
              </a:rPr>
              <a:t>明志科技大學</a:t>
            </a:r>
          </a:p>
          <a:p>
            <a:pPr eaLnBrk="1" hangingPunct="1"/>
            <a:r>
              <a:rPr lang="zh-TW" altLang="en-US" sz="2800" smtClean="0">
                <a:solidFill>
                  <a:srgbClr val="000099"/>
                </a:solidFill>
                <a:latin typeface="標楷體" pitchFamily="65" charset="-120"/>
                <a:ea typeface="標楷體" pitchFamily="65" charset="-120"/>
              </a:rPr>
              <a:t>技職再造</a:t>
            </a:r>
            <a:r>
              <a:rPr lang="zh-TW" altLang="zh-TW" sz="2800" smtClean="0">
                <a:solidFill>
                  <a:srgbClr val="000099"/>
                </a:solidFill>
                <a:latin typeface="標楷體" pitchFamily="65" charset="-120"/>
                <a:ea typeface="標楷體" pitchFamily="65" charset="-120"/>
              </a:rPr>
              <a:t>專案辦公室</a:t>
            </a:r>
            <a:endParaRPr lang="zh-TW" altLang="en-US" sz="2800" b="1" smtClean="0">
              <a:solidFill>
                <a:srgbClr val="000099"/>
              </a:solidFill>
              <a:latin typeface="標楷體" pitchFamily="65" charset="-120"/>
              <a:ea typeface="標楷體" pitchFamily="65" charset="-120"/>
            </a:endParaRPr>
          </a:p>
        </p:txBody>
      </p:sp>
      <p:sp>
        <p:nvSpPr>
          <p:cNvPr id="7171" name="Rectangle 4"/>
          <p:cNvSpPr>
            <a:spLocks noChangeArrowheads="1"/>
          </p:cNvSpPr>
          <p:nvPr/>
        </p:nvSpPr>
        <p:spPr bwMode="auto">
          <a:xfrm>
            <a:off x="395288" y="620713"/>
            <a:ext cx="8137525"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kumimoji="1" lang="zh-TW" altLang="en-US" sz="4000" b="1">
                <a:solidFill>
                  <a:srgbClr val="0000CC"/>
                </a:solidFill>
                <a:ea typeface="新細明體" pitchFamily="18" charset="-120"/>
              </a:rPr>
              <a:t> </a:t>
            </a:r>
            <a:r>
              <a:rPr kumimoji="1" lang="zh-TW" altLang="en-US" sz="3600" b="1">
                <a:solidFill>
                  <a:srgbClr val="0000CC"/>
                </a:solidFill>
              </a:rPr>
              <a:t>技職再造方案</a:t>
            </a:r>
            <a:r>
              <a:rPr kumimoji="1" lang="en-US" altLang="zh-TW" sz="3600" b="1">
                <a:solidFill>
                  <a:srgbClr val="0000CC"/>
                </a:solidFill>
                <a:latin typeface="標楷體" pitchFamily="65" charset="-120"/>
              </a:rPr>
              <a:t>—</a:t>
            </a:r>
            <a:r>
              <a:rPr kumimoji="1" lang="zh-TW" altLang="en-US" sz="3600" b="1">
                <a:solidFill>
                  <a:srgbClr val="0000CC"/>
                </a:solidFill>
              </a:rPr>
              <a:t>落實學生校外實習課程</a:t>
            </a:r>
            <a:r>
              <a:rPr kumimoji="1" lang="zh-TW" altLang="en-US" sz="3600" b="1">
                <a:solidFill>
                  <a:srgbClr val="990000"/>
                </a:solidFill>
                <a:ea typeface="新細明體" pitchFamily="18" charset="-120"/>
              </a:rPr>
              <a:t/>
            </a:r>
            <a:br>
              <a:rPr kumimoji="1" lang="zh-TW" altLang="en-US" sz="3600" b="1">
                <a:solidFill>
                  <a:srgbClr val="990000"/>
                </a:solidFill>
                <a:ea typeface="新細明體" pitchFamily="18" charset="-120"/>
              </a:rPr>
            </a:br>
            <a:endParaRPr kumimoji="1" lang="zh-TW" altLang="en-US" sz="3600" b="1">
              <a:solidFill>
                <a:srgbClr val="990000"/>
              </a:solidFill>
              <a:ea typeface="新細明體" pitchFamily="18" charset="-120"/>
            </a:endParaRPr>
          </a:p>
        </p:txBody>
      </p:sp>
      <p:sp>
        <p:nvSpPr>
          <p:cNvPr id="7172" name="Rectangle 5"/>
          <p:cNvSpPr>
            <a:spLocks noGrp="1" noChangeArrowheads="1"/>
          </p:cNvSpPr>
          <p:nvPr>
            <p:ph type="ctrTitle"/>
          </p:nvPr>
        </p:nvSpPr>
        <p:spPr/>
        <p:txBody>
          <a:bodyPr/>
          <a:lstStyle/>
          <a:p>
            <a:pPr algn="ctr" eaLnBrk="1" hangingPunct="1"/>
            <a:r>
              <a:rPr lang="zh-TW" altLang="en-US" sz="6000" b="1" smtClean="0">
                <a:solidFill>
                  <a:schemeClr val="tx1"/>
                </a:solidFill>
                <a:ea typeface="標楷體" pitchFamily="65" charset="-120"/>
              </a:rPr>
              <a:t>計畫申請說明會</a:t>
            </a:r>
          </a:p>
        </p:txBody>
      </p:sp>
      <p:sp>
        <p:nvSpPr>
          <p:cNvPr id="7173" name="Text Box 6"/>
          <p:cNvSpPr txBox="1">
            <a:spLocks noChangeArrowheads="1"/>
          </p:cNvSpPr>
          <p:nvPr/>
        </p:nvSpPr>
        <p:spPr bwMode="auto">
          <a:xfrm>
            <a:off x="1547813" y="5157788"/>
            <a:ext cx="6264275"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ea typeface="標楷體" pitchFamily="65" charset="-120"/>
              </a:defRPr>
            </a:lvl1pPr>
            <a:lvl2pPr marL="742950" indent="-285750" eaLnBrk="0" hangingPunct="0">
              <a:defRPr>
                <a:solidFill>
                  <a:schemeClr val="tx1"/>
                </a:solidFill>
                <a:latin typeface="Arial" charset="0"/>
                <a:ea typeface="標楷體" pitchFamily="65" charset="-120"/>
              </a:defRPr>
            </a:lvl2pPr>
            <a:lvl3pPr marL="1143000" indent="-228600" eaLnBrk="0" hangingPunct="0">
              <a:defRPr>
                <a:solidFill>
                  <a:schemeClr val="tx1"/>
                </a:solidFill>
                <a:latin typeface="Arial" charset="0"/>
                <a:ea typeface="標楷體" pitchFamily="65" charset="-120"/>
              </a:defRPr>
            </a:lvl3pPr>
            <a:lvl4pPr marL="1600200" indent="-228600" eaLnBrk="0" hangingPunct="0">
              <a:defRPr>
                <a:solidFill>
                  <a:schemeClr val="tx1"/>
                </a:solidFill>
                <a:latin typeface="Arial" charset="0"/>
                <a:ea typeface="標楷體" pitchFamily="65" charset="-120"/>
              </a:defRPr>
            </a:lvl4pPr>
            <a:lvl5pPr marL="2057400" indent="-228600" eaLnBrk="0" hangingPunct="0">
              <a:defRPr>
                <a:solidFill>
                  <a:schemeClr val="tx1"/>
                </a:solidFill>
                <a:latin typeface="Arial" charset="0"/>
                <a:ea typeface="標楷體" pitchFamily="65" charset="-120"/>
              </a:defRPr>
            </a:lvl5pPr>
            <a:lvl6pPr marL="2514600" indent="-228600" eaLnBrk="0" fontAlgn="base" hangingPunct="0">
              <a:spcBef>
                <a:spcPct val="0"/>
              </a:spcBef>
              <a:spcAft>
                <a:spcPct val="0"/>
              </a:spcAft>
              <a:defRPr>
                <a:solidFill>
                  <a:schemeClr val="tx1"/>
                </a:solidFill>
                <a:latin typeface="Arial" charset="0"/>
                <a:ea typeface="標楷體" pitchFamily="65" charset="-120"/>
              </a:defRPr>
            </a:lvl6pPr>
            <a:lvl7pPr marL="2971800" indent="-228600" eaLnBrk="0" fontAlgn="base" hangingPunct="0">
              <a:spcBef>
                <a:spcPct val="0"/>
              </a:spcBef>
              <a:spcAft>
                <a:spcPct val="0"/>
              </a:spcAft>
              <a:defRPr>
                <a:solidFill>
                  <a:schemeClr val="tx1"/>
                </a:solidFill>
                <a:latin typeface="Arial" charset="0"/>
                <a:ea typeface="標楷體" pitchFamily="65" charset="-120"/>
              </a:defRPr>
            </a:lvl7pPr>
            <a:lvl8pPr marL="3429000" indent="-228600" eaLnBrk="0" fontAlgn="base" hangingPunct="0">
              <a:spcBef>
                <a:spcPct val="0"/>
              </a:spcBef>
              <a:spcAft>
                <a:spcPct val="0"/>
              </a:spcAft>
              <a:defRPr>
                <a:solidFill>
                  <a:schemeClr val="tx1"/>
                </a:solidFill>
                <a:latin typeface="Arial" charset="0"/>
                <a:ea typeface="標楷體" pitchFamily="65" charset="-120"/>
              </a:defRPr>
            </a:lvl8pPr>
            <a:lvl9pPr marL="3886200" indent="-228600" eaLnBrk="0" fontAlgn="base" hangingPunct="0">
              <a:spcBef>
                <a:spcPct val="0"/>
              </a:spcBef>
              <a:spcAft>
                <a:spcPct val="0"/>
              </a:spcAft>
              <a:defRPr>
                <a:solidFill>
                  <a:schemeClr val="tx1"/>
                </a:solidFill>
                <a:latin typeface="Arial" charset="0"/>
                <a:ea typeface="標楷體" pitchFamily="65" charset="-120"/>
              </a:defRPr>
            </a:lvl9pPr>
          </a:lstStyle>
          <a:p>
            <a:pPr algn="ctr" eaLnBrk="1" hangingPunct="1">
              <a:spcBef>
                <a:spcPct val="50000"/>
              </a:spcBef>
            </a:pPr>
            <a:r>
              <a:rPr lang="zh-TW" altLang="en-US" sz="2800">
                <a:latin typeface="標楷體" pitchFamily="65" charset="-120"/>
              </a:rPr>
              <a:t>中華民國</a:t>
            </a:r>
            <a:r>
              <a:rPr lang="en-US" altLang="zh-TW" sz="2800">
                <a:latin typeface="標楷體" pitchFamily="65" charset="-120"/>
              </a:rPr>
              <a:t>102</a:t>
            </a:r>
            <a:r>
              <a:rPr lang="zh-TW" altLang="en-US" sz="2800">
                <a:latin typeface="標楷體" pitchFamily="65" charset="-120"/>
              </a:rPr>
              <a:t>年</a:t>
            </a:r>
            <a:r>
              <a:rPr lang="en-US" altLang="zh-TW" sz="2800">
                <a:latin typeface="標楷體" pitchFamily="65" charset="-120"/>
              </a:rPr>
              <a:t>2</a:t>
            </a:r>
            <a:r>
              <a:rPr lang="zh-TW" altLang="en-US" sz="2800">
                <a:latin typeface="標楷體" pitchFamily="65" charset="-120"/>
              </a:rPr>
              <a:t>月</a:t>
            </a:r>
            <a:r>
              <a:rPr lang="en-US" altLang="zh-TW" sz="2800">
                <a:latin typeface="標楷體" pitchFamily="65" charset="-120"/>
              </a:rPr>
              <a:t>22</a:t>
            </a:r>
            <a:r>
              <a:rPr lang="zh-TW" altLang="en-US" sz="2800">
                <a:latin typeface="標楷體" pitchFamily="65" charset="-120"/>
              </a:rPr>
              <a:t>日南區</a:t>
            </a:r>
            <a:endParaRPr lang="en-US" altLang="zh-TW" sz="2800">
              <a:latin typeface="標楷體" pitchFamily="65" charset="-120"/>
            </a:endParaRPr>
          </a:p>
          <a:p>
            <a:pPr algn="ctr" eaLnBrk="1" hangingPunct="1">
              <a:spcBef>
                <a:spcPct val="50000"/>
              </a:spcBef>
            </a:pPr>
            <a:r>
              <a:rPr lang="zh-TW" altLang="en-US" sz="2800">
                <a:latin typeface="標楷體" pitchFamily="65" charset="-120"/>
              </a:rPr>
              <a:t>             </a:t>
            </a:r>
            <a:r>
              <a:rPr lang="en-US" altLang="zh-TW" sz="2800">
                <a:latin typeface="標楷體" pitchFamily="65" charset="-120"/>
              </a:rPr>
              <a:t>2</a:t>
            </a:r>
            <a:r>
              <a:rPr lang="zh-TW" altLang="en-US" sz="2800">
                <a:latin typeface="標楷體" pitchFamily="65" charset="-120"/>
              </a:rPr>
              <a:t>月</a:t>
            </a:r>
            <a:r>
              <a:rPr lang="en-US" altLang="zh-TW" sz="2800">
                <a:latin typeface="標楷體" pitchFamily="65" charset="-120"/>
              </a:rPr>
              <a:t>26</a:t>
            </a:r>
            <a:r>
              <a:rPr lang="zh-TW" altLang="en-US" sz="2800">
                <a:latin typeface="標楷體" pitchFamily="65" charset="-120"/>
              </a:rPr>
              <a:t>日北區</a:t>
            </a:r>
          </a:p>
        </p:txBody>
      </p:sp>
      <p:sp>
        <p:nvSpPr>
          <p:cNvPr id="2" name="矩形 1"/>
          <p:cNvSpPr/>
          <p:nvPr/>
        </p:nvSpPr>
        <p:spPr>
          <a:xfrm>
            <a:off x="8604448" y="6165304"/>
            <a:ext cx="412292" cy="584775"/>
          </a:xfrm>
          <a:prstGeom prst="rect">
            <a:avLst/>
          </a:prstGeom>
          <a:noFill/>
        </p:spPr>
        <p:txBody>
          <a:bodyPr wrap="none">
            <a:spAutoFit/>
          </a:bodyPr>
          <a:lstStyle/>
          <a:p>
            <a:pPr algn="ctr">
              <a:defRPr/>
            </a:pPr>
            <a:r>
              <a:rPr lang="en-US" altLang="zh-TW"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a:t>
            </a:r>
            <a:endParaRPr lang="zh-TW" alt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71550" y="404813"/>
            <a:ext cx="7851775" cy="1143000"/>
          </a:xfrm>
        </p:spPr>
        <p:txBody>
          <a:bodyPr/>
          <a:lstStyle/>
          <a:p>
            <a:pPr marL="1082675" indent="-1082675" algn="ctr" eaLnBrk="1" hangingPunct="1"/>
            <a:r>
              <a:rPr lang="zh-TW" altLang="en-US" sz="4300" b="1" smtClean="0">
                <a:solidFill>
                  <a:srgbClr val="990000"/>
                </a:solidFill>
                <a:latin typeface="標楷體" pitchFamily="65" charset="-120"/>
                <a:ea typeface="標楷體" pitchFamily="65" charset="-120"/>
              </a:rPr>
              <a:t>貳、教育部補助技專校院開設校外實習課程作業要點（續）</a:t>
            </a:r>
          </a:p>
        </p:txBody>
      </p:sp>
      <p:sp>
        <p:nvSpPr>
          <p:cNvPr id="16387" name="Rectangle 3"/>
          <p:cNvSpPr>
            <a:spLocks noGrp="1" noChangeArrowheads="1"/>
          </p:cNvSpPr>
          <p:nvPr>
            <p:ph type="body" idx="1"/>
          </p:nvPr>
        </p:nvSpPr>
        <p:spPr>
          <a:xfrm>
            <a:off x="1331913" y="2492375"/>
            <a:ext cx="7488237" cy="3816350"/>
          </a:xfrm>
        </p:spPr>
        <p:txBody>
          <a:bodyPr/>
          <a:lstStyle/>
          <a:p>
            <a:pPr eaLnBrk="1" hangingPunct="1">
              <a:buClr>
                <a:srgbClr val="990000"/>
              </a:buClr>
              <a:buFont typeface="Wingdings" pitchFamily="2" charset="2"/>
              <a:buChar char="Ø"/>
            </a:pPr>
            <a:r>
              <a:rPr lang="zh-TW" altLang="en-US" b="1" smtClean="0">
                <a:solidFill>
                  <a:srgbClr val="000099"/>
                </a:solidFill>
                <a:latin typeface="標楷體" pitchFamily="65" charset="-120"/>
                <a:ea typeface="標楷體" pitchFamily="65" charset="-120"/>
              </a:rPr>
              <a:t>校外實習課程訂定義</a:t>
            </a:r>
            <a:r>
              <a:rPr lang="en-US" altLang="zh-TW" b="1" smtClean="0">
                <a:solidFill>
                  <a:srgbClr val="000099"/>
                </a:solidFill>
                <a:latin typeface="標楷體" pitchFamily="65" charset="-120"/>
                <a:ea typeface="標楷體" pitchFamily="65" charset="-120"/>
              </a:rPr>
              <a:t>(</a:t>
            </a:r>
            <a:r>
              <a:rPr lang="zh-TW" altLang="en-US" b="1" smtClean="0">
                <a:solidFill>
                  <a:srgbClr val="000099"/>
                </a:solidFill>
                <a:latin typeface="標楷體" pitchFamily="65" charset="-120"/>
                <a:ea typeface="標楷體" pitchFamily="65" charset="-120"/>
              </a:rPr>
              <a:t>必</a:t>
            </a:r>
            <a:r>
              <a:rPr lang="zh-TW" altLang="en-US" b="1" smtClean="0">
                <a:solidFill>
                  <a:srgbClr val="000099"/>
                </a:solidFill>
              </a:rPr>
              <a:t>、</a:t>
            </a:r>
            <a:r>
              <a:rPr lang="zh-TW" altLang="en-US" b="1" smtClean="0">
                <a:solidFill>
                  <a:srgbClr val="000099"/>
                </a:solidFill>
                <a:latin typeface="標楷體" pitchFamily="65" charset="-120"/>
                <a:ea typeface="標楷體" pitchFamily="65" charset="-120"/>
              </a:rPr>
              <a:t>選修課程</a:t>
            </a:r>
            <a:r>
              <a:rPr lang="en-US" altLang="zh-TW" b="1" smtClean="0">
                <a:solidFill>
                  <a:srgbClr val="000099"/>
                </a:solidFill>
                <a:latin typeface="標楷體" pitchFamily="65" charset="-120"/>
                <a:ea typeface="標楷體" pitchFamily="65" charset="-120"/>
              </a:rPr>
              <a:t>) )-(</a:t>
            </a:r>
            <a:r>
              <a:rPr lang="zh-TW" altLang="en-US" b="1" smtClean="0">
                <a:solidFill>
                  <a:srgbClr val="000099"/>
                </a:solidFill>
                <a:latin typeface="標楷體" pitchFamily="65" charset="-120"/>
                <a:ea typeface="標楷體" pitchFamily="65" charset="-120"/>
              </a:rPr>
              <a:t>續</a:t>
            </a:r>
            <a:r>
              <a:rPr lang="en-US" altLang="zh-TW" b="1" smtClean="0">
                <a:solidFill>
                  <a:srgbClr val="000099"/>
                </a:solidFill>
                <a:latin typeface="標楷體" pitchFamily="65" charset="-120"/>
                <a:ea typeface="標楷體" pitchFamily="65" charset="-120"/>
              </a:rPr>
              <a:t>)</a:t>
            </a:r>
            <a:endParaRPr lang="zh-TW" altLang="en-US" b="1" smtClean="0">
              <a:solidFill>
                <a:srgbClr val="000099"/>
              </a:solidFill>
              <a:latin typeface="標楷體" pitchFamily="65" charset="-120"/>
              <a:ea typeface="標楷體" pitchFamily="65" charset="-120"/>
            </a:endParaRPr>
          </a:p>
          <a:p>
            <a:pPr eaLnBrk="1" hangingPunct="1">
              <a:buClr>
                <a:srgbClr val="000099"/>
              </a:buClr>
              <a:buFont typeface="Wingdings" pitchFamily="2" charset="2"/>
              <a:buChar char="ü"/>
            </a:pPr>
            <a:r>
              <a:rPr lang="zh-TW" altLang="en-US" b="1" u="sng" smtClean="0">
                <a:solidFill>
                  <a:srgbClr val="990000"/>
                </a:solidFill>
                <a:latin typeface="標楷體" pitchFamily="65" charset="-120"/>
                <a:ea typeface="標楷體" pitchFamily="65" charset="-120"/>
              </a:rPr>
              <a:t>海外實習課程</a:t>
            </a:r>
            <a:r>
              <a:rPr lang="zh-TW" altLang="en-US" b="1" u="sng" smtClean="0">
                <a:latin typeface="標楷體" pitchFamily="65" charset="-120"/>
                <a:ea typeface="標楷體" pitchFamily="65" charset="-120"/>
              </a:rPr>
              <a:t>：</a:t>
            </a:r>
          </a:p>
          <a:p>
            <a:pPr lvl="1" eaLnBrk="1" hangingPunct="1">
              <a:buClr>
                <a:srgbClr val="990099"/>
              </a:buClr>
            </a:pPr>
            <a:r>
              <a:rPr lang="zh-TW" altLang="en-US" smtClean="0">
                <a:solidFill>
                  <a:srgbClr val="990000"/>
                </a:solidFill>
                <a:latin typeface="標楷體" pitchFamily="65" charset="-120"/>
                <a:ea typeface="標楷體" pitchFamily="65" charset="-120"/>
              </a:rPr>
              <a:t>修正補助名額為每校校外實習補助名額百分之</a:t>
            </a:r>
            <a:r>
              <a:rPr lang="en-US" altLang="zh-TW" smtClean="0">
                <a:solidFill>
                  <a:srgbClr val="990000"/>
                </a:solidFill>
                <a:latin typeface="標楷體" pitchFamily="65" charset="-120"/>
                <a:ea typeface="標楷體" pitchFamily="65" charset="-120"/>
              </a:rPr>
              <a:t>10</a:t>
            </a:r>
            <a:r>
              <a:rPr lang="zh-TW" altLang="en-US" smtClean="0">
                <a:solidFill>
                  <a:srgbClr val="990000"/>
                </a:solidFill>
                <a:latin typeface="標楷體" pitchFamily="65" charset="-120"/>
                <a:ea typeface="標楷體" pitchFamily="65" charset="-120"/>
              </a:rPr>
              <a:t>。</a:t>
            </a:r>
          </a:p>
        </p:txBody>
      </p:sp>
      <p:sp>
        <p:nvSpPr>
          <p:cNvPr id="4" name="矩形 3"/>
          <p:cNvSpPr/>
          <p:nvPr/>
        </p:nvSpPr>
        <p:spPr>
          <a:xfrm>
            <a:off x="8490635" y="6165304"/>
            <a:ext cx="639919" cy="584775"/>
          </a:xfrm>
          <a:prstGeom prst="rect">
            <a:avLst/>
          </a:prstGeom>
          <a:noFill/>
        </p:spPr>
        <p:txBody>
          <a:bodyPr wrap="none">
            <a:spAutoFit/>
          </a:bodyPr>
          <a:lstStyle/>
          <a:p>
            <a:pPr algn="ctr">
              <a:defRPr/>
            </a:pPr>
            <a:r>
              <a:rPr lang="en-US" altLang="zh-TW"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10</a:t>
            </a:r>
            <a:endParaRPr lang="zh-TW" alt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slow">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042988" y="404813"/>
            <a:ext cx="8101012" cy="1143000"/>
          </a:xfrm>
        </p:spPr>
        <p:txBody>
          <a:bodyPr/>
          <a:lstStyle/>
          <a:p>
            <a:pPr marL="1158875" indent="-1158875" algn="ctr" eaLnBrk="1" hangingPunct="1"/>
            <a:r>
              <a:rPr lang="zh-TW" altLang="en-US" sz="4300" b="1" smtClean="0">
                <a:solidFill>
                  <a:srgbClr val="990000"/>
                </a:solidFill>
                <a:latin typeface="標楷體" pitchFamily="65" charset="-120"/>
                <a:ea typeface="標楷體" pitchFamily="65" charset="-120"/>
              </a:rPr>
              <a:t>貳、教育部補助技專校院開設校外實習課程作業要點（續）</a:t>
            </a:r>
          </a:p>
        </p:txBody>
      </p:sp>
      <p:sp>
        <p:nvSpPr>
          <p:cNvPr id="17411" name="Rectangle 3"/>
          <p:cNvSpPr>
            <a:spLocks noGrp="1" noChangeArrowheads="1"/>
          </p:cNvSpPr>
          <p:nvPr>
            <p:ph type="body" idx="1"/>
          </p:nvPr>
        </p:nvSpPr>
        <p:spPr>
          <a:xfrm>
            <a:off x="1441450" y="2436813"/>
            <a:ext cx="7350125" cy="3535362"/>
          </a:xfrm>
        </p:spPr>
        <p:txBody>
          <a:bodyPr/>
          <a:lstStyle/>
          <a:p>
            <a:pPr eaLnBrk="1" hangingPunct="1">
              <a:lnSpc>
                <a:spcPct val="80000"/>
              </a:lnSpc>
              <a:buClr>
                <a:srgbClr val="990000"/>
              </a:buClr>
              <a:buFont typeface="Wingdings" pitchFamily="2" charset="2"/>
              <a:buChar char="Ø"/>
            </a:pPr>
            <a:r>
              <a:rPr lang="zh-TW" altLang="en-US" sz="3400" b="1" smtClean="0">
                <a:solidFill>
                  <a:srgbClr val="000099"/>
                </a:solidFill>
                <a:latin typeface="標楷體" pitchFamily="65" charset="-120"/>
                <a:ea typeface="標楷體" pitchFamily="65" charset="-120"/>
              </a:rPr>
              <a:t>補助標準</a:t>
            </a:r>
            <a:r>
              <a:rPr lang="zh-TW" altLang="en-US" sz="3400" b="1" smtClean="0">
                <a:solidFill>
                  <a:srgbClr val="000099"/>
                </a:solidFill>
              </a:rPr>
              <a:t>：</a:t>
            </a:r>
            <a:endParaRPr lang="zh-TW" altLang="en-US" sz="3400" b="1" smtClean="0">
              <a:solidFill>
                <a:srgbClr val="000099"/>
              </a:solidFill>
              <a:latin typeface="標楷體" pitchFamily="65" charset="-120"/>
              <a:ea typeface="標楷體" pitchFamily="65" charset="-120"/>
            </a:endParaRPr>
          </a:p>
          <a:p>
            <a:pPr lvl="1" eaLnBrk="1" hangingPunct="1">
              <a:lnSpc>
                <a:spcPct val="80000"/>
              </a:lnSpc>
              <a:buClr>
                <a:srgbClr val="993300"/>
              </a:buClr>
            </a:pPr>
            <a:r>
              <a:rPr lang="zh-TW" altLang="en-US" sz="3200" smtClean="0">
                <a:solidFill>
                  <a:schemeClr val="tx2"/>
                </a:solidFill>
                <a:latin typeface="標楷體" pitchFamily="65" charset="-120"/>
                <a:ea typeface="標楷體" pitchFamily="65" charset="-120"/>
              </a:rPr>
              <a:t>暑期課程：每位學生</a:t>
            </a:r>
            <a:r>
              <a:rPr lang="en-US" altLang="zh-TW" sz="3200" smtClean="0">
                <a:solidFill>
                  <a:srgbClr val="990000"/>
                </a:solidFill>
                <a:latin typeface="標楷體" pitchFamily="65" charset="-120"/>
                <a:ea typeface="標楷體" pitchFamily="65" charset="-120"/>
              </a:rPr>
              <a:t>6,000</a:t>
            </a:r>
            <a:r>
              <a:rPr lang="zh-TW" altLang="en-US" sz="3200" smtClean="0">
                <a:solidFill>
                  <a:srgbClr val="990000"/>
                </a:solidFill>
                <a:latin typeface="標楷體" pitchFamily="65" charset="-120"/>
                <a:ea typeface="標楷體" pitchFamily="65" charset="-120"/>
              </a:rPr>
              <a:t>元</a:t>
            </a:r>
          </a:p>
          <a:p>
            <a:pPr lvl="1" eaLnBrk="1" hangingPunct="1">
              <a:lnSpc>
                <a:spcPct val="80000"/>
              </a:lnSpc>
              <a:spcBef>
                <a:spcPct val="45000"/>
              </a:spcBef>
              <a:buClr>
                <a:srgbClr val="993300"/>
              </a:buClr>
            </a:pPr>
            <a:r>
              <a:rPr lang="zh-TW" altLang="en-US" sz="3200" smtClean="0">
                <a:solidFill>
                  <a:schemeClr val="tx2"/>
                </a:solidFill>
                <a:latin typeface="標楷體" pitchFamily="65" charset="-120"/>
                <a:ea typeface="標楷體" pitchFamily="65" charset="-120"/>
              </a:rPr>
              <a:t>學期課程：每位學生</a:t>
            </a:r>
            <a:r>
              <a:rPr lang="en-US" altLang="zh-TW" sz="3200" smtClean="0">
                <a:solidFill>
                  <a:srgbClr val="990000"/>
                </a:solidFill>
                <a:latin typeface="標楷體" pitchFamily="65" charset="-120"/>
                <a:ea typeface="標楷體" pitchFamily="65" charset="-120"/>
              </a:rPr>
              <a:t>1</a:t>
            </a:r>
            <a:r>
              <a:rPr lang="zh-TW" altLang="en-US" sz="3200" smtClean="0">
                <a:solidFill>
                  <a:srgbClr val="990000"/>
                </a:solidFill>
                <a:latin typeface="標楷體" pitchFamily="65" charset="-120"/>
                <a:ea typeface="標楷體" pitchFamily="65" charset="-120"/>
              </a:rPr>
              <a:t>萬</a:t>
            </a:r>
            <a:r>
              <a:rPr lang="en-US" altLang="zh-TW" sz="3200" smtClean="0">
                <a:solidFill>
                  <a:srgbClr val="990000"/>
                </a:solidFill>
                <a:latin typeface="標楷體" pitchFamily="65" charset="-120"/>
                <a:ea typeface="標楷體" pitchFamily="65" charset="-120"/>
              </a:rPr>
              <a:t>2,000</a:t>
            </a:r>
            <a:r>
              <a:rPr lang="zh-TW" altLang="en-US" sz="3200" smtClean="0">
                <a:solidFill>
                  <a:srgbClr val="990000"/>
                </a:solidFill>
                <a:latin typeface="標楷體" pitchFamily="65" charset="-120"/>
                <a:ea typeface="標楷體" pitchFamily="65" charset="-120"/>
              </a:rPr>
              <a:t>元</a:t>
            </a:r>
          </a:p>
          <a:p>
            <a:pPr lvl="1" eaLnBrk="1" hangingPunct="1">
              <a:lnSpc>
                <a:spcPct val="80000"/>
              </a:lnSpc>
              <a:spcBef>
                <a:spcPct val="45000"/>
              </a:spcBef>
              <a:buClr>
                <a:srgbClr val="993300"/>
              </a:buClr>
            </a:pPr>
            <a:r>
              <a:rPr lang="zh-TW" altLang="en-US" sz="3200" smtClean="0">
                <a:solidFill>
                  <a:schemeClr val="tx2"/>
                </a:solidFill>
                <a:latin typeface="標楷體" pitchFamily="65" charset="-120"/>
                <a:ea typeface="標楷體" pitchFamily="65" charset="-120"/>
              </a:rPr>
              <a:t>學年課程：每位學生</a:t>
            </a:r>
            <a:r>
              <a:rPr lang="en-US" altLang="zh-TW" sz="3200" smtClean="0">
                <a:solidFill>
                  <a:srgbClr val="990000"/>
                </a:solidFill>
                <a:latin typeface="標楷體" pitchFamily="65" charset="-120"/>
                <a:ea typeface="標楷體" pitchFamily="65" charset="-120"/>
              </a:rPr>
              <a:t>2</a:t>
            </a:r>
            <a:r>
              <a:rPr lang="zh-TW" altLang="en-US" sz="3200" smtClean="0">
                <a:solidFill>
                  <a:srgbClr val="990000"/>
                </a:solidFill>
                <a:latin typeface="標楷體" pitchFamily="65" charset="-120"/>
                <a:ea typeface="標楷體" pitchFamily="65" charset="-120"/>
              </a:rPr>
              <a:t>萬元</a:t>
            </a:r>
          </a:p>
          <a:p>
            <a:pPr lvl="1" eaLnBrk="1" hangingPunct="1">
              <a:lnSpc>
                <a:spcPct val="80000"/>
              </a:lnSpc>
              <a:spcBef>
                <a:spcPct val="45000"/>
              </a:spcBef>
              <a:buClr>
                <a:srgbClr val="993300"/>
              </a:buClr>
            </a:pPr>
            <a:r>
              <a:rPr lang="zh-TW" altLang="en-US" sz="3200" smtClean="0">
                <a:solidFill>
                  <a:schemeClr val="tx2"/>
                </a:solidFill>
                <a:latin typeface="標楷體" pitchFamily="65" charset="-120"/>
                <a:ea typeface="標楷體" pitchFamily="65" charset="-120"/>
              </a:rPr>
              <a:t>海外實習課程：每位學生</a:t>
            </a:r>
            <a:r>
              <a:rPr lang="en-US" altLang="zh-TW" sz="3200" smtClean="0">
                <a:solidFill>
                  <a:srgbClr val="990000"/>
                </a:solidFill>
                <a:latin typeface="標楷體" pitchFamily="65" charset="-120"/>
                <a:ea typeface="標楷體" pitchFamily="65" charset="-120"/>
              </a:rPr>
              <a:t>3</a:t>
            </a:r>
            <a:r>
              <a:rPr lang="zh-TW" altLang="en-US" sz="3200" smtClean="0">
                <a:solidFill>
                  <a:srgbClr val="990000"/>
                </a:solidFill>
                <a:latin typeface="標楷體" pitchFamily="65" charset="-120"/>
                <a:ea typeface="標楷體" pitchFamily="65" charset="-120"/>
              </a:rPr>
              <a:t>萬元</a:t>
            </a:r>
          </a:p>
          <a:p>
            <a:pPr eaLnBrk="1" hangingPunct="1">
              <a:lnSpc>
                <a:spcPct val="80000"/>
              </a:lnSpc>
              <a:spcBef>
                <a:spcPct val="45000"/>
              </a:spcBef>
              <a:buFont typeface="Wingdings" pitchFamily="2" charset="2"/>
              <a:buNone/>
            </a:pPr>
            <a:r>
              <a:rPr lang="zh-TW" altLang="en-US" smtClean="0">
                <a:solidFill>
                  <a:srgbClr val="0033CC"/>
                </a:solidFill>
                <a:latin typeface="標楷體" pitchFamily="65" charset="-120"/>
                <a:ea typeface="標楷體" pitchFamily="65" charset="-120"/>
              </a:rPr>
              <a:t> </a:t>
            </a:r>
            <a:r>
              <a:rPr lang="zh-TW" altLang="en-US" sz="2800" b="1" smtClean="0">
                <a:solidFill>
                  <a:srgbClr val="0033CC"/>
                </a:solidFill>
                <a:latin typeface="標楷體" pitchFamily="65" charset="-120"/>
                <a:ea typeface="標楷體" pitchFamily="65" charset="-120"/>
              </a:rPr>
              <a:t>（以每位學生經費額度編列補助學校經費）</a:t>
            </a:r>
          </a:p>
        </p:txBody>
      </p:sp>
      <p:sp>
        <p:nvSpPr>
          <p:cNvPr id="4" name="矩形 3"/>
          <p:cNvSpPr/>
          <p:nvPr/>
        </p:nvSpPr>
        <p:spPr>
          <a:xfrm>
            <a:off x="8501952" y="6165304"/>
            <a:ext cx="617285" cy="584775"/>
          </a:xfrm>
          <a:prstGeom prst="rect">
            <a:avLst/>
          </a:prstGeom>
          <a:noFill/>
        </p:spPr>
        <p:txBody>
          <a:bodyPr wrap="none">
            <a:spAutoFit/>
          </a:bodyPr>
          <a:lstStyle/>
          <a:p>
            <a:pPr algn="ctr">
              <a:defRPr/>
            </a:pPr>
            <a:r>
              <a:rPr lang="en-US" altLang="zh-TW"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11</a:t>
            </a:r>
            <a:endParaRPr lang="zh-TW" alt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slow">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971550" y="404813"/>
            <a:ext cx="7964488" cy="1217612"/>
          </a:xfrm>
        </p:spPr>
        <p:txBody>
          <a:bodyPr/>
          <a:lstStyle/>
          <a:p>
            <a:pPr marL="1082675" indent="-1082675" algn="ctr" eaLnBrk="1" hangingPunct="1"/>
            <a:r>
              <a:rPr lang="zh-TW" altLang="en-US" sz="4300" b="1" smtClean="0">
                <a:solidFill>
                  <a:srgbClr val="990000"/>
                </a:solidFill>
                <a:latin typeface="標楷體" pitchFamily="65" charset="-120"/>
                <a:ea typeface="標楷體" pitchFamily="65" charset="-120"/>
              </a:rPr>
              <a:t>貳、教育部補助技專校院開設校外實習課程作業要點（續）</a:t>
            </a:r>
          </a:p>
        </p:txBody>
      </p:sp>
      <p:sp>
        <p:nvSpPr>
          <p:cNvPr id="18435" name="Rectangle 3"/>
          <p:cNvSpPr>
            <a:spLocks noGrp="1" noChangeArrowheads="1"/>
          </p:cNvSpPr>
          <p:nvPr>
            <p:ph type="body" idx="1"/>
          </p:nvPr>
        </p:nvSpPr>
        <p:spPr>
          <a:xfrm>
            <a:off x="1116013" y="1412875"/>
            <a:ext cx="6985000" cy="5445125"/>
          </a:xfrm>
        </p:spPr>
        <p:txBody>
          <a:bodyPr/>
          <a:lstStyle/>
          <a:p>
            <a:pPr marL="711200" indent="-711200" eaLnBrk="1" hangingPunct="1">
              <a:lnSpc>
                <a:spcPct val="90000"/>
              </a:lnSpc>
            </a:pPr>
            <a:endParaRPr lang="zh-TW" altLang="en-US" smtClean="0"/>
          </a:p>
          <a:p>
            <a:pPr marL="711200" indent="-711200" eaLnBrk="1" hangingPunct="1">
              <a:lnSpc>
                <a:spcPct val="90000"/>
              </a:lnSpc>
              <a:buClr>
                <a:srgbClr val="990000"/>
              </a:buClr>
              <a:buFont typeface="Wingdings" pitchFamily="2" charset="2"/>
              <a:buChar char="Ø"/>
            </a:pPr>
            <a:r>
              <a:rPr lang="zh-TW" altLang="en-US" b="1" smtClean="0">
                <a:solidFill>
                  <a:srgbClr val="000099"/>
                </a:solidFill>
                <a:latin typeface="標楷體" pitchFamily="65" charset="-120"/>
                <a:ea typeface="標楷體" pitchFamily="65" charset="-120"/>
              </a:rPr>
              <a:t>辦理方式</a:t>
            </a:r>
          </a:p>
          <a:p>
            <a:pPr marL="711200" indent="-711200" eaLnBrk="1" hangingPunct="1">
              <a:lnSpc>
                <a:spcPct val="90000"/>
              </a:lnSpc>
              <a:buFont typeface="Wingdings" pitchFamily="2" charset="2"/>
              <a:buNone/>
            </a:pPr>
            <a:r>
              <a:rPr lang="zh-TW" altLang="en-US" smtClean="0">
                <a:solidFill>
                  <a:srgbClr val="993300"/>
                </a:solidFill>
                <a:latin typeface="標楷體" pitchFamily="65" charset="-120"/>
                <a:ea typeface="標楷體" pitchFamily="65" charset="-120"/>
              </a:rPr>
              <a:t>    </a:t>
            </a:r>
            <a:r>
              <a:rPr lang="zh-TW" altLang="en-US" smtClean="0">
                <a:solidFill>
                  <a:srgbClr val="990000"/>
                </a:solidFill>
                <a:latin typeface="標楷體" pitchFamily="65" charset="-120"/>
                <a:ea typeface="標楷體" pitchFamily="65" charset="-120"/>
              </a:rPr>
              <a:t>學校</a:t>
            </a:r>
            <a:r>
              <a:rPr lang="zh-TW" altLang="en-US" smtClean="0">
                <a:solidFill>
                  <a:schemeClr val="tx2"/>
                </a:solidFill>
                <a:latin typeface="標楷體" pitchFamily="65" charset="-120"/>
                <a:ea typeface="標楷體" pitchFamily="65" charset="-120"/>
              </a:rPr>
              <a:t>應依各校發展特色、系（科）所專業</a:t>
            </a:r>
            <a:r>
              <a:rPr lang="zh-TW" altLang="en-US" smtClean="0"/>
              <a:t>，</a:t>
            </a:r>
            <a:r>
              <a:rPr lang="zh-TW" altLang="en-US" smtClean="0">
                <a:solidFill>
                  <a:schemeClr val="tx2"/>
                </a:solidFill>
                <a:latin typeface="標楷體" pitchFamily="65" charset="-120"/>
                <a:ea typeface="標楷體" pitchFamily="65" charset="-120"/>
              </a:rPr>
              <a:t>研提年度計畫書向本部提出申請，</a:t>
            </a:r>
            <a:r>
              <a:rPr lang="zh-TW" altLang="en-US" smtClean="0">
                <a:solidFill>
                  <a:srgbClr val="990000"/>
                </a:solidFill>
                <a:latin typeface="標楷體" pitchFamily="65" charset="-120"/>
                <a:ea typeface="標楷體" pitchFamily="65" charset="-120"/>
              </a:rPr>
              <a:t>安排學生至職場實習</a:t>
            </a:r>
            <a:r>
              <a:rPr lang="zh-TW" altLang="en-US" smtClean="0">
                <a:solidFill>
                  <a:schemeClr val="tx2"/>
                </a:solidFill>
                <a:latin typeface="標楷體" pitchFamily="65" charset="-120"/>
                <a:ea typeface="標楷體" pitchFamily="65" charset="-120"/>
              </a:rPr>
              <a:t>。</a:t>
            </a:r>
          </a:p>
          <a:p>
            <a:pPr marL="711200" indent="-711200" eaLnBrk="1" hangingPunct="1">
              <a:lnSpc>
                <a:spcPct val="90000"/>
              </a:lnSpc>
              <a:buClr>
                <a:srgbClr val="990000"/>
              </a:buClr>
              <a:buFont typeface="Wingdings" pitchFamily="2" charset="2"/>
              <a:buChar char="Ø"/>
            </a:pPr>
            <a:r>
              <a:rPr lang="zh-TW" altLang="en-US" b="1" smtClean="0">
                <a:solidFill>
                  <a:srgbClr val="000099"/>
                </a:solidFill>
                <a:latin typeface="標楷體" pitchFamily="65" charset="-120"/>
                <a:ea typeface="標楷體" pitchFamily="65" charset="-120"/>
              </a:rPr>
              <a:t>補助名額</a:t>
            </a:r>
          </a:p>
          <a:p>
            <a:pPr marL="711200" indent="-711200" eaLnBrk="1" hangingPunct="1">
              <a:lnSpc>
                <a:spcPct val="90000"/>
              </a:lnSpc>
              <a:buFont typeface="Wingdings" pitchFamily="2" charset="2"/>
              <a:buNone/>
            </a:pPr>
            <a:r>
              <a:rPr lang="zh-TW" altLang="en-US" smtClean="0">
                <a:latin typeface="標楷體" pitchFamily="65" charset="-120"/>
                <a:ea typeface="標楷體" pitchFamily="65" charset="-120"/>
              </a:rPr>
              <a:t>    前一學年度大學部及專科部日間部學生百分之十為原則。</a:t>
            </a:r>
          </a:p>
          <a:p>
            <a:pPr marL="711200" indent="-711200" eaLnBrk="1" hangingPunct="1">
              <a:lnSpc>
                <a:spcPct val="90000"/>
              </a:lnSpc>
              <a:buFont typeface="Wingdings" pitchFamily="2" charset="2"/>
              <a:buNone/>
            </a:pPr>
            <a:r>
              <a:rPr lang="en-US" altLang="zh-TW" smtClean="0">
                <a:latin typeface="標楷體" pitchFamily="65" charset="-120"/>
                <a:ea typeface="標楷體" pitchFamily="65" charset="-120"/>
              </a:rPr>
              <a:t>    </a:t>
            </a:r>
            <a:r>
              <a:rPr lang="zh-TW" altLang="en-US" smtClean="0">
                <a:solidFill>
                  <a:srgbClr val="990000"/>
                </a:solidFill>
                <a:latin typeface="標楷體" pitchFamily="65" charset="-120"/>
                <a:ea typeface="標楷體" pitchFamily="65" charset="-120"/>
              </a:rPr>
              <a:t>各校應訂定相關實習作業要點及成立校外實習委員會</a:t>
            </a:r>
            <a:r>
              <a:rPr lang="zh-TW" altLang="en-US" smtClean="0">
                <a:latin typeface="標楷體" pitchFamily="65" charset="-120"/>
                <a:ea typeface="標楷體" pitchFamily="65" charset="-120"/>
              </a:rPr>
              <a:t>。</a:t>
            </a:r>
          </a:p>
        </p:txBody>
      </p:sp>
      <p:sp>
        <p:nvSpPr>
          <p:cNvPr id="4" name="矩形 3"/>
          <p:cNvSpPr/>
          <p:nvPr/>
        </p:nvSpPr>
        <p:spPr>
          <a:xfrm>
            <a:off x="8490635" y="6165304"/>
            <a:ext cx="639919" cy="584775"/>
          </a:xfrm>
          <a:prstGeom prst="rect">
            <a:avLst/>
          </a:prstGeom>
          <a:noFill/>
        </p:spPr>
        <p:txBody>
          <a:bodyPr wrap="none">
            <a:spAutoFit/>
          </a:bodyPr>
          <a:lstStyle/>
          <a:p>
            <a:pPr algn="ctr">
              <a:defRPr/>
            </a:pPr>
            <a:r>
              <a:rPr lang="en-US" altLang="zh-TW"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12</a:t>
            </a:r>
            <a:endParaRPr lang="zh-TW" alt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slow">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971550" y="404813"/>
            <a:ext cx="8172450" cy="1143000"/>
          </a:xfrm>
        </p:spPr>
        <p:txBody>
          <a:bodyPr/>
          <a:lstStyle/>
          <a:p>
            <a:pPr marL="1158875" indent="-1158875" algn="ctr" eaLnBrk="1" hangingPunct="1"/>
            <a:r>
              <a:rPr lang="zh-TW" altLang="en-US" sz="4300" b="1" smtClean="0">
                <a:solidFill>
                  <a:srgbClr val="990000"/>
                </a:solidFill>
                <a:latin typeface="標楷體" pitchFamily="65" charset="-120"/>
                <a:ea typeface="標楷體" pitchFamily="65" charset="-120"/>
              </a:rPr>
              <a:t>貳、教育部補助技專校院開設校外實習課程作業要點（續）</a:t>
            </a:r>
          </a:p>
        </p:txBody>
      </p:sp>
      <p:sp>
        <p:nvSpPr>
          <p:cNvPr id="19459" name="Rectangle 3"/>
          <p:cNvSpPr>
            <a:spLocks noGrp="1" noChangeArrowheads="1"/>
          </p:cNvSpPr>
          <p:nvPr>
            <p:ph type="body" idx="1"/>
          </p:nvPr>
        </p:nvSpPr>
        <p:spPr>
          <a:xfrm>
            <a:off x="323850" y="2060575"/>
            <a:ext cx="8281988" cy="3960813"/>
          </a:xfrm>
        </p:spPr>
        <p:txBody>
          <a:bodyPr/>
          <a:lstStyle/>
          <a:p>
            <a:pPr marL="711200" indent="-711200" eaLnBrk="1" hangingPunct="1">
              <a:lnSpc>
                <a:spcPct val="80000"/>
              </a:lnSpc>
              <a:buClr>
                <a:srgbClr val="990000"/>
              </a:buClr>
              <a:buFont typeface="Wingdings" pitchFamily="2" charset="2"/>
              <a:buChar char="Ø"/>
            </a:pPr>
            <a:r>
              <a:rPr lang="zh-TW" altLang="en-US" b="1" smtClean="0">
                <a:solidFill>
                  <a:srgbClr val="000099"/>
                </a:solidFill>
                <a:ea typeface="標楷體" pitchFamily="65" charset="-120"/>
              </a:rPr>
              <a:t>作業時程及申請作業</a:t>
            </a:r>
            <a:r>
              <a:rPr lang="zh-TW" altLang="en-US" smtClean="0">
                <a:ea typeface="標楷體" pitchFamily="65" charset="-120"/>
              </a:rPr>
              <a:t>：</a:t>
            </a:r>
          </a:p>
          <a:p>
            <a:pPr marL="1422400" lvl="2" indent="-508000" eaLnBrk="1" hangingPunct="1">
              <a:lnSpc>
                <a:spcPct val="95000"/>
              </a:lnSpc>
              <a:buClr>
                <a:srgbClr val="800080"/>
              </a:buClr>
            </a:pPr>
            <a:r>
              <a:rPr lang="zh-TW" altLang="en-US" sz="2800" smtClean="0">
                <a:ea typeface="標楷體" pitchFamily="65" charset="-120"/>
              </a:rPr>
              <a:t>公告補助要點：每年</a:t>
            </a:r>
            <a:r>
              <a:rPr lang="en-US" altLang="zh-TW" sz="2800" smtClean="0">
                <a:ea typeface="標楷體" pitchFamily="65" charset="-120"/>
              </a:rPr>
              <a:t>1</a:t>
            </a:r>
            <a:r>
              <a:rPr lang="zh-TW" altLang="en-US" sz="2800" smtClean="0">
                <a:ea typeface="標楷體" pitchFamily="65" charset="-120"/>
              </a:rPr>
              <a:t>月</a:t>
            </a:r>
            <a:r>
              <a:rPr lang="en-US" altLang="zh-TW" sz="2800" smtClean="0">
                <a:ea typeface="標楷體" pitchFamily="65" charset="-120"/>
              </a:rPr>
              <a:t>31</a:t>
            </a:r>
            <a:r>
              <a:rPr lang="zh-TW" altLang="en-US" sz="2800" smtClean="0">
                <a:ea typeface="標楷體" pitchFamily="65" charset="-120"/>
              </a:rPr>
              <a:t>日前。</a:t>
            </a:r>
          </a:p>
          <a:p>
            <a:pPr marL="1422400" lvl="2" indent="-508000" eaLnBrk="1" hangingPunct="1">
              <a:lnSpc>
                <a:spcPct val="95000"/>
              </a:lnSpc>
              <a:buClr>
                <a:srgbClr val="800080"/>
              </a:buClr>
            </a:pPr>
            <a:r>
              <a:rPr lang="zh-TW" altLang="en-US" sz="2800" smtClean="0">
                <a:ea typeface="標楷體" pitchFamily="65" charset="-120"/>
              </a:rPr>
              <a:t>辦理說明會及宣導：每年</a:t>
            </a:r>
            <a:r>
              <a:rPr lang="en-US" altLang="zh-TW" sz="2800" smtClean="0">
                <a:ea typeface="標楷體" pitchFamily="65" charset="-120"/>
              </a:rPr>
              <a:t>2</a:t>
            </a:r>
            <a:r>
              <a:rPr lang="zh-TW" altLang="en-US" sz="2800" smtClean="0">
                <a:ea typeface="標楷體" pitchFamily="65" charset="-120"/>
              </a:rPr>
              <a:t>月</a:t>
            </a:r>
            <a:r>
              <a:rPr lang="en-US" altLang="zh-TW" sz="2800" smtClean="0">
                <a:ea typeface="標楷體" pitchFamily="65" charset="-120"/>
              </a:rPr>
              <a:t>28</a:t>
            </a:r>
            <a:r>
              <a:rPr lang="zh-TW" altLang="en-US" sz="2800" smtClean="0">
                <a:ea typeface="標楷體" pitchFamily="65" charset="-120"/>
              </a:rPr>
              <a:t>日前</a:t>
            </a:r>
          </a:p>
          <a:p>
            <a:pPr marL="1422400" lvl="2" indent="-508000" eaLnBrk="1" hangingPunct="1">
              <a:lnSpc>
                <a:spcPct val="95000"/>
              </a:lnSpc>
              <a:buClr>
                <a:srgbClr val="800080"/>
              </a:buClr>
            </a:pPr>
            <a:r>
              <a:rPr lang="zh-TW" altLang="en-US" sz="2800" smtClean="0">
                <a:ea typeface="標楷體" pitchFamily="65" charset="-120"/>
              </a:rPr>
              <a:t>學校研提計畫書：每年</a:t>
            </a:r>
            <a:r>
              <a:rPr lang="en-US" altLang="zh-TW" sz="2800" smtClean="0">
                <a:ea typeface="標楷體" pitchFamily="65" charset="-120"/>
              </a:rPr>
              <a:t>3</a:t>
            </a:r>
            <a:r>
              <a:rPr lang="zh-TW" altLang="en-US" sz="2800" smtClean="0">
                <a:ea typeface="標楷體" pitchFamily="65" charset="-120"/>
              </a:rPr>
              <a:t>月</a:t>
            </a:r>
            <a:r>
              <a:rPr lang="en-US" altLang="zh-TW" sz="2800" smtClean="0">
                <a:ea typeface="標楷體" pitchFamily="65" charset="-120"/>
              </a:rPr>
              <a:t>31</a:t>
            </a:r>
            <a:r>
              <a:rPr lang="zh-TW" altLang="en-US" sz="2800" smtClean="0">
                <a:ea typeface="標楷體" pitchFamily="65" charset="-120"/>
              </a:rPr>
              <a:t>日前。</a:t>
            </a:r>
            <a:r>
              <a:rPr lang="en-US" altLang="zh-TW" sz="2800" smtClean="0">
                <a:ea typeface="標楷體" pitchFamily="65" charset="-120"/>
              </a:rPr>
              <a:t>(102</a:t>
            </a:r>
            <a:r>
              <a:rPr lang="zh-TW" altLang="en-US" sz="2800" smtClean="0">
                <a:ea typeface="標楷體" pitchFamily="65" charset="-120"/>
              </a:rPr>
              <a:t>年延至</a:t>
            </a:r>
            <a:r>
              <a:rPr lang="en-US" altLang="zh-TW" sz="2800" smtClean="0">
                <a:ea typeface="標楷體" pitchFamily="65" charset="-120"/>
              </a:rPr>
              <a:t>4</a:t>
            </a:r>
            <a:r>
              <a:rPr lang="zh-TW" altLang="en-US" sz="2800" smtClean="0">
                <a:ea typeface="標楷體" pitchFamily="65" charset="-120"/>
              </a:rPr>
              <a:t>月</a:t>
            </a:r>
            <a:r>
              <a:rPr lang="en-US" altLang="zh-TW" sz="2800" smtClean="0">
                <a:ea typeface="標楷體" pitchFamily="65" charset="-120"/>
              </a:rPr>
              <a:t>1</a:t>
            </a:r>
            <a:r>
              <a:rPr lang="zh-TW" altLang="en-US" sz="2800" smtClean="0">
                <a:ea typeface="標楷體" pitchFamily="65" charset="-120"/>
              </a:rPr>
              <a:t>日前</a:t>
            </a:r>
            <a:r>
              <a:rPr lang="en-US" altLang="zh-TW" sz="2800" smtClean="0">
                <a:ea typeface="標楷體" pitchFamily="65" charset="-120"/>
              </a:rPr>
              <a:t>)</a:t>
            </a:r>
            <a:endParaRPr lang="zh-TW" altLang="en-US" sz="2800" smtClean="0">
              <a:ea typeface="標楷體" pitchFamily="65" charset="-120"/>
            </a:endParaRPr>
          </a:p>
          <a:p>
            <a:pPr marL="1422400" lvl="2" indent="-508000" eaLnBrk="1" hangingPunct="1">
              <a:lnSpc>
                <a:spcPct val="95000"/>
              </a:lnSpc>
              <a:buClr>
                <a:srgbClr val="800080"/>
              </a:buClr>
            </a:pPr>
            <a:r>
              <a:rPr lang="zh-TW" altLang="en-US" sz="2800" smtClean="0">
                <a:ea typeface="標楷體" pitchFamily="65" charset="-120"/>
              </a:rPr>
              <a:t>審查各校計畫書：每年</a:t>
            </a:r>
            <a:r>
              <a:rPr lang="en-US" altLang="zh-TW" sz="2800" smtClean="0">
                <a:ea typeface="標楷體" pitchFamily="65" charset="-120"/>
              </a:rPr>
              <a:t>4</a:t>
            </a:r>
            <a:r>
              <a:rPr lang="zh-TW" altLang="en-US" sz="2800" smtClean="0">
                <a:ea typeface="標楷體" pitchFamily="65" charset="-120"/>
              </a:rPr>
              <a:t>月</a:t>
            </a:r>
            <a:r>
              <a:rPr lang="en-US" altLang="zh-TW" sz="2800" smtClean="0">
                <a:ea typeface="標楷體" pitchFamily="65" charset="-120"/>
              </a:rPr>
              <a:t>30</a:t>
            </a:r>
            <a:r>
              <a:rPr lang="zh-TW" altLang="en-US" sz="2800" smtClean="0">
                <a:ea typeface="標楷體" pitchFamily="65" charset="-120"/>
              </a:rPr>
              <a:t>日前。</a:t>
            </a:r>
          </a:p>
          <a:p>
            <a:pPr marL="1422400" lvl="2" indent="-508000" eaLnBrk="1" hangingPunct="1">
              <a:lnSpc>
                <a:spcPct val="95000"/>
              </a:lnSpc>
              <a:buClr>
                <a:srgbClr val="800080"/>
              </a:buClr>
            </a:pPr>
            <a:r>
              <a:rPr lang="zh-TW" altLang="en-US" sz="2800" smtClean="0">
                <a:ea typeface="標楷體" pitchFamily="65" charset="-120"/>
              </a:rPr>
              <a:t>核定並公告審查結果：每年</a:t>
            </a:r>
            <a:r>
              <a:rPr lang="en-US" altLang="zh-TW" sz="2800" smtClean="0">
                <a:ea typeface="標楷體" pitchFamily="65" charset="-120"/>
              </a:rPr>
              <a:t>5</a:t>
            </a:r>
            <a:r>
              <a:rPr lang="zh-TW" altLang="en-US" sz="2800" smtClean="0">
                <a:ea typeface="標楷體" pitchFamily="65" charset="-120"/>
              </a:rPr>
              <a:t>月</a:t>
            </a:r>
            <a:r>
              <a:rPr lang="en-US" altLang="zh-TW" sz="2800" smtClean="0">
                <a:ea typeface="標楷體" pitchFamily="65" charset="-120"/>
              </a:rPr>
              <a:t>31</a:t>
            </a:r>
            <a:r>
              <a:rPr lang="zh-TW" altLang="en-US" sz="2800" smtClean="0">
                <a:ea typeface="標楷體" pitchFamily="65" charset="-120"/>
              </a:rPr>
              <a:t>日前。</a:t>
            </a:r>
          </a:p>
        </p:txBody>
      </p:sp>
      <p:sp>
        <p:nvSpPr>
          <p:cNvPr id="4" name="矩形 3"/>
          <p:cNvSpPr/>
          <p:nvPr/>
        </p:nvSpPr>
        <p:spPr>
          <a:xfrm>
            <a:off x="8490635" y="6165304"/>
            <a:ext cx="639919" cy="584775"/>
          </a:xfrm>
          <a:prstGeom prst="rect">
            <a:avLst/>
          </a:prstGeom>
          <a:noFill/>
        </p:spPr>
        <p:txBody>
          <a:bodyPr wrap="none">
            <a:spAutoFit/>
          </a:bodyPr>
          <a:lstStyle/>
          <a:p>
            <a:pPr algn="ctr">
              <a:defRPr/>
            </a:pPr>
            <a:r>
              <a:rPr lang="en-US" altLang="zh-TW"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13</a:t>
            </a:r>
            <a:endParaRPr lang="zh-TW" alt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slow">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827088" y="476250"/>
            <a:ext cx="8066087" cy="1143000"/>
          </a:xfrm>
        </p:spPr>
        <p:txBody>
          <a:bodyPr/>
          <a:lstStyle/>
          <a:p>
            <a:pPr marL="1158875" indent="-1158875" algn="ctr" eaLnBrk="1" hangingPunct="1"/>
            <a:r>
              <a:rPr lang="zh-TW" altLang="en-US" sz="4300" b="1" smtClean="0">
                <a:solidFill>
                  <a:srgbClr val="990000"/>
                </a:solidFill>
                <a:latin typeface="標楷體" pitchFamily="65" charset="-120"/>
                <a:ea typeface="標楷體" pitchFamily="65" charset="-120"/>
              </a:rPr>
              <a:t>貳、教育部補助技專校院開設校外實習課程作業要點（續）</a:t>
            </a:r>
          </a:p>
        </p:txBody>
      </p:sp>
      <p:sp>
        <p:nvSpPr>
          <p:cNvPr id="20483" name="Rectangle 3"/>
          <p:cNvSpPr>
            <a:spLocks noGrp="1" noChangeArrowheads="1"/>
          </p:cNvSpPr>
          <p:nvPr>
            <p:ph type="body" idx="1"/>
          </p:nvPr>
        </p:nvSpPr>
        <p:spPr>
          <a:xfrm>
            <a:off x="1116013" y="1916113"/>
            <a:ext cx="8027987" cy="4833937"/>
          </a:xfrm>
        </p:spPr>
        <p:txBody>
          <a:bodyPr/>
          <a:lstStyle/>
          <a:p>
            <a:pPr eaLnBrk="1" hangingPunct="1">
              <a:lnSpc>
                <a:spcPct val="85000"/>
              </a:lnSpc>
              <a:spcBef>
                <a:spcPct val="5000"/>
              </a:spcBef>
              <a:buClr>
                <a:srgbClr val="990000"/>
              </a:buClr>
              <a:buFont typeface="Wingdings" pitchFamily="2" charset="2"/>
              <a:buChar char="Ø"/>
            </a:pPr>
            <a:r>
              <a:rPr lang="zh-TW" altLang="en-US" sz="3400" b="1" smtClean="0">
                <a:solidFill>
                  <a:srgbClr val="000099"/>
                </a:solidFill>
                <a:ea typeface="標楷體" pitchFamily="65" charset="-120"/>
              </a:rPr>
              <a:t>計畫書重點內容</a:t>
            </a:r>
            <a:r>
              <a:rPr lang="zh-TW" altLang="en-US" smtClean="0">
                <a:ea typeface="標楷體" pitchFamily="65" charset="-120"/>
              </a:rPr>
              <a:t>：</a:t>
            </a:r>
          </a:p>
          <a:p>
            <a:pPr lvl="1" eaLnBrk="1" hangingPunct="1">
              <a:lnSpc>
                <a:spcPct val="85000"/>
              </a:lnSpc>
              <a:spcBef>
                <a:spcPct val="5000"/>
              </a:spcBef>
              <a:buClr>
                <a:srgbClr val="990099"/>
              </a:buClr>
            </a:pPr>
            <a:r>
              <a:rPr lang="zh-TW" altLang="en-US" sz="3200" smtClean="0">
                <a:ea typeface="標楷體" pitchFamily="65" charset="-120"/>
              </a:rPr>
              <a:t>學校目前辦理學生校外實習課程現況</a:t>
            </a:r>
          </a:p>
          <a:p>
            <a:pPr lvl="1" eaLnBrk="1" hangingPunct="1">
              <a:lnSpc>
                <a:spcPct val="85000"/>
              </a:lnSpc>
              <a:spcBef>
                <a:spcPct val="5000"/>
              </a:spcBef>
              <a:buClr>
                <a:srgbClr val="990099"/>
              </a:buClr>
            </a:pPr>
            <a:r>
              <a:rPr lang="en-US" altLang="zh-TW" sz="3200" smtClean="0">
                <a:ea typeface="標楷體" pitchFamily="65" charset="-120"/>
              </a:rPr>
              <a:t>102</a:t>
            </a:r>
            <a:r>
              <a:rPr lang="zh-TW" altLang="en-US" sz="3200" smtClean="0">
                <a:ea typeface="標楷體" pitchFamily="65" charset="-120"/>
              </a:rPr>
              <a:t>學年度校外實習課程規劃</a:t>
            </a:r>
          </a:p>
          <a:p>
            <a:pPr lvl="1" eaLnBrk="1" hangingPunct="1">
              <a:lnSpc>
                <a:spcPct val="85000"/>
              </a:lnSpc>
              <a:spcBef>
                <a:spcPct val="5000"/>
              </a:spcBef>
              <a:buClr>
                <a:srgbClr val="990099"/>
              </a:buClr>
            </a:pPr>
            <a:r>
              <a:rPr lang="zh-TW" altLang="en-US" sz="3200" smtClean="0">
                <a:ea typeface="標楷體" pitchFamily="65" charset="-120"/>
              </a:rPr>
              <a:t>實習機構評估及篩選機制</a:t>
            </a:r>
          </a:p>
          <a:p>
            <a:pPr lvl="1" eaLnBrk="1" hangingPunct="1">
              <a:lnSpc>
                <a:spcPct val="85000"/>
              </a:lnSpc>
              <a:spcBef>
                <a:spcPct val="5000"/>
              </a:spcBef>
              <a:buClr>
                <a:srgbClr val="990099"/>
              </a:buClr>
            </a:pPr>
            <a:r>
              <a:rPr lang="zh-TW" altLang="en-US" sz="3200" smtClean="0">
                <a:ea typeface="標楷體" pitchFamily="65" charset="-120"/>
              </a:rPr>
              <a:t>實習媒合分發機制</a:t>
            </a:r>
          </a:p>
          <a:p>
            <a:pPr lvl="1" eaLnBrk="1" hangingPunct="1">
              <a:lnSpc>
                <a:spcPct val="85000"/>
              </a:lnSpc>
              <a:spcBef>
                <a:spcPct val="5000"/>
              </a:spcBef>
              <a:buClr>
                <a:srgbClr val="990099"/>
              </a:buClr>
            </a:pPr>
            <a:r>
              <a:rPr lang="zh-TW" altLang="en-US" sz="3200" smtClean="0">
                <a:ea typeface="標楷體" pitchFamily="65" charset="-120"/>
              </a:rPr>
              <a:t>實習機構培訓及輔導機制</a:t>
            </a:r>
          </a:p>
          <a:p>
            <a:pPr lvl="1" eaLnBrk="1" hangingPunct="1">
              <a:lnSpc>
                <a:spcPct val="85000"/>
              </a:lnSpc>
              <a:spcBef>
                <a:spcPct val="5000"/>
              </a:spcBef>
              <a:buClr>
                <a:srgbClr val="990099"/>
              </a:buClr>
            </a:pPr>
            <a:r>
              <a:rPr lang="zh-TW" altLang="en-US" sz="3200" smtClean="0">
                <a:ea typeface="標楷體" pitchFamily="65" charset="-120"/>
              </a:rPr>
              <a:t>學校定期輔導及轉介機制</a:t>
            </a:r>
          </a:p>
          <a:p>
            <a:pPr eaLnBrk="1" hangingPunct="1">
              <a:lnSpc>
                <a:spcPct val="90000"/>
              </a:lnSpc>
              <a:spcBef>
                <a:spcPct val="10000"/>
              </a:spcBef>
            </a:pPr>
            <a:endParaRPr lang="zh-TW" altLang="en-US" smtClean="0">
              <a:ea typeface="標楷體" pitchFamily="65" charset="-120"/>
            </a:endParaRPr>
          </a:p>
        </p:txBody>
      </p:sp>
      <p:sp>
        <p:nvSpPr>
          <p:cNvPr id="4" name="矩形 3"/>
          <p:cNvSpPr/>
          <p:nvPr/>
        </p:nvSpPr>
        <p:spPr>
          <a:xfrm>
            <a:off x="8490635" y="6165304"/>
            <a:ext cx="639919" cy="584775"/>
          </a:xfrm>
          <a:prstGeom prst="rect">
            <a:avLst/>
          </a:prstGeom>
          <a:noFill/>
        </p:spPr>
        <p:txBody>
          <a:bodyPr wrap="none">
            <a:spAutoFit/>
          </a:bodyPr>
          <a:lstStyle/>
          <a:p>
            <a:pPr algn="ctr">
              <a:defRPr/>
            </a:pPr>
            <a:r>
              <a:rPr lang="en-US" altLang="zh-TW"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14</a:t>
            </a:r>
            <a:endParaRPr lang="zh-TW" alt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slow">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4213" y="404813"/>
            <a:ext cx="8177212" cy="1143000"/>
          </a:xfrm>
        </p:spPr>
        <p:txBody>
          <a:bodyPr/>
          <a:lstStyle/>
          <a:p>
            <a:pPr marL="1249363" indent="-1249363" algn="ctr" eaLnBrk="1" hangingPunct="1"/>
            <a:r>
              <a:rPr lang="zh-TW" altLang="en-US" sz="4300" b="1" smtClean="0">
                <a:solidFill>
                  <a:srgbClr val="990000"/>
                </a:solidFill>
                <a:latin typeface="標楷體" pitchFamily="65" charset="-120"/>
                <a:ea typeface="標楷體" pitchFamily="65" charset="-120"/>
              </a:rPr>
              <a:t>貳、教育部補助技專校院開設校外實習課程作業要點（續）</a:t>
            </a:r>
          </a:p>
        </p:txBody>
      </p:sp>
      <p:sp>
        <p:nvSpPr>
          <p:cNvPr id="22531" name="Rectangle 3"/>
          <p:cNvSpPr>
            <a:spLocks noGrp="1" noChangeArrowheads="1"/>
          </p:cNvSpPr>
          <p:nvPr>
            <p:ph type="body" idx="1"/>
          </p:nvPr>
        </p:nvSpPr>
        <p:spPr>
          <a:xfrm>
            <a:off x="890588" y="1971675"/>
            <a:ext cx="7920037" cy="4464050"/>
          </a:xfrm>
        </p:spPr>
        <p:txBody>
          <a:bodyPr/>
          <a:lstStyle/>
          <a:p>
            <a:pPr eaLnBrk="1" hangingPunct="1">
              <a:lnSpc>
                <a:spcPct val="85000"/>
              </a:lnSpc>
              <a:spcBef>
                <a:spcPct val="15000"/>
              </a:spcBef>
              <a:buClr>
                <a:srgbClr val="990000"/>
              </a:buClr>
              <a:buFont typeface="Wingdings" pitchFamily="2" charset="2"/>
              <a:buChar char="Ø"/>
              <a:defRPr/>
            </a:pPr>
            <a:r>
              <a:rPr lang="zh-TW" altLang="en-US" b="1" dirty="0" smtClean="0">
                <a:solidFill>
                  <a:srgbClr val="000099"/>
                </a:solidFill>
                <a:latin typeface="標楷體" pitchFamily="65" charset="-120"/>
                <a:ea typeface="標楷體" pitchFamily="65" charset="-120"/>
              </a:rPr>
              <a:t>計畫書重點內容</a:t>
            </a:r>
            <a:r>
              <a:rPr lang="zh-TW" altLang="en-US" dirty="0" smtClean="0">
                <a:latin typeface="標楷體" pitchFamily="65" charset="-120"/>
                <a:ea typeface="標楷體" pitchFamily="65" charset="-120"/>
              </a:rPr>
              <a:t>：</a:t>
            </a:r>
          </a:p>
          <a:p>
            <a:pPr lvl="1" eaLnBrk="1" hangingPunct="1">
              <a:lnSpc>
                <a:spcPct val="85000"/>
              </a:lnSpc>
              <a:spcBef>
                <a:spcPct val="5000"/>
              </a:spcBef>
              <a:buClr>
                <a:srgbClr val="990099"/>
              </a:buClr>
              <a:defRPr/>
            </a:pPr>
            <a:r>
              <a:rPr lang="zh-TW" altLang="en-US" sz="3200" dirty="0" smtClean="0">
                <a:ea typeface="標楷體" pitchFamily="65" charset="-120"/>
              </a:rPr>
              <a:t>學校定期至實習機構訪視實習成效機制</a:t>
            </a:r>
          </a:p>
          <a:p>
            <a:pPr lvl="1" eaLnBrk="1" hangingPunct="1">
              <a:lnSpc>
                <a:spcPct val="85000"/>
              </a:lnSpc>
              <a:spcBef>
                <a:spcPct val="5000"/>
              </a:spcBef>
              <a:buClr>
                <a:srgbClr val="990099"/>
              </a:buClr>
              <a:defRPr/>
            </a:pPr>
            <a:r>
              <a:rPr lang="zh-TW" altLang="en-US" sz="3200" dirty="0" smtClean="0">
                <a:ea typeface="標楷體" pitchFamily="65" charset="-120"/>
              </a:rPr>
              <a:t>實習委員會組織及運作機制</a:t>
            </a:r>
            <a:endParaRPr lang="en-US" altLang="zh-TW" sz="3200" dirty="0" smtClean="0">
              <a:ea typeface="標楷體" pitchFamily="65" charset="-120"/>
            </a:endParaRPr>
          </a:p>
          <a:p>
            <a:pPr lvl="2" eaLnBrk="1" hangingPunct="1">
              <a:lnSpc>
                <a:spcPct val="85000"/>
              </a:lnSpc>
              <a:spcBef>
                <a:spcPct val="5000"/>
              </a:spcBef>
              <a:buClr>
                <a:srgbClr val="990099"/>
              </a:buClr>
              <a:defRPr/>
            </a:pPr>
            <a:r>
              <a:rPr lang="zh-TW" altLang="en-US" dirty="0">
                <a:ea typeface="標楷體" pitchFamily="65" charset="-120"/>
              </a:rPr>
              <a:t>學校應成立校外實習</a:t>
            </a:r>
            <a:r>
              <a:rPr lang="zh-TW" altLang="en-US" dirty="0" smtClean="0">
                <a:ea typeface="標楷體" pitchFamily="65" charset="-120"/>
              </a:rPr>
              <a:t>委員會（依</a:t>
            </a:r>
            <a:r>
              <a:rPr lang="zh-TW" altLang="en-US" dirty="0">
                <a:ea typeface="標楷體" pitchFamily="65" charset="-120"/>
              </a:rPr>
              <a:t>教育部</a:t>
            </a:r>
            <a:r>
              <a:rPr lang="en-US" altLang="zh-TW" dirty="0">
                <a:ea typeface="標楷體" pitchFamily="65" charset="-120"/>
              </a:rPr>
              <a:t>101</a:t>
            </a:r>
            <a:r>
              <a:rPr lang="zh-TW" altLang="en-US" dirty="0">
                <a:ea typeface="標楷體" pitchFamily="65" charset="-120"/>
              </a:rPr>
              <a:t>年</a:t>
            </a:r>
            <a:r>
              <a:rPr lang="en-US" altLang="zh-TW" dirty="0">
                <a:ea typeface="標楷體" pitchFamily="65" charset="-120"/>
              </a:rPr>
              <a:t>2</a:t>
            </a:r>
            <a:r>
              <a:rPr lang="zh-TW" altLang="en-US" dirty="0">
                <a:ea typeface="標楷體" pitchFamily="65" charset="-120"/>
              </a:rPr>
              <a:t>月  </a:t>
            </a:r>
            <a:r>
              <a:rPr lang="en-US" altLang="zh-TW" dirty="0" smtClean="0">
                <a:ea typeface="標楷體" pitchFamily="65" charset="-120"/>
              </a:rPr>
              <a:t>9</a:t>
            </a:r>
            <a:r>
              <a:rPr lang="zh-TW" altLang="en-US" dirty="0" smtClean="0">
                <a:ea typeface="標楷體" pitchFamily="65" charset="-120"/>
              </a:rPr>
              <a:t>日公告新</a:t>
            </a:r>
            <a:r>
              <a:rPr lang="zh-TW" altLang="en-US" dirty="0">
                <a:ea typeface="標楷體" pitchFamily="65" charset="-120"/>
              </a:rPr>
              <a:t>修訂產學合作實施</a:t>
            </a:r>
            <a:r>
              <a:rPr lang="zh-TW" altLang="en-US" dirty="0" smtClean="0">
                <a:ea typeface="標楷體" pitchFamily="65" charset="-120"/>
              </a:rPr>
              <a:t>辦法之第六條辦理</a:t>
            </a:r>
            <a:r>
              <a:rPr lang="en-US" altLang="zh-TW" dirty="0" smtClean="0">
                <a:ea typeface="標楷體" pitchFamily="65" charset="-120"/>
              </a:rPr>
              <a:t>)</a:t>
            </a:r>
            <a:endParaRPr lang="zh-TW" altLang="en-US" dirty="0" smtClean="0">
              <a:ea typeface="標楷體" pitchFamily="65" charset="-120"/>
            </a:endParaRPr>
          </a:p>
          <a:p>
            <a:pPr lvl="1" eaLnBrk="1" hangingPunct="1">
              <a:lnSpc>
                <a:spcPct val="85000"/>
              </a:lnSpc>
              <a:spcBef>
                <a:spcPct val="5000"/>
              </a:spcBef>
              <a:buClr>
                <a:srgbClr val="990099"/>
              </a:buClr>
              <a:defRPr/>
            </a:pPr>
            <a:r>
              <a:rPr lang="zh-TW" altLang="en-US" sz="3200" dirty="0" smtClean="0">
                <a:ea typeface="標楷體" pitchFamily="65" charset="-120"/>
              </a:rPr>
              <a:t>實習相關作業要點</a:t>
            </a:r>
            <a:endParaRPr lang="en-US" altLang="zh-TW" sz="3000" dirty="0" smtClean="0">
              <a:latin typeface="標楷體" pitchFamily="65" charset="-120"/>
              <a:ea typeface="標楷體" pitchFamily="65" charset="-120"/>
            </a:endParaRPr>
          </a:p>
          <a:p>
            <a:pPr marL="877888" lvl="1" indent="-420688" eaLnBrk="1" hangingPunct="1">
              <a:lnSpc>
                <a:spcPct val="85000"/>
              </a:lnSpc>
              <a:spcBef>
                <a:spcPct val="15000"/>
              </a:spcBef>
              <a:buClr>
                <a:srgbClr val="990099"/>
              </a:buClr>
              <a:defRPr/>
            </a:pPr>
            <a:r>
              <a:rPr lang="zh-TW" altLang="en-US" sz="3000" dirty="0" smtClean="0">
                <a:latin typeface="標楷體" pitchFamily="65" charset="-120"/>
                <a:ea typeface="標楷體" pitchFamily="65" charset="-120"/>
              </a:rPr>
              <a:t>學校與實習機構簽訂合作契約，以規範雙方權利義務</a:t>
            </a:r>
            <a:endParaRPr lang="zh-TW" altLang="en-US" sz="2600" dirty="0" smtClean="0">
              <a:latin typeface="標楷體" pitchFamily="65" charset="-120"/>
              <a:ea typeface="標楷體" pitchFamily="65" charset="-120"/>
            </a:endParaRPr>
          </a:p>
        </p:txBody>
      </p:sp>
      <p:sp>
        <p:nvSpPr>
          <p:cNvPr id="4" name="矩形 3"/>
          <p:cNvSpPr/>
          <p:nvPr/>
        </p:nvSpPr>
        <p:spPr>
          <a:xfrm>
            <a:off x="8490635" y="6165304"/>
            <a:ext cx="639919" cy="584775"/>
          </a:xfrm>
          <a:prstGeom prst="rect">
            <a:avLst/>
          </a:prstGeom>
          <a:noFill/>
        </p:spPr>
        <p:txBody>
          <a:bodyPr wrap="none">
            <a:spAutoFit/>
          </a:bodyPr>
          <a:lstStyle/>
          <a:p>
            <a:pPr algn="ctr">
              <a:defRPr/>
            </a:pPr>
            <a:r>
              <a:rPr lang="en-US" altLang="zh-TW"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15</a:t>
            </a:r>
            <a:endParaRPr lang="zh-TW" alt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slow">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827088" y="263525"/>
            <a:ext cx="8066087" cy="1382713"/>
          </a:xfrm>
        </p:spPr>
        <p:txBody>
          <a:bodyPr/>
          <a:lstStyle/>
          <a:p>
            <a:pPr marL="1082675" indent="-1082675" algn="ctr" eaLnBrk="1" hangingPunct="1"/>
            <a:r>
              <a:rPr lang="zh-TW" altLang="en-US" sz="4300" b="1" smtClean="0">
                <a:solidFill>
                  <a:srgbClr val="990000"/>
                </a:solidFill>
                <a:latin typeface="標楷體" pitchFamily="65" charset="-120"/>
                <a:ea typeface="標楷體" pitchFamily="65" charset="-120"/>
              </a:rPr>
              <a:t>貳、教育部補助技專校院開設校外實習課程作業要點（續）</a:t>
            </a:r>
          </a:p>
        </p:txBody>
      </p:sp>
      <p:sp>
        <p:nvSpPr>
          <p:cNvPr id="22531" name="Rectangle 3"/>
          <p:cNvSpPr>
            <a:spLocks noGrp="1" noChangeArrowheads="1"/>
          </p:cNvSpPr>
          <p:nvPr>
            <p:ph type="body" idx="1"/>
          </p:nvPr>
        </p:nvSpPr>
        <p:spPr>
          <a:xfrm>
            <a:off x="1258888" y="1989138"/>
            <a:ext cx="7300912" cy="3667125"/>
          </a:xfrm>
        </p:spPr>
        <p:txBody>
          <a:bodyPr/>
          <a:lstStyle/>
          <a:p>
            <a:pPr eaLnBrk="1" hangingPunct="1">
              <a:buClr>
                <a:srgbClr val="990000"/>
              </a:buClr>
              <a:buFont typeface="Wingdings" pitchFamily="2" charset="2"/>
              <a:buChar char="Ø"/>
            </a:pPr>
            <a:r>
              <a:rPr lang="zh-TW" altLang="en-US" b="1" smtClean="0">
                <a:solidFill>
                  <a:srgbClr val="000099"/>
                </a:solidFill>
                <a:latin typeface="標楷體" pitchFamily="65" charset="-120"/>
                <a:ea typeface="標楷體" pitchFamily="65" charset="-120"/>
              </a:rPr>
              <a:t>經費需求</a:t>
            </a:r>
            <a:r>
              <a:rPr lang="zh-TW" altLang="en-US" b="1" smtClean="0"/>
              <a:t>：</a:t>
            </a:r>
            <a:endParaRPr lang="zh-TW" altLang="en-US" b="1" smtClean="0">
              <a:solidFill>
                <a:srgbClr val="000099"/>
              </a:solidFill>
              <a:latin typeface="標楷體" pitchFamily="65" charset="-120"/>
              <a:ea typeface="標楷體" pitchFamily="65" charset="-120"/>
            </a:endParaRPr>
          </a:p>
          <a:p>
            <a:pPr eaLnBrk="1" hangingPunct="1">
              <a:buClr>
                <a:srgbClr val="990000"/>
              </a:buClr>
              <a:buFont typeface="Wingdings" pitchFamily="2" charset="2"/>
              <a:buChar char="Ø"/>
            </a:pPr>
            <a:r>
              <a:rPr lang="zh-TW" altLang="en-US" b="1" smtClean="0">
                <a:solidFill>
                  <a:srgbClr val="000099"/>
                </a:solidFill>
                <a:latin typeface="標楷體" pitchFamily="65" charset="-120"/>
                <a:ea typeface="標楷體" pitchFamily="65" charset="-120"/>
              </a:rPr>
              <a:t>效益評估</a:t>
            </a:r>
            <a:r>
              <a:rPr lang="zh-TW" altLang="en-US" smtClean="0">
                <a:latin typeface="標楷體" pitchFamily="65" charset="-120"/>
                <a:ea typeface="標楷體" pitchFamily="65" charset="-120"/>
              </a:rPr>
              <a:t>：應包括開設系科、課程名稱、修課人數、課程學習成效、</a:t>
            </a:r>
            <a:r>
              <a:rPr lang="zh-TW" altLang="en-US" smtClean="0">
                <a:solidFill>
                  <a:srgbClr val="990000"/>
                </a:solidFill>
                <a:latin typeface="標楷體" pitchFamily="65" charset="-120"/>
                <a:ea typeface="標楷體" pitchFamily="65" charset="-120"/>
              </a:rPr>
              <a:t>實習機構對於實習生實習表現評量報告</a:t>
            </a:r>
            <a:r>
              <a:rPr lang="zh-TW" altLang="en-US" smtClean="0">
                <a:latin typeface="標楷體" pitchFamily="65" charset="-120"/>
                <a:ea typeface="標楷體" pitchFamily="65" charset="-120"/>
              </a:rPr>
              <a:t>，及</a:t>
            </a:r>
            <a:r>
              <a:rPr lang="zh-TW" altLang="en-US" smtClean="0">
                <a:solidFill>
                  <a:srgbClr val="990000"/>
                </a:solidFill>
                <a:latin typeface="標楷體" pitchFamily="65" charset="-120"/>
                <a:ea typeface="標楷體" pitchFamily="65" charset="-120"/>
              </a:rPr>
              <a:t>促進學生就業機會</a:t>
            </a:r>
            <a:r>
              <a:rPr lang="zh-TW" altLang="en-US" smtClean="0">
                <a:latin typeface="標楷體" pitchFamily="65" charset="-120"/>
                <a:ea typeface="標楷體" pitchFamily="65" charset="-120"/>
              </a:rPr>
              <a:t>等。</a:t>
            </a:r>
            <a:endParaRPr lang="en-US" altLang="zh-TW" smtClean="0">
              <a:latin typeface="標楷體" pitchFamily="65" charset="-120"/>
              <a:ea typeface="標楷體" pitchFamily="65" charset="-120"/>
            </a:endParaRPr>
          </a:p>
          <a:p>
            <a:pPr eaLnBrk="1" hangingPunct="1">
              <a:buClr>
                <a:srgbClr val="990000"/>
              </a:buClr>
              <a:buFont typeface="Wingdings" pitchFamily="2" charset="2"/>
              <a:buChar char="Ø"/>
            </a:pPr>
            <a:r>
              <a:rPr lang="zh-TW" altLang="en-US" smtClean="0">
                <a:solidFill>
                  <a:srgbClr val="000099"/>
                </a:solidFill>
                <a:latin typeface="標楷體" pitchFamily="65" charset="-120"/>
                <a:ea typeface="標楷體" pitchFamily="65" charset="-120"/>
              </a:rPr>
              <a:t>請儘量提供量化數據輔以說明。</a:t>
            </a:r>
          </a:p>
        </p:txBody>
      </p:sp>
      <p:sp>
        <p:nvSpPr>
          <p:cNvPr id="4" name="矩形 3"/>
          <p:cNvSpPr/>
          <p:nvPr/>
        </p:nvSpPr>
        <p:spPr>
          <a:xfrm>
            <a:off x="8490635" y="6165304"/>
            <a:ext cx="639919" cy="584775"/>
          </a:xfrm>
          <a:prstGeom prst="rect">
            <a:avLst/>
          </a:prstGeom>
          <a:noFill/>
        </p:spPr>
        <p:txBody>
          <a:bodyPr wrap="none">
            <a:spAutoFit/>
          </a:bodyPr>
          <a:lstStyle/>
          <a:p>
            <a:pPr algn="ctr">
              <a:defRPr/>
            </a:pPr>
            <a:r>
              <a:rPr lang="en-US" altLang="zh-TW"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16</a:t>
            </a:r>
            <a:endParaRPr lang="zh-TW" alt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slow">
    <p:randomBa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oup 37"/>
          <p:cNvGrpSpPr>
            <a:grpSpLocks noChangeAspect="1"/>
          </p:cNvGrpSpPr>
          <p:nvPr/>
        </p:nvGrpSpPr>
        <p:grpSpPr bwMode="auto">
          <a:xfrm>
            <a:off x="1763713" y="339725"/>
            <a:ext cx="6627812" cy="7048500"/>
            <a:chOff x="2362" y="1283"/>
            <a:chExt cx="7200" cy="9572"/>
          </a:xfrm>
        </p:grpSpPr>
        <p:sp>
          <p:nvSpPr>
            <p:cNvPr id="23558" name="AutoShape 38"/>
            <p:cNvSpPr>
              <a:spLocks noChangeAspect="1" noChangeArrowheads="1"/>
            </p:cNvSpPr>
            <p:nvPr/>
          </p:nvSpPr>
          <p:spPr bwMode="auto">
            <a:xfrm>
              <a:off x="2362" y="2055"/>
              <a:ext cx="7200" cy="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p>
          </p:txBody>
        </p:sp>
        <p:sp>
          <p:nvSpPr>
            <p:cNvPr id="23559" name="Rectangle 39"/>
            <p:cNvSpPr>
              <a:spLocks noChangeArrowheads="1"/>
            </p:cNvSpPr>
            <p:nvPr/>
          </p:nvSpPr>
          <p:spPr bwMode="auto">
            <a:xfrm>
              <a:off x="3145" y="2855"/>
              <a:ext cx="1878" cy="480"/>
            </a:xfrm>
            <a:prstGeom prst="rect">
              <a:avLst/>
            </a:prstGeom>
            <a:solidFill>
              <a:srgbClr val="FFFFFF"/>
            </a:solidFill>
            <a:ln w="9525">
              <a:solidFill>
                <a:srgbClr val="000000"/>
              </a:solidFill>
              <a:miter lim="800000"/>
              <a:headEnd/>
              <a:tailEnd/>
            </a:ln>
          </p:spPr>
          <p:txBody>
            <a:bodyPr/>
            <a:lstStyle/>
            <a:p>
              <a:r>
                <a:rPr lang="zh-TW" altLang="en-US" sz="1200" b="1">
                  <a:latin typeface="標楷體" pitchFamily="65" charset="-120"/>
                </a:rPr>
                <a:t>課程規劃及輔導機制</a:t>
              </a:r>
              <a:endParaRPr lang="zh-TW" altLang="en-US" b="1">
                <a:ea typeface="新細明體" pitchFamily="18" charset="-120"/>
              </a:endParaRPr>
            </a:p>
          </p:txBody>
        </p:sp>
        <p:sp>
          <p:nvSpPr>
            <p:cNvPr id="23560" name="Rectangle 40"/>
            <p:cNvSpPr>
              <a:spLocks noChangeArrowheads="1"/>
            </p:cNvSpPr>
            <p:nvPr/>
          </p:nvSpPr>
          <p:spPr bwMode="auto">
            <a:xfrm>
              <a:off x="3927" y="3655"/>
              <a:ext cx="2818" cy="480"/>
            </a:xfrm>
            <a:prstGeom prst="rect">
              <a:avLst/>
            </a:prstGeom>
            <a:solidFill>
              <a:srgbClr val="FFFFFF"/>
            </a:solidFill>
            <a:ln w="9525">
              <a:solidFill>
                <a:srgbClr val="000000"/>
              </a:solidFill>
              <a:miter lim="800000"/>
              <a:headEnd/>
              <a:tailEnd/>
            </a:ln>
          </p:spPr>
          <p:txBody>
            <a:bodyPr/>
            <a:lstStyle/>
            <a:p>
              <a:r>
                <a:rPr lang="zh-TW" altLang="en-US" sz="1200">
                  <a:latin typeface="Times New Roman" pitchFamily="18" charset="0"/>
                  <a:ea typeface="新細明體" pitchFamily="18" charset="-120"/>
                </a:rPr>
                <a:t>   </a:t>
              </a:r>
              <a:r>
                <a:rPr lang="zh-TW" altLang="en-US" sz="1200">
                  <a:latin typeface="標楷體" pitchFamily="65" charset="-120"/>
                </a:rPr>
                <a:t>       </a:t>
              </a:r>
              <a:r>
                <a:rPr lang="zh-TW" altLang="en-US" sz="1200" b="1">
                  <a:latin typeface="標楷體" pitchFamily="65" charset="-120"/>
                </a:rPr>
                <a:t>實習機構評估</a:t>
              </a:r>
              <a:endParaRPr lang="zh-TW" altLang="en-US" b="1">
                <a:ea typeface="新細明體" pitchFamily="18" charset="-120"/>
              </a:endParaRPr>
            </a:p>
          </p:txBody>
        </p:sp>
        <p:sp>
          <p:nvSpPr>
            <p:cNvPr id="23561" name="Rectangle 41"/>
            <p:cNvSpPr>
              <a:spLocks noChangeArrowheads="1"/>
            </p:cNvSpPr>
            <p:nvPr/>
          </p:nvSpPr>
          <p:spPr bwMode="auto">
            <a:xfrm>
              <a:off x="5336" y="2855"/>
              <a:ext cx="2035" cy="480"/>
            </a:xfrm>
            <a:prstGeom prst="rect">
              <a:avLst/>
            </a:prstGeom>
            <a:solidFill>
              <a:srgbClr val="FFFFFF"/>
            </a:solidFill>
            <a:ln w="9525">
              <a:solidFill>
                <a:srgbClr val="000000"/>
              </a:solidFill>
              <a:miter lim="800000"/>
              <a:headEnd/>
              <a:tailEnd/>
            </a:ln>
          </p:spPr>
          <p:txBody>
            <a:bodyPr/>
            <a:lstStyle/>
            <a:p>
              <a:r>
                <a:rPr lang="zh-TW" altLang="en-US" sz="1200">
                  <a:latin typeface="標楷體" pitchFamily="65" charset="-120"/>
                </a:rPr>
                <a:t>    </a:t>
              </a:r>
              <a:r>
                <a:rPr lang="zh-TW" altLang="en-US" sz="1200" b="1">
                  <a:latin typeface="標楷體" pitchFamily="65" charset="-120"/>
                </a:rPr>
                <a:t>尋找實習合作機構</a:t>
              </a:r>
              <a:endParaRPr lang="zh-TW" altLang="en-US" b="1">
                <a:ea typeface="新細明體" pitchFamily="18" charset="-120"/>
              </a:endParaRPr>
            </a:p>
          </p:txBody>
        </p:sp>
        <p:sp>
          <p:nvSpPr>
            <p:cNvPr id="23562" name="Line 42"/>
            <p:cNvSpPr>
              <a:spLocks noChangeShapeType="1"/>
            </p:cNvSpPr>
            <p:nvPr/>
          </p:nvSpPr>
          <p:spPr bwMode="auto">
            <a:xfrm>
              <a:off x="5179" y="4135"/>
              <a:ext cx="2" cy="32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23563" name="Rectangle 43"/>
            <p:cNvSpPr>
              <a:spLocks noChangeArrowheads="1"/>
            </p:cNvSpPr>
            <p:nvPr/>
          </p:nvSpPr>
          <p:spPr bwMode="auto">
            <a:xfrm>
              <a:off x="3927" y="4455"/>
              <a:ext cx="2818" cy="480"/>
            </a:xfrm>
            <a:prstGeom prst="rect">
              <a:avLst/>
            </a:prstGeom>
            <a:solidFill>
              <a:srgbClr val="FFFFFF"/>
            </a:solidFill>
            <a:ln w="9525">
              <a:solidFill>
                <a:srgbClr val="000000"/>
              </a:solidFill>
              <a:miter lim="800000"/>
              <a:headEnd/>
              <a:tailEnd/>
            </a:ln>
          </p:spPr>
          <p:txBody>
            <a:bodyPr/>
            <a:lstStyle/>
            <a:p>
              <a:r>
                <a:rPr lang="zh-TW" altLang="en-US" sz="1200">
                  <a:latin typeface="標楷體" pitchFamily="65" charset="-120"/>
                </a:rPr>
                <a:t>  </a:t>
              </a:r>
              <a:r>
                <a:rPr lang="zh-TW" altLang="en-US" sz="1200" b="1">
                  <a:latin typeface="標楷體" pitchFamily="65" charset="-120"/>
                </a:rPr>
                <a:t>辦理媒合、簽約、分發作業</a:t>
              </a:r>
              <a:endParaRPr lang="zh-TW" altLang="en-US" b="1">
                <a:ea typeface="新細明體" pitchFamily="18" charset="-120"/>
              </a:endParaRPr>
            </a:p>
          </p:txBody>
        </p:sp>
        <p:sp>
          <p:nvSpPr>
            <p:cNvPr id="23564" name="Line 44"/>
            <p:cNvSpPr>
              <a:spLocks noChangeShapeType="1"/>
            </p:cNvSpPr>
            <p:nvPr/>
          </p:nvSpPr>
          <p:spPr bwMode="auto">
            <a:xfrm>
              <a:off x="5179" y="4935"/>
              <a:ext cx="2" cy="32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23565" name="Rectangle 45"/>
            <p:cNvSpPr>
              <a:spLocks noChangeArrowheads="1"/>
            </p:cNvSpPr>
            <p:nvPr/>
          </p:nvSpPr>
          <p:spPr bwMode="auto">
            <a:xfrm>
              <a:off x="3927" y="5255"/>
              <a:ext cx="2818" cy="640"/>
            </a:xfrm>
            <a:prstGeom prst="rect">
              <a:avLst/>
            </a:prstGeom>
            <a:solidFill>
              <a:srgbClr val="FFFFFF"/>
            </a:solidFill>
            <a:ln w="9525">
              <a:solidFill>
                <a:srgbClr val="000000"/>
              </a:solidFill>
              <a:miter lim="800000"/>
              <a:headEnd/>
              <a:tailEnd/>
            </a:ln>
          </p:spPr>
          <p:txBody>
            <a:bodyPr/>
            <a:lstStyle/>
            <a:p>
              <a:pPr>
                <a:lnSpc>
                  <a:spcPct val="120000"/>
                </a:lnSpc>
                <a:buFont typeface="標楷體" pitchFamily="65" charset="-120"/>
                <a:buNone/>
              </a:pPr>
              <a:r>
                <a:rPr lang="zh-TW" altLang="en-US" sz="1200">
                  <a:latin typeface="標楷體" pitchFamily="65" charset="-120"/>
                </a:rPr>
                <a:t>        </a:t>
              </a:r>
              <a:r>
                <a:rPr lang="zh-TW" altLang="en-US" sz="1200" b="1">
                  <a:latin typeface="標楷體" pitchFamily="65" charset="-120"/>
                </a:rPr>
                <a:t>學生實習前講習</a:t>
              </a:r>
            </a:p>
            <a:p>
              <a:pPr>
                <a:buFont typeface="標楷體" pitchFamily="65" charset="-120"/>
                <a:buNone/>
              </a:pPr>
              <a:r>
                <a:rPr lang="zh-TW" altLang="en-US" sz="1200" b="1">
                  <a:latin typeface="標楷體" pitchFamily="65" charset="-120"/>
                </a:rPr>
                <a:t>         輔導老師講習</a:t>
              </a:r>
              <a:endParaRPr lang="zh-TW" altLang="en-US" b="1">
                <a:ea typeface="新細明體" pitchFamily="18" charset="-120"/>
              </a:endParaRPr>
            </a:p>
          </p:txBody>
        </p:sp>
        <p:sp>
          <p:nvSpPr>
            <p:cNvPr id="23566" name="Rectangle 46"/>
            <p:cNvSpPr>
              <a:spLocks noChangeArrowheads="1"/>
            </p:cNvSpPr>
            <p:nvPr/>
          </p:nvSpPr>
          <p:spPr bwMode="auto">
            <a:xfrm>
              <a:off x="3927" y="2055"/>
              <a:ext cx="2505" cy="480"/>
            </a:xfrm>
            <a:prstGeom prst="rect">
              <a:avLst/>
            </a:prstGeom>
            <a:solidFill>
              <a:srgbClr val="FFFFFF"/>
            </a:solidFill>
            <a:ln w="9525">
              <a:solidFill>
                <a:srgbClr val="000000"/>
              </a:solidFill>
              <a:miter lim="800000"/>
              <a:headEnd/>
              <a:tailEnd/>
            </a:ln>
          </p:spPr>
          <p:txBody>
            <a:bodyPr/>
            <a:lstStyle/>
            <a:p>
              <a:pPr algn="ctr"/>
              <a:r>
                <a:rPr lang="zh-TW" altLang="en-US" sz="1200">
                  <a:latin typeface="標楷體" pitchFamily="65" charset="-120"/>
                </a:rPr>
                <a:t> </a:t>
              </a:r>
              <a:r>
                <a:rPr lang="zh-TW" altLang="en-US" sz="1200" b="1">
                  <a:latin typeface="標楷體" pitchFamily="65" charset="-120"/>
                </a:rPr>
                <a:t>校外實習專責單位</a:t>
              </a:r>
              <a:endParaRPr lang="zh-TW" altLang="en-US" b="1">
                <a:ea typeface="新細明體" pitchFamily="18" charset="-120"/>
              </a:endParaRPr>
            </a:p>
          </p:txBody>
        </p:sp>
        <p:sp>
          <p:nvSpPr>
            <p:cNvPr id="23567" name="Line 47"/>
            <p:cNvSpPr>
              <a:spLocks noChangeShapeType="1"/>
            </p:cNvSpPr>
            <p:nvPr/>
          </p:nvSpPr>
          <p:spPr bwMode="auto">
            <a:xfrm>
              <a:off x="4553" y="2535"/>
              <a:ext cx="2" cy="32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23568" name="Line 48"/>
            <p:cNvSpPr>
              <a:spLocks noChangeShapeType="1"/>
            </p:cNvSpPr>
            <p:nvPr/>
          </p:nvSpPr>
          <p:spPr bwMode="auto">
            <a:xfrm>
              <a:off x="5962" y="2535"/>
              <a:ext cx="2" cy="32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23569" name="Line 49"/>
            <p:cNvSpPr>
              <a:spLocks noChangeShapeType="1"/>
            </p:cNvSpPr>
            <p:nvPr/>
          </p:nvSpPr>
          <p:spPr bwMode="auto">
            <a:xfrm>
              <a:off x="4553" y="3335"/>
              <a:ext cx="0" cy="1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23570" name="Line 50"/>
            <p:cNvSpPr>
              <a:spLocks noChangeShapeType="1"/>
            </p:cNvSpPr>
            <p:nvPr/>
          </p:nvSpPr>
          <p:spPr bwMode="auto">
            <a:xfrm>
              <a:off x="5962" y="3335"/>
              <a:ext cx="0" cy="1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23571" name="Line 51"/>
            <p:cNvSpPr>
              <a:spLocks noChangeShapeType="1"/>
            </p:cNvSpPr>
            <p:nvPr/>
          </p:nvSpPr>
          <p:spPr bwMode="auto">
            <a:xfrm>
              <a:off x="4553" y="3495"/>
              <a:ext cx="1409"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23572" name="Line 52"/>
            <p:cNvSpPr>
              <a:spLocks noChangeShapeType="1"/>
            </p:cNvSpPr>
            <p:nvPr/>
          </p:nvSpPr>
          <p:spPr bwMode="auto">
            <a:xfrm>
              <a:off x="5179" y="3495"/>
              <a:ext cx="0" cy="16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23573" name="Line 53"/>
            <p:cNvSpPr>
              <a:spLocks noChangeShapeType="1"/>
            </p:cNvSpPr>
            <p:nvPr/>
          </p:nvSpPr>
          <p:spPr bwMode="auto">
            <a:xfrm>
              <a:off x="5179" y="5895"/>
              <a:ext cx="2" cy="32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23574" name="Rectangle 54"/>
            <p:cNvSpPr>
              <a:spLocks noChangeArrowheads="1"/>
            </p:cNvSpPr>
            <p:nvPr/>
          </p:nvSpPr>
          <p:spPr bwMode="auto">
            <a:xfrm>
              <a:off x="3927" y="6215"/>
              <a:ext cx="2818" cy="480"/>
            </a:xfrm>
            <a:prstGeom prst="rect">
              <a:avLst/>
            </a:prstGeom>
            <a:solidFill>
              <a:srgbClr val="FFFFFF"/>
            </a:solidFill>
            <a:ln w="9525">
              <a:solidFill>
                <a:srgbClr val="000000"/>
              </a:solidFill>
              <a:miter lim="800000"/>
              <a:headEnd/>
              <a:tailEnd/>
            </a:ln>
          </p:spPr>
          <p:txBody>
            <a:bodyPr/>
            <a:lstStyle/>
            <a:p>
              <a:r>
                <a:rPr lang="zh-TW" altLang="en-US" sz="1200">
                  <a:latin typeface="Times New Roman" pitchFamily="18" charset="0"/>
                  <a:ea typeface="新細明體" pitchFamily="18" charset="-120"/>
                </a:rPr>
                <a:t>             </a:t>
              </a:r>
              <a:r>
                <a:rPr lang="zh-TW" altLang="en-US" sz="1200" b="1">
                  <a:latin typeface="標楷體" pitchFamily="65" charset="-120"/>
                </a:rPr>
                <a:t>學生至實習機構</a:t>
              </a:r>
              <a:endParaRPr lang="zh-TW" altLang="en-US" b="1">
                <a:ea typeface="新細明體" pitchFamily="18" charset="-120"/>
              </a:endParaRPr>
            </a:p>
          </p:txBody>
        </p:sp>
        <p:sp>
          <p:nvSpPr>
            <p:cNvPr id="23575" name="Line 55"/>
            <p:cNvSpPr>
              <a:spLocks noChangeShapeType="1"/>
            </p:cNvSpPr>
            <p:nvPr/>
          </p:nvSpPr>
          <p:spPr bwMode="auto">
            <a:xfrm>
              <a:off x="5179" y="6695"/>
              <a:ext cx="2" cy="32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23576" name="Rectangle 56"/>
            <p:cNvSpPr>
              <a:spLocks noChangeArrowheads="1"/>
            </p:cNvSpPr>
            <p:nvPr/>
          </p:nvSpPr>
          <p:spPr bwMode="auto">
            <a:xfrm>
              <a:off x="3927" y="7015"/>
              <a:ext cx="2818" cy="480"/>
            </a:xfrm>
            <a:prstGeom prst="rect">
              <a:avLst/>
            </a:prstGeom>
            <a:solidFill>
              <a:srgbClr val="FFFFFF"/>
            </a:solidFill>
            <a:ln w="9525">
              <a:solidFill>
                <a:srgbClr val="000000"/>
              </a:solidFill>
              <a:miter lim="800000"/>
              <a:headEnd/>
              <a:tailEnd/>
            </a:ln>
          </p:spPr>
          <p:txBody>
            <a:bodyPr/>
            <a:lstStyle/>
            <a:p>
              <a:r>
                <a:rPr lang="zh-TW" altLang="en-US" sz="1200">
                  <a:latin typeface="Times New Roman" pitchFamily="18" charset="0"/>
                  <a:ea typeface="新細明體" pitchFamily="18" charset="-120"/>
                </a:rPr>
                <a:t>               </a:t>
              </a:r>
              <a:r>
                <a:rPr lang="zh-TW" altLang="en-US" sz="1200" b="1">
                  <a:latin typeface="標楷體" pitchFamily="65" charset="-120"/>
                </a:rPr>
                <a:t>實習機構職前講習</a:t>
              </a:r>
              <a:endParaRPr lang="zh-TW" altLang="en-US" b="1">
                <a:ea typeface="新細明體" pitchFamily="18" charset="-120"/>
              </a:endParaRPr>
            </a:p>
          </p:txBody>
        </p:sp>
        <p:sp>
          <p:nvSpPr>
            <p:cNvPr id="23577" name="Line 57"/>
            <p:cNvSpPr>
              <a:spLocks noChangeShapeType="1"/>
            </p:cNvSpPr>
            <p:nvPr/>
          </p:nvSpPr>
          <p:spPr bwMode="auto">
            <a:xfrm>
              <a:off x="5179" y="7495"/>
              <a:ext cx="2" cy="32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23578" name="Rectangle 58"/>
            <p:cNvSpPr>
              <a:spLocks noChangeArrowheads="1"/>
            </p:cNvSpPr>
            <p:nvPr/>
          </p:nvSpPr>
          <p:spPr bwMode="auto">
            <a:xfrm>
              <a:off x="3927" y="7815"/>
              <a:ext cx="2818" cy="640"/>
            </a:xfrm>
            <a:prstGeom prst="rect">
              <a:avLst/>
            </a:prstGeom>
            <a:solidFill>
              <a:srgbClr val="FFFFFF"/>
            </a:solidFill>
            <a:ln w="9525">
              <a:solidFill>
                <a:srgbClr val="000000"/>
              </a:solidFill>
              <a:miter lim="800000"/>
              <a:headEnd/>
              <a:tailEnd/>
            </a:ln>
          </p:spPr>
          <p:txBody>
            <a:bodyPr/>
            <a:lstStyle/>
            <a:p>
              <a:pPr>
                <a:lnSpc>
                  <a:spcPct val="110000"/>
                </a:lnSpc>
              </a:pPr>
              <a:r>
                <a:rPr lang="zh-TW" altLang="en-US" sz="1200">
                  <a:latin typeface="Times New Roman" pitchFamily="18" charset="0"/>
                  <a:ea typeface="新細明體" pitchFamily="18" charset="-120"/>
                </a:rPr>
                <a:t>                 </a:t>
              </a:r>
              <a:r>
                <a:rPr lang="zh-TW" altLang="en-US" sz="1200" b="1">
                  <a:latin typeface="標楷體" pitchFamily="65" charset="-120"/>
                </a:rPr>
                <a:t>學校及實習機構</a:t>
              </a:r>
            </a:p>
            <a:p>
              <a:pPr>
                <a:lnSpc>
                  <a:spcPct val="110000"/>
                </a:lnSpc>
              </a:pPr>
              <a:r>
                <a:rPr lang="zh-TW" altLang="en-US" sz="1200" b="1">
                  <a:latin typeface="標楷體" pitchFamily="65" charset="-120"/>
                </a:rPr>
                <a:t>       定期輔導及考核</a:t>
              </a:r>
              <a:endParaRPr lang="zh-TW" altLang="en-US" b="1">
                <a:ea typeface="新細明體" pitchFamily="18" charset="-120"/>
              </a:endParaRPr>
            </a:p>
          </p:txBody>
        </p:sp>
        <p:sp>
          <p:nvSpPr>
            <p:cNvPr id="23579" name="Line 59"/>
            <p:cNvSpPr>
              <a:spLocks noChangeShapeType="1"/>
            </p:cNvSpPr>
            <p:nvPr/>
          </p:nvSpPr>
          <p:spPr bwMode="auto">
            <a:xfrm>
              <a:off x="5179" y="8455"/>
              <a:ext cx="2" cy="32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23580" name="Line 60"/>
            <p:cNvSpPr>
              <a:spLocks noChangeShapeType="1"/>
            </p:cNvSpPr>
            <p:nvPr/>
          </p:nvSpPr>
          <p:spPr bwMode="auto">
            <a:xfrm>
              <a:off x="5179" y="6055"/>
              <a:ext cx="3913"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23581" name="Line 61"/>
            <p:cNvSpPr>
              <a:spLocks noChangeShapeType="1"/>
            </p:cNvSpPr>
            <p:nvPr/>
          </p:nvSpPr>
          <p:spPr bwMode="auto">
            <a:xfrm flipV="1">
              <a:off x="9092" y="5735"/>
              <a:ext cx="1" cy="32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23582" name="Line 62"/>
            <p:cNvSpPr>
              <a:spLocks noChangeShapeType="1"/>
            </p:cNvSpPr>
            <p:nvPr/>
          </p:nvSpPr>
          <p:spPr bwMode="auto">
            <a:xfrm>
              <a:off x="5179" y="8615"/>
              <a:ext cx="3913"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23583" name="Line 63"/>
            <p:cNvSpPr>
              <a:spLocks noChangeShapeType="1"/>
            </p:cNvSpPr>
            <p:nvPr/>
          </p:nvSpPr>
          <p:spPr bwMode="auto">
            <a:xfrm flipV="1">
              <a:off x="9092" y="8295"/>
              <a:ext cx="1" cy="32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23584" name="Line 64"/>
            <p:cNvSpPr>
              <a:spLocks noChangeShapeType="1"/>
            </p:cNvSpPr>
            <p:nvPr/>
          </p:nvSpPr>
          <p:spPr bwMode="auto">
            <a:xfrm>
              <a:off x="6275" y="8935"/>
              <a:ext cx="2817"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23585" name="Line 65"/>
            <p:cNvSpPr>
              <a:spLocks noChangeShapeType="1"/>
            </p:cNvSpPr>
            <p:nvPr/>
          </p:nvSpPr>
          <p:spPr bwMode="auto">
            <a:xfrm>
              <a:off x="9092" y="8935"/>
              <a:ext cx="1" cy="32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sp>
          <p:nvSpPr>
            <p:cNvPr id="23586" name="Oval 66"/>
            <p:cNvSpPr>
              <a:spLocks noChangeArrowheads="1"/>
            </p:cNvSpPr>
            <p:nvPr/>
          </p:nvSpPr>
          <p:spPr bwMode="auto">
            <a:xfrm>
              <a:off x="4084" y="8775"/>
              <a:ext cx="2504" cy="960"/>
            </a:xfrm>
            <a:prstGeom prst="ellipse">
              <a:avLst/>
            </a:prstGeom>
            <a:solidFill>
              <a:srgbClr val="FFFFFF"/>
            </a:solidFill>
            <a:ln w="9525">
              <a:solidFill>
                <a:srgbClr val="000000"/>
              </a:solidFill>
              <a:round/>
              <a:headEnd/>
              <a:tailEnd/>
            </a:ln>
          </p:spPr>
          <p:txBody>
            <a:bodyPr/>
            <a:lstStyle/>
            <a:p>
              <a:pPr>
                <a:lnSpc>
                  <a:spcPct val="120000"/>
                </a:lnSpc>
              </a:pPr>
              <a:r>
                <a:rPr lang="zh-TW" altLang="en-US" sz="1200">
                  <a:latin typeface="標楷體" pitchFamily="65" charset="-120"/>
                </a:rPr>
                <a:t>  </a:t>
              </a:r>
              <a:r>
                <a:rPr lang="zh-TW" altLang="en-US" sz="1200" b="1">
                  <a:latin typeface="標楷體" pitchFamily="65" charset="-120"/>
                </a:rPr>
                <a:t>實習結束、考評</a:t>
              </a:r>
            </a:p>
            <a:p>
              <a:pPr>
                <a:lnSpc>
                  <a:spcPct val="120000"/>
                </a:lnSpc>
              </a:pPr>
              <a:r>
                <a:rPr lang="zh-TW" altLang="en-US" sz="1200" b="1">
                  <a:latin typeface="標楷體" pitchFamily="65" charset="-120"/>
                </a:rPr>
                <a:t>     、核發學分</a:t>
              </a:r>
              <a:endParaRPr lang="zh-TW" altLang="en-US" b="1">
                <a:ea typeface="新細明體" pitchFamily="18" charset="-120"/>
              </a:endParaRPr>
            </a:p>
          </p:txBody>
        </p:sp>
        <p:sp>
          <p:nvSpPr>
            <p:cNvPr id="23587" name="Rectangle 67"/>
            <p:cNvSpPr>
              <a:spLocks noChangeArrowheads="1"/>
            </p:cNvSpPr>
            <p:nvPr/>
          </p:nvSpPr>
          <p:spPr bwMode="auto">
            <a:xfrm>
              <a:off x="8466" y="5255"/>
              <a:ext cx="939" cy="480"/>
            </a:xfrm>
            <a:prstGeom prst="rect">
              <a:avLst/>
            </a:prstGeom>
            <a:solidFill>
              <a:srgbClr val="FFFFFF"/>
            </a:solidFill>
            <a:ln w="9525">
              <a:solidFill>
                <a:srgbClr val="000000"/>
              </a:solidFill>
              <a:miter lim="800000"/>
              <a:headEnd/>
              <a:tailEnd/>
            </a:ln>
          </p:spPr>
          <p:txBody>
            <a:bodyPr/>
            <a:lstStyle/>
            <a:p>
              <a:r>
                <a:rPr lang="zh-TW" altLang="en-US" sz="1200" b="1">
                  <a:solidFill>
                    <a:srgbClr val="990000"/>
                  </a:solidFill>
                  <a:latin typeface="標楷體" pitchFamily="65" charset="-120"/>
                </a:rPr>
                <a:t>實習前</a:t>
              </a:r>
              <a:endParaRPr lang="zh-TW" altLang="en-US" b="1">
                <a:solidFill>
                  <a:srgbClr val="990000"/>
                </a:solidFill>
                <a:ea typeface="新細明體" pitchFamily="18" charset="-120"/>
              </a:endParaRPr>
            </a:p>
          </p:txBody>
        </p:sp>
        <p:sp>
          <p:nvSpPr>
            <p:cNvPr id="23588" name="Rectangle 68"/>
            <p:cNvSpPr>
              <a:spLocks noChangeArrowheads="1"/>
            </p:cNvSpPr>
            <p:nvPr/>
          </p:nvSpPr>
          <p:spPr bwMode="auto">
            <a:xfrm>
              <a:off x="8466" y="7815"/>
              <a:ext cx="939" cy="480"/>
            </a:xfrm>
            <a:prstGeom prst="rect">
              <a:avLst/>
            </a:prstGeom>
            <a:solidFill>
              <a:srgbClr val="FFFFFF"/>
            </a:solidFill>
            <a:ln w="9525">
              <a:solidFill>
                <a:srgbClr val="000000"/>
              </a:solidFill>
              <a:miter lim="800000"/>
              <a:headEnd/>
              <a:tailEnd/>
            </a:ln>
          </p:spPr>
          <p:txBody>
            <a:bodyPr/>
            <a:lstStyle/>
            <a:p>
              <a:r>
                <a:rPr lang="zh-TW" altLang="en-US" sz="1200" b="1">
                  <a:solidFill>
                    <a:srgbClr val="990000"/>
                  </a:solidFill>
                  <a:latin typeface="標楷體" pitchFamily="65" charset="-120"/>
                </a:rPr>
                <a:t>實習中</a:t>
              </a:r>
              <a:endParaRPr lang="zh-TW" altLang="en-US" b="1">
                <a:solidFill>
                  <a:srgbClr val="990000"/>
                </a:solidFill>
                <a:ea typeface="新細明體" pitchFamily="18" charset="-120"/>
              </a:endParaRPr>
            </a:p>
          </p:txBody>
        </p:sp>
        <p:sp>
          <p:nvSpPr>
            <p:cNvPr id="23589" name="Rectangle 69"/>
            <p:cNvSpPr>
              <a:spLocks noChangeArrowheads="1"/>
            </p:cNvSpPr>
            <p:nvPr/>
          </p:nvSpPr>
          <p:spPr bwMode="auto">
            <a:xfrm>
              <a:off x="8466" y="9255"/>
              <a:ext cx="939" cy="480"/>
            </a:xfrm>
            <a:prstGeom prst="rect">
              <a:avLst/>
            </a:prstGeom>
            <a:solidFill>
              <a:srgbClr val="FFFFFF"/>
            </a:solidFill>
            <a:ln w="9525">
              <a:solidFill>
                <a:srgbClr val="000000"/>
              </a:solidFill>
              <a:miter lim="800000"/>
              <a:headEnd/>
              <a:tailEnd/>
            </a:ln>
          </p:spPr>
          <p:txBody>
            <a:bodyPr/>
            <a:lstStyle/>
            <a:p>
              <a:r>
                <a:rPr lang="zh-TW" altLang="en-US" sz="1200" b="1">
                  <a:solidFill>
                    <a:srgbClr val="990000"/>
                  </a:solidFill>
                  <a:latin typeface="標楷體" pitchFamily="65" charset="-120"/>
                </a:rPr>
                <a:t>實習後</a:t>
              </a:r>
              <a:endParaRPr lang="zh-TW" altLang="en-US" b="1">
                <a:solidFill>
                  <a:srgbClr val="990000"/>
                </a:solidFill>
                <a:ea typeface="新細明體" pitchFamily="18" charset="-120"/>
              </a:endParaRPr>
            </a:p>
          </p:txBody>
        </p:sp>
        <p:sp>
          <p:nvSpPr>
            <p:cNvPr id="23590" name="Rectangle 46"/>
            <p:cNvSpPr>
              <a:spLocks noChangeArrowheads="1"/>
            </p:cNvSpPr>
            <p:nvPr/>
          </p:nvSpPr>
          <p:spPr bwMode="auto">
            <a:xfrm>
              <a:off x="3925" y="1283"/>
              <a:ext cx="2505" cy="480"/>
            </a:xfrm>
            <a:prstGeom prst="rect">
              <a:avLst/>
            </a:prstGeom>
            <a:solidFill>
              <a:srgbClr val="FFFFFF"/>
            </a:solidFill>
            <a:ln w="9525">
              <a:solidFill>
                <a:srgbClr val="000000"/>
              </a:solidFill>
              <a:miter lim="800000"/>
              <a:headEnd/>
              <a:tailEnd/>
            </a:ln>
          </p:spPr>
          <p:txBody>
            <a:bodyPr/>
            <a:lstStyle/>
            <a:p>
              <a:pPr algn="ctr"/>
              <a:r>
                <a:rPr lang="zh-TW" altLang="en-US" sz="1200">
                  <a:latin typeface="標楷體" pitchFamily="65" charset="-120"/>
                </a:rPr>
                <a:t> </a:t>
              </a:r>
              <a:r>
                <a:rPr lang="zh-TW" altLang="en-US" sz="1200" b="1">
                  <a:latin typeface="標楷體" pitchFamily="65" charset="-120"/>
                </a:rPr>
                <a:t>校外實習委員會</a:t>
              </a:r>
              <a:endParaRPr lang="zh-TW" altLang="en-US" b="1">
                <a:ea typeface="新細明體" pitchFamily="18" charset="-120"/>
              </a:endParaRPr>
            </a:p>
          </p:txBody>
        </p:sp>
        <p:sp>
          <p:nvSpPr>
            <p:cNvPr id="23591" name="Line 48"/>
            <p:cNvSpPr>
              <a:spLocks noChangeShapeType="1"/>
            </p:cNvSpPr>
            <p:nvPr/>
          </p:nvSpPr>
          <p:spPr bwMode="auto">
            <a:xfrm>
              <a:off x="5203" y="1735"/>
              <a:ext cx="2" cy="32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zh-TW" altLang="en-US"/>
            </a:p>
          </p:txBody>
        </p:sp>
      </p:grpSp>
      <p:sp>
        <p:nvSpPr>
          <p:cNvPr id="23555" name="Rectangle 70"/>
          <p:cNvSpPr>
            <a:spLocks noGrp="1" noChangeArrowheads="1"/>
          </p:cNvSpPr>
          <p:nvPr>
            <p:ph type="title"/>
          </p:nvPr>
        </p:nvSpPr>
        <p:spPr>
          <a:xfrm>
            <a:off x="1547813" y="3284538"/>
            <a:ext cx="1079500" cy="720725"/>
          </a:xfrm>
        </p:spPr>
        <p:txBody>
          <a:bodyPr/>
          <a:lstStyle/>
          <a:p>
            <a:pPr eaLnBrk="1" hangingPunct="1"/>
            <a:r>
              <a:rPr lang="zh-TW" altLang="en-US" sz="4000" b="1" smtClean="0">
                <a:solidFill>
                  <a:srgbClr val="990000"/>
                </a:solidFill>
                <a:latin typeface="標楷體" pitchFamily="65" charset="-120"/>
                <a:ea typeface="標楷體" pitchFamily="65" charset="-120"/>
              </a:rPr>
              <a:t/>
            </a:r>
            <a:br>
              <a:rPr lang="zh-TW" altLang="en-US" sz="4000" b="1" smtClean="0">
                <a:solidFill>
                  <a:srgbClr val="990000"/>
                </a:solidFill>
                <a:latin typeface="標楷體" pitchFamily="65" charset="-120"/>
                <a:ea typeface="標楷體" pitchFamily="65" charset="-120"/>
              </a:rPr>
            </a:br>
            <a:endParaRPr lang="zh-TW" altLang="en-US" sz="3200" b="1" smtClean="0">
              <a:solidFill>
                <a:srgbClr val="990000"/>
              </a:solidFill>
              <a:latin typeface="標楷體" pitchFamily="65" charset="-120"/>
              <a:ea typeface="標楷體" pitchFamily="65" charset="-120"/>
            </a:endParaRPr>
          </a:p>
        </p:txBody>
      </p:sp>
      <p:sp>
        <p:nvSpPr>
          <p:cNvPr id="23556" name="Rectangle 71"/>
          <p:cNvSpPr>
            <a:spLocks noChangeArrowheads="1"/>
          </p:cNvSpPr>
          <p:nvPr/>
        </p:nvSpPr>
        <p:spPr bwMode="auto">
          <a:xfrm>
            <a:off x="5970588" y="487363"/>
            <a:ext cx="2519362"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TW" altLang="en-US" sz="2600" b="1">
                <a:solidFill>
                  <a:srgbClr val="990000"/>
                </a:solidFill>
              </a:rPr>
              <a:t>學生校外實習</a:t>
            </a:r>
            <a:endParaRPr lang="en-US" altLang="zh-TW" sz="2600" b="1">
              <a:solidFill>
                <a:srgbClr val="990000"/>
              </a:solidFill>
            </a:endParaRPr>
          </a:p>
          <a:p>
            <a:pPr algn="ctr"/>
            <a:r>
              <a:rPr lang="zh-TW" altLang="en-US" sz="2600" b="1">
                <a:solidFill>
                  <a:srgbClr val="990000"/>
                </a:solidFill>
              </a:rPr>
              <a:t>安排之流程</a:t>
            </a:r>
          </a:p>
        </p:txBody>
      </p:sp>
      <p:sp>
        <p:nvSpPr>
          <p:cNvPr id="37" name="矩形 36"/>
          <p:cNvSpPr/>
          <p:nvPr/>
        </p:nvSpPr>
        <p:spPr>
          <a:xfrm>
            <a:off x="8490635" y="6165304"/>
            <a:ext cx="639919" cy="584775"/>
          </a:xfrm>
          <a:prstGeom prst="rect">
            <a:avLst/>
          </a:prstGeom>
          <a:noFill/>
        </p:spPr>
        <p:txBody>
          <a:bodyPr wrap="none">
            <a:spAutoFit/>
          </a:bodyPr>
          <a:lstStyle/>
          <a:p>
            <a:pPr algn="ctr">
              <a:defRPr/>
            </a:pPr>
            <a:r>
              <a:rPr lang="en-US" altLang="zh-TW"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17</a:t>
            </a:r>
            <a:endParaRPr lang="zh-TW" alt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slow">
    <p:randomBa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body" idx="1"/>
          </p:nvPr>
        </p:nvSpPr>
        <p:spPr>
          <a:xfrm>
            <a:off x="971550" y="2276475"/>
            <a:ext cx="7426325" cy="3138488"/>
          </a:xfrm>
          <a:noFill/>
        </p:spPr>
        <p:txBody>
          <a:bodyPr/>
          <a:lstStyle/>
          <a:p>
            <a:pPr marL="1249363" indent="-1249363" eaLnBrk="1" hangingPunct="1">
              <a:buFont typeface="Wingdings" pitchFamily="2" charset="2"/>
              <a:buNone/>
            </a:pPr>
            <a:r>
              <a:rPr lang="zh-TW" altLang="en-US" sz="6000" smtClean="0">
                <a:latin typeface="標楷體" pitchFamily="65" charset="-120"/>
                <a:ea typeface="標楷體" pitchFamily="65" charset="-120"/>
              </a:rPr>
              <a:t>參、</a:t>
            </a:r>
            <a:r>
              <a:rPr lang="en-US" altLang="zh-TW" sz="6000" smtClean="0">
                <a:latin typeface="標楷體" pitchFamily="65" charset="-120"/>
                <a:ea typeface="標楷體" pitchFamily="65" charset="-120"/>
              </a:rPr>
              <a:t>102</a:t>
            </a:r>
            <a:r>
              <a:rPr lang="zh-TW" altLang="en-US" sz="6000" smtClean="0">
                <a:latin typeface="標楷體" pitchFamily="65" charset="-120"/>
                <a:ea typeface="標楷體" pitchFamily="65" charset="-120"/>
              </a:rPr>
              <a:t>學年度校外實習計畫申請說明</a:t>
            </a:r>
          </a:p>
        </p:txBody>
      </p:sp>
      <p:sp>
        <p:nvSpPr>
          <p:cNvPr id="3" name="矩形 2"/>
          <p:cNvSpPr/>
          <p:nvPr/>
        </p:nvSpPr>
        <p:spPr>
          <a:xfrm>
            <a:off x="8490635" y="6165304"/>
            <a:ext cx="639919" cy="584775"/>
          </a:xfrm>
          <a:prstGeom prst="rect">
            <a:avLst/>
          </a:prstGeom>
          <a:noFill/>
        </p:spPr>
        <p:txBody>
          <a:bodyPr wrap="none">
            <a:spAutoFit/>
          </a:bodyPr>
          <a:lstStyle/>
          <a:p>
            <a:pPr algn="ctr">
              <a:defRPr/>
            </a:pPr>
            <a:r>
              <a:rPr lang="en-US" altLang="zh-TW"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18</a:t>
            </a:r>
            <a:endParaRPr lang="zh-TW" alt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slow">
    <p:randomBa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476375" y="404813"/>
            <a:ext cx="7313613" cy="1143000"/>
          </a:xfrm>
        </p:spPr>
        <p:txBody>
          <a:bodyPr/>
          <a:lstStyle/>
          <a:p>
            <a:pPr algn="ctr" eaLnBrk="1" hangingPunct="1"/>
            <a:r>
              <a:rPr lang="zh-TW" altLang="en-US" sz="4000" b="1" smtClean="0">
                <a:solidFill>
                  <a:srgbClr val="000099"/>
                </a:solidFill>
                <a:latin typeface="標楷體" pitchFamily="65" charset="-120"/>
                <a:ea typeface="標楷體" pitchFamily="65" charset="-120"/>
              </a:rPr>
              <a:t>一、校外實習計畫申請說明</a:t>
            </a:r>
          </a:p>
        </p:txBody>
      </p:sp>
      <p:sp>
        <p:nvSpPr>
          <p:cNvPr id="25603" name="Rectangle 3"/>
          <p:cNvSpPr>
            <a:spLocks noGrp="1" noChangeArrowheads="1"/>
          </p:cNvSpPr>
          <p:nvPr>
            <p:ph type="body" idx="1"/>
          </p:nvPr>
        </p:nvSpPr>
        <p:spPr>
          <a:xfrm>
            <a:off x="1187450" y="1670050"/>
            <a:ext cx="7634288" cy="5184775"/>
          </a:xfrm>
        </p:spPr>
        <p:txBody>
          <a:bodyPr/>
          <a:lstStyle/>
          <a:p>
            <a:pPr marL="711200" indent="-711200" eaLnBrk="1" hangingPunct="1">
              <a:lnSpc>
                <a:spcPct val="80000"/>
              </a:lnSpc>
              <a:buClr>
                <a:srgbClr val="990000"/>
              </a:buClr>
              <a:buFont typeface="Wingdings" pitchFamily="2" charset="2"/>
              <a:buNone/>
            </a:pPr>
            <a:endParaRPr lang="zh-TW" altLang="en-US" sz="2000" smtClean="0">
              <a:solidFill>
                <a:srgbClr val="0033CC"/>
              </a:solidFill>
              <a:ea typeface="標楷體" pitchFamily="65" charset="-120"/>
            </a:endParaRPr>
          </a:p>
          <a:p>
            <a:pPr marL="711200" indent="-711200" eaLnBrk="1" hangingPunct="1">
              <a:lnSpc>
                <a:spcPct val="80000"/>
              </a:lnSpc>
              <a:buClr>
                <a:srgbClr val="990000"/>
              </a:buClr>
              <a:buFont typeface="Wingdings" pitchFamily="2" charset="2"/>
              <a:buChar char="Ø"/>
            </a:pPr>
            <a:r>
              <a:rPr lang="zh-TW" altLang="en-US" smtClean="0">
                <a:ea typeface="標楷體" pitchFamily="65" charset="-120"/>
                <a:cs typeface="Times New Roman" pitchFamily="18" charset="0"/>
              </a:rPr>
              <a:t>申請學校應擬具</a:t>
            </a:r>
            <a:r>
              <a:rPr lang="zh-TW" altLang="en-US" b="1" u="sng" smtClean="0">
                <a:solidFill>
                  <a:schemeClr val="folHlink"/>
                </a:solidFill>
                <a:ea typeface="標楷體" pitchFamily="65" charset="-120"/>
                <a:cs typeface="Times New Roman" pitchFamily="18" charset="0"/>
              </a:rPr>
              <a:t>年度計畫書</a:t>
            </a:r>
            <a:r>
              <a:rPr lang="zh-TW" altLang="en-US" smtClean="0">
                <a:ea typeface="標楷體" pitchFamily="65" charset="-120"/>
                <a:cs typeface="Times New Roman" pitchFamily="18" charset="0"/>
              </a:rPr>
              <a:t>向教育部提出申請，並安排學生至職場實習</a:t>
            </a:r>
            <a:r>
              <a:rPr lang="zh-TW" altLang="en-US" smtClean="0">
                <a:solidFill>
                  <a:srgbClr val="0033CC"/>
                </a:solidFill>
                <a:ea typeface="標楷體" pitchFamily="65" charset="-120"/>
                <a:cs typeface="Times New Roman" pitchFamily="18" charset="0"/>
              </a:rPr>
              <a:t>。</a:t>
            </a:r>
          </a:p>
          <a:p>
            <a:pPr marL="711200" indent="-711200" eaLnBrk="1" hangingPunct="1">
              <a:lnSpc>
                <a:spcPct val="80000"/>
              </a:lnSpc>
              <a:spcBef>
                <a:spcPct val="50000"/>
              </a:spcBef>
              <a:buClr>
                <a:srgbClr val="990000"/>
              </a:buClr>
              <a:buFont typeface="Wingdings" pitchFamily="2" charset="2"/>
              <a:buChar char="Ø"/>
            </a:pPr>
            <a:r>
              <a:rPr lang="zh-TW" altLang="en-US" smtClean="0">
                <a:solidFill>
                  <a:srgbClr val="0033CC"/>
                </a:solidFill>
                <a:ea typeface="標楷體" pitchFamily="65" charset="-120"/>
              </a:rPr>
              <a:t>計畫書申請及審查作業期程：</a:t>
            </a:r>
          </a:p>
          <a:p>
            <a:pPr marL="1246188" lvl="2" indent="-331788" eaLnBrk="1" hangingPunct="1">
              <a:lnSpc>
                <a:spcPct val="95000"/>
              </a:lnSpc>
              <a:buClr>
                <a:srgbClr val="800080"/>
              </a:buClr>
            </a:pPr>
            <a:r>
              <a:rPr lang="zh-TW" altLang="en-US" sz="3200" b="1" smtClean="0">
                <a:ea typeface="標楷體" pitchFamily="65" charset="-120"/>
              </a:rPr>
              <a:t>學校研提計畫書</a:t>
            </a:r>
            <a:r>
              <a:rPr lang="zh-TW" altLang="en-US" sz="3200" smtClean="0">
                <a:ea typeface="標楷體" pitchFamily="65" charset="-120"/>
              </a:rPr>
              <a:t>：</a:t>
            </a:r>
            <a:r>
              <a:rPr lang="zh-TW" altLang="en-US" sz="3200" u="sng" smtClean="0">
                <a:solidFill>
                  <a:srgbClr val="FF0000"/>
                </a:solidFill>
                <a:ea typeface="標楷體" pitchFamily="65" charset="-120"/>
              </a:rPr>
              <a:t>每年</a:t>
            </a:r>
            <a:r>
              <a:rPr lang="en-US" altLang="zh-TW" sz="3200" u="sng" smtClean="0">
                <a:solidFill>
                  <a:srgbClr val="FF0000"/>
                </a:solidFill>
                <a:ea typeface="標楷體" pitchFamily="65" charset="-120"/>
              </a:rPr>
              <a:t>3</a:t>
            </a:r>
            <a:r>
              <a:rPr lang="zh-TW" altLang="en-US" sz="3200" u="sng" smtClean="0">
                <a:solidFill>
                  <a:srgbClr val="FF0000"/>
                </a:solidFill>
                <a:ea typeface="標楷體" pitchFamily="65" charset="-120"/>
              </a:rPr>
              <a:t>月</a:t>
            </a:r>
            <a:r>
              <a:rPr lang="en-US" altLang="zh-TW" sz="3200" u="sng" smtClean="0">
                <a:solidFill>
                  <a:srgbClr val="FF0000"/>
                </a:solidFill>
                <a:ea typeface="標楷體" pitchFamily="65" charset="-120"/>
              </a:rPr>
              <a:t>31</a:t>
            </a:r>
            <a:r>
              <a:rPr lang="zh-TW" altLang="en-US" sz="3200" u="sng" smtClean="0">
                <a:solidFill>
                  <a:srgbClr val="FF0000"/>
                </a:solidFill>
                <a:ea typeface="標楷體" pitchFamily="65" charset="-120"/>
              </a:rPr>
              <a:t>日前</a:t>
            </a:r>
            <a:r>
              <a:rPr lang="en-US" altLang="zh-TW" sz="3200" u="sng" smtClean="0">
                <a:solidFill>
                  <a:srgbClr val="FF0000"/>
                </a:solidFill>
                <a:ea typeface="標楷體" pitchFamily="65" charset="-120"/>
              </a:rPr>
              <a:t>(</a:t>
            </a:r>
            <a:r>
              <a:rPr lang="zh-TW" altLang="en-US" sz="3200" u="sng" smtClean="0">
                <a:solidFill>
                  <a:srgbClr val="FF0000"/>
                </a:solidFill>
                <a:ea typeface="標楷體" pitchFamily="65" charset="-120"/>
              </a:rPr>
              <a:t>因假日延至</a:t>
            </a:r>
            <a:r>
              <a:rPr lang="en-US" altLang="zh-TW" sz="3200" u="sng" smtClean="0">
                <a:solidFill>
                  <a:srgbClr val="FF0000"/>
                </a:solidFill>
                <a:ea typeface="標楷體" pitchFamily="65" charset="-120"/>
              </a:rPr>
              <a:t>4/1</a:t>
            </a:r>
            <a:r>
              <a:rPr lang="zh-TW" altLang="en-US" sz="3200" u="sng" smtClean="0">
                <a:solidFill>
                  <a:srgbClr val="FF0000"/>
                </a:solidFill>
                <a:ea typeface="標楷體" pitchFamily="65" charset="-120"/>
              </a:rPr>
              <a:t>日</a:t>
            </a:r>
            <a:r>
              <a:rPr lang="en-US" altLang="zh-TW" sz="3200" u="sng" smtClean="0">
                <a:solidFill>
                  <a:srgbClr val="FF0000"/>
                </a:solidFill>
                <a:ea typeface="標楷體" pitchFamily="65" charset="-120"/>
              </a:rPr>
              <a:t>)</a:t>
            </a:r>
            <a:r>
              <a:rPr lang="zh-TW" altLang="en-US" sz="3200" smtClean="0">
                <a:ea typeface="標楷體" pitchFamily="65" charset="-120"/>
              </a:rPr>
              <a:t>提下一學年度計畫書。</a:t>
            </a:r>
          </a:p>
          <a:p>
            <a:pPr marL="1246188" lvl="2" indent="-331788" eaLnBrk="1" hangingPunct="1">
              <a:lnSpc>
                <a:spcPct val="95000"/>
              </a:lnSpc>
              <a:buClr>
                <a:srgbClr val="800080"/>
              </a:buClr>
            </a:pPr>
            <a:r>
              <a:rPr lang="zh-TW" altLang="en-US" sz="3200" b="1" smtClean="0">
                <a:ea typeface="標楷體" pitchFamily="65" charset="-120"/>
              </a:rPr>
              <a:t>審查各校計畫書</a:t>
            </a:r>
            <a:r>
              <a:rPr lang="zh-TW" altLang="en-US" sz="3200" smtClean="0">
                <a:ea typeface="標楷體" pitchFamily="65" charset="-120"/>
              </a:rPr>
              <a:t>：每年</a:t>
            </a:r>
            <a:r>
              <a:rPr lang="en-US" altLang="zh-TW" sz="3200" smtClean="0">
                <a:ea typeface="標楷體" pitchFamily="65" charset="-120"/>
              </a:rPr>
              <a:t>4</a:t>
            </a:r>
            <a:r>
              <a:rPr lang="zh-TW" altLang="en-US" sz="3200" smtClean="0">
                <a:ea typeface="標楷體" pitchFamily="65" charset="-120"/>
              </a:rPr>
              <a:t>月</a:t>
            </a:r>
            <a:r>
              <a:rPr lang="en-US" altLang="zh-TW" sz="3200" smtClean="0">
                <a:ea typeface="標楷體" pitchFamily="65" charset="-120"/>
              </a:rPr>
              <a:t>30</a:t>
            </a:r>
            <a:r>
              <a:rPr lang="zh-TW" altLang="en-US" sz="3200" smtClean="0">
                <a:ea typeface="標楷體" pitchFamily="65" charset="-120"/>
              </a:rPr>
              <a:t>日前。</a:t>
            </a:r>
          </a:p>
          <a:p>
            <a:pPr marL="1246188" lvl="2" indent="-331788" eaLnBrk="1" hangingPunct="1">
              <a:lnSpc>
                <a:spcPct val="95000"/>
              </a:lnSpc>
              <a:buClr>
                <a:srgbClr val="800080"/>
              </a:buClr>
            </a:pPr>
            <a:r>
              <a:rPr lang="zh-TW" altLang="en-US" sz="3200" b="1" smtClean="0">
                <a:ea typeface="標楷體" pitchFamily="65" charset="-120"/>
              </a:rPr>
              <a:t>核定並公告審查結果</a:t>
            </a:r>
            <a:r>
              <a:rPr lang="zh-TW" altLang="en-US" sz="3200" smtClean="0">
                <a:ea typeface="標楷體" pitchFamily="65" charset="-120"/>
              </a:rPr>
              <a:t>：每年</a:t>
            </a:r>
            <a:r>
              <a:rPr lang="en-US" altLang="zh-TW" sz="3200" u="sng" smtClean="0">
                <a:solidFill>
                  <a:srgbClr val="FF0000"/>
                </a:solidFill>
                <a:ea typeface="標楷體" pitchFamily="65" charset="-120"/>
              </a:rPr>
              <a:t>5</a:t>
            </a:r>
            <a:r>
              <a:rPr lang="zh-TW" altLang="en-US" sz="3200" u="sng" smtClean="0">
                <a:solidFill>
                  <a:srgbClr val="FF0000"/>
                </a:solidFill>
                <a:ea typeface="標楷體" pitchFamily="65" charset="-120"/>
              </a:rPr>
              <a:t>月</a:t>
            </a:r>
            <a:r>
              <a:rPr lang="en-US" altLang="zh-TW" sz="3200" u="sng" smtClean="0">
                <a:solidFill>
                  <a:srgbClr val="FF0000"/>
                </a:solidFill>
                <a:ea typeface="標楷體" pitchFamily="65" charset="-120"/>
              </a:rPr>
              <a:t>31</a:t>
            </a:r>
            <a:r>
              <a:rPr lang="zh-TW" altLang="en-US" sz="3200" u="sng" smtClean="0">
                <a:solidFill>
                  <a:srgbClr val="FF0000"/>
                </a:solidFill>
                <a:ea typeface="標楷體" pitchFamily="65" charset="-120"/>
              </a:rPr>
              <a:t>日前</a:t>
            </a:r>
            <a:r>
              <a:rPr lang="zh-TW" altLang="en-US" sz="3200" smtClean="0">
                <a:ea typeface="標楷體" pitchFamily="65" charset="-120"/>
              </a:rPr>
              <a:t>。</a:t>
            </a:r>
          </a:p>
        </p:txBody>
      </p:sp>
      <p:sp>
        <p:nvSpPr>
          <p:cNvPr id="4" name="矩形 3"/>
          <p:cNvSpPr/>
          <p:nvPr/>
        </p:nvSpPr>
        <p:spPr>
          <a:xfrm>
            <a:off x="8490635" y="6165304"/>
            <a:ext cx="639919" cy="584775"/>
          </a:xfrm>
          <a:prstGeom prst="rect">
            <a:avLst/>
          </a:prstGeom>
          <a:noFill/>
        </p:spPr>
        <p:txBody>
          <a:bodyPr wrap="none">
            <a:spAutoFit/>
          </a:bodyPr>
          <a:lstStyle/>
          <a:p>
            <a:pPr algn="ctr">
              <a:defRPr/>
            </a:pPr>
            <a:r>
              <a:rPr lang="en-US" altLang="zh-TW"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19</a:t>
            </a:r>
            <a:endParaRPr lang="zh-TW" alt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150938" y="692150"/>
            <a:ext cx="7793037" cy="984250"/>
          </a:xfrm>
        </p:spPr>
        <p:txBody>
          <a:bodyPr/>
          <a:lstStyle/>
          <a:p>
            <a:pPr algn="ctr" eaLnBrk="1" hangingPunct="1"/>
            <a:r>
              <a:rPr lang="zh-TW" altLang="en-US" sz="4800" b="1" smtClean="0">
                <a:solidFill>
                  <a:srgbClr val="990000"/>
                </a:solidFill>
                <a:latin typeface="標楷體" pitchFamily="65" charset="-120"/>
                <a:ea typeface="標楷體" pitchFamily="65" charset="-120"/>
              </a:rPr>
              <a:t>簡報大綱</a:t>
            </a:r>
          </a:p>
        </p:txBody>
      </p:sp>
      <p:sp>
        <p:nvSpPr>
          <p:cNvPr id="8195" name="Rectangle 3"/>
          <p:cNvSpPr>
            <a:spLocks noGrp="1" noChangeArrowheads="1"/>
          </p:cNvSpPr>
          <p:nvPr>
            <p:ph type="body" idx="1"/>
          </p:nvPr>
        </p:nvSpPr>
        <p:spPr/>
        <p:txBody>
          <a:bodyPr/>
          <a:lstStyle/>
          <a:p>
            <a:pPr marL="817563" indent="-817563" eaLnBrk="1" hangingPunct="1">
              <a:buFont typeface="Wingdings" pitchFamily="2" charset="2"/>
              <a:buNone/>
              <a:defRPr/>
            </a:pPr>
            <a:r>
              <a:rPr lang="zh-TW" altLang="en-US" sz="3600" dirty="0" smtClean="0">
                <a:latin typeface="標楷體" pitchFamily="65" charset="-120"/>
                <a:ea typeface="標楷體" pitchFamily="65" charset="-120"/>
              </a:rPr>
              <a:t>壹、緣起</a:t>
            </a:r>
          </a:p>
          <a:p>
            <a:pPr marL="817563" indent="-817563" eaLnBrk="1" hangingPunct="1">
              <a:buFont typeface="Wingdings" pitchFamily="2" charset="2"/>
              <a:buNone/>
              <a:defRPr/>
            </a:pPr>
            <a:r>
              <a:rPr lang="zh-TW" altLang="en-US" sz="3600" dirty="0" smtClean="0">
                <a:latin typeface="標楷體" pitchFamily="65" charset="-120"/>
                <a:ea typeface="標楷體" pitchFamily="65" charset="-120"/>
              </a:rPr>
              <a:t>貳、教育部補助技專校院開設校外實習課程作業要點</a:t>
            </a:r>
          </a:p>
          <a:p>
            <a:pPr marL="1249363" indent="-1249363" eaLnBrk="1" hangingPunct="1">
              <a:buFont typeface="Wingdings" pitchFamily="2" charset="2"/>
              <a:buNone/>
              <a:defRPr/>
            </a:pPr>
            <a:r>
              <a:rPr lang="zh-TW" altLang="en-US" sz="3600" dirty="0" smtClean="0">
                <a:latin typeface="標楷體" pitchFamily="65" charset="-120"/>
                <a:ea typeface="標楷體" pitchFamily="65" charset="-120"/>
              </a:rPr>
              <a:t>參、</a:t>
            </a:r>
            <a:r>
              <a:rPr lang="en-US" altLang="zh-TW" sz="3600" dirty="0" smtClean="0">
                <a:latin typeface="標楷體" pitchFamily="65" charset="-120"/>
                <a:ea typeface="標楷體" pitchFamily="65" charset="-120"/>
              </a:rPr>
              <a:t>102</a:t>
            </a:r>
            <a:r>
              <a:rPr lang="zh-TW" altLang="en-US" sz="3600" dirty="0" smtClean="0">
                <a:latin typeface="標楷體" pitchFamily="65" charset="-120"/>
                <a:ea typeface="標楷體" pitchFamily="65" charset="-120"/>
              </a:rPr>
              <a:t>學年度校外實習計畫申請說明</a:t>
            </a:r>
          </a:p>
          <a:p>
            <a:pPr marL="817563" indent="-817563" eaLnBrk="1" hangingPunct="1">
              <a:buFont typeface="Wingdings" pitchFamily="2" charset="2"/>
              <a:buNone/>
              <a:defRPr/>
            </a:pPr>
            <a:r>
              <a:rPr lang="zh-TW" altLang="en-US" sz="3600" dirty="0" smtClean="0">
                <a:latin typeface="標楷體" pitchFamily="65" charset="-120"/>
                <a:ea typeface="標楷體" pitchFamily="65" charset="-120"/>
              </a:rPr>
              <a:t>肆、</a:t>
            </a:r>
            <a:r>
              <a:rPr lang="en-US" altLang="zh-TW" sz="3600" dirty="0" smtClean="0">
                <a:latin typeface="標楷體" pitchFamily="65" charset="-120"/>
                <a:ea typeface="標楷體" pitchFamily="65" charset="-120"/>
              </a:rPr>
              <a:t>101</a:t>
            </a:r>
            <a:r>
              <a:rPr lang="zh-TW" altLang="en-US" sz="3600" dirty="0" smtClean="0">
                <a:latin typeface="標楷體" pitchFamily="65" charset="-120"/>
                <a:ea typeface="標楷體" pitchFamily="65" charset="-120"/>
              </a:rPr>
              <a:t>學年度計畫執行經費調整說明</a:t>
            </a:r>
            <a:endParaRPr lang="en-US" altLang="zh-TW" sz="3600" dirty="0" smtClean="0">
              <a:latin typeface="標楷體" pitchFamily="65" charset="-120"/>
              <a:ea typeface="標楷體" pitchFamily="65" charset="-120"/>
            </a:endParaRPr>
          </a:p>
          <a:p>
            <a:pPr marL="817563" indent="-817563" eaLnBrk="1" hangingPunct="1">
              <a:buFont typeface="Wingdings" pitchFamily="2" charset="2"/>
              <a:buNone/>
              <a:defRPr/>
            </a:pPr>
            <a:r>
              <a:rPr lang="zh-TW" altLang="en-US" sz="3600" dirty="0" smtClean="0">
                <a:latin typeface="標楷體" pitchFamily="65" charset="-120"/>
                <a:ea typeface="標楷體" pitchFamily="65" charset="-120"/>
              </a:rPr>
              <a:t>伍、</a:t>
            </a:r>
            <a:r>
              <a:rPr lang="en-US" altLang="zh-TW" sz="3600" dirty="0" smtClean="0">
                <a:latin typeface="標楷體" pitchFamily="65" charset="-120"/>
                <a:ea typeface="標楷體" pitchFamily="65" charset="-120"/>
              </a:rPr>
              <a:t>101</a:t>
            </a:r>
            <a:r>
              <a:rPr lang="zh-TW" altLang="en-US" sz="3600" dirty="0" smtClean="0">
                <a:latin typeface="標楷體" pitchFamily="65" charset="-120"/>
                <a:ea typeface="標楷體" pitchFamily="65" charset="-120"/>
              </a:rPr>
              <a:t>學年度校外實習計畫</a:t>
            </a:r>
            <a:r>
              <a:rPr lang="zh-TW" altLang="en-US" sz="3600" dirty="0">
                <a:latin typeface="標楷體" pitchFamily="65" charset="-120"/>
                <a:ea typeface="標楷體" pitchFamily="65" charset="-120"/>
              </a:rPr>
              <a:t>建議事項</a:t>
            </a:r>
            <a:endParaRPr lang="en-US" altLang="zh-TW" sz="3600" dirty="0">
              <a:latin typeface="標楷體" pitchFamily="65" charset="-120"/>
              <a:ea typeface="標楷體" pitchFamily="65" charset="-120"/>
            </a:endParaRPr>
          </a:p>
          <a:p>
            <a:pPr marL="817563" indent="-817563" eaLnBrk="1" hangingPunct="1">
              <a:buFont typeface="Wingdings" pitchFamily="2" charset="2"/>
              <a:buNone/>
              <a:defRPr/>
            </a:pPr>
            <a:endParaRPr lang="en-US" altLang="zh-TW" sz="3600" dirty="0">
              <a:latin typeface="標楷體" pitchFamily="65" charset="-120"/>
              <a:ea typeface="標楷體" pitchFamily="65" charset="-120"/>
            </a:endParaRPr>
          </a:p>
        </p:txBody>
      </p:sp>
      <p:sp>
        <p:nvSpPr>
          <p:cNvPr id="5" name="矩形 4"/>
          <p:cNvSpPr/>
          <p:nvPr/>
        </p:nvSpPr>
        <p:spPr>
          <a:xfrm>
            <a:off x="8604448" y="6165304"/>
            <a:ext cx="412292" cy="584775"/>
          </a:xfrm>
          <a:prstGeom prst="rect">
            <a:avLst/>
          </a:prstGeom>
          <a:noFill/>
        </p:spPr>
        <p:txBody>
          <a:bodyPr wrap="none">
            <a:spAutoFit/>
          </a:bodyPr>
          <a:lstStyle/>
          <a:p>
            <a:pPr algn="ctr">
              <a:defRPr/>
            </a:pPr>
            <a:r>
              <a:rPr lang="en-US" altLang="zh-TW"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a:t>
            </a:r>
            <a:endParaRPr lang="zh-TW" alt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slow">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zh-TW" altLang="en-US" smtClean="0">
                <a:ea typeface="標楷體" pitchFamily="65" charset="-120"/>
              </a:rPr>
              <a:t>二、計畫申請流程及準備文件</a:t>
            </a:r>
            <a:r>
              <a:rPr lang="zh-TW" altLang="en-US" smtClean="0"/>
              <a:t> </a:t>
            </a:r>
          </a:p>
        </p:txBody>
      </p:sp>
      <p:sp>
        <p:nvSpPr>
          <p:cNvPr id="26627" name="Rectangle 3"/>
          <p:cNvSpPr>
            <a:spLocks noGrp="1" noChangeArrowheads="1"/>
          </p:cNvSpPr>
          <p:nvPr>
            <p:ph type="body" idx="1"/>
          </p:nvPr>
        </p:nvSpPr>
        <p:spPr/>
        <p:txBody>
          <a:bodyPr/>
          <a:lstStyle/>
          <a:p>
            <a:pPr eaLnBrk="1" hangingPunct="1"/>
            <a:r>
              <a:rPr lang="zh-TW" altLang="en-US" b="1" smtClean="0">
                <a:solidFill>
                  <a:srgbClr val="0000FF"/>
                </a:solidFill>
                <a:ea typeface="標楷體" pitchFamily="65" charset="-120"/>
              </a:rPr>
              <a:t>計畫申請流程</a:t>
            </a:r>
          </a:p>
        </p:txBody>
      </p:sp>
      <p:sp>
        <p:nvSpPr>
          <p:cNvPr id="26628" name="AutoShape 4"/>
          <p:cNvSpPr>
            <a:spLocks noChangeArrowheads="1"/>
          </p:cNvSpPr>
          <p:nvPr/>
        </p:nvSpPr>
        <p:spPr bwMode="auto">
          <a:xfrm>
            <a:off x="395288" y="2924175"/>
            <a:ext cx="1008062" cy="1944688"/>
          </a:xfrm>
          <a:prstGeom prst="rightArrowCallout">
            <a:avLst>
              <a:gd name="adj1" fmla="val 48228"/>
              <a:gd name="adj2" fmla="val 48228"/>
              <a:gd name="adj3" fmla="val 16667"/>
              <a:gd name="adj4" fmla="val 66667"/>
            </a:avLst>
          </a:prstGeom>
          <a:gradFill rotWithShape="1">
            <a:gsLst>
              <a:gs pos="0">
                <a:srgbClr val="CC3300"/>
              </a:gs>
              <a:gs pos="100000">
                <a:schemeClr val="bg1"/>
              </a:gs>
            </a:gsLst>
            <a:lin ang="5400000" scaled="1"/>
          </a:gra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pPr algn="ctr"/>
            <a:r>
              <a:rPr kumimoji="1" lang="zh-TW" altLang="en-US" b="1">
                <a:latin typeface="Times New Roman" pitchFamily="18" charset="0"/>
                <a:ea typeface="新細明體" pitchFamily="18" charset="-120"/>
              </a:rPr>
              <a:t>計畫</a:t>
            </a:r>
          </a:p>
          <a:p>
            <a:pPr algn="ctr"/>
            <a:r>
              <a:rPr kumimoji="1" lang="zh-TW" altLang="en-US" b="1">
                <a:latin typeface="Times New Roman" pitchFamily="18" charset="0"/>
                <a:ea typeface="新細明體" pitchFamily="18" charset="-120"/>
              </a:rPr>
              <a:t>申請</a:t>
            </a:r>
          </a:p>
          <a:p>
            <a:pPr algn="ctr"/>
            <a:r>
              <a:rPr kumimoji="1" lang="zh-TW" altLang="en-US" b="1">
                <a:latin typeface="Times New Roman" pitchFamily="18" charset="0"/>
                <a:ea typeface="新細明體" pitchFamily="18" charset="-120"/>
              </a:rPr>
              <a:t>說明</a:t>
            </a:r>
          </a:p>
          <a:p>
            <a:pPr algn="ctr"/>
            <a:r>
              <a:rPr kumimoji="1" lang="zh-TW" altLang="en-US" b="1">
                <a:latin typeface="Times New Roman" pitchFamily="18" charset="0"/>
                <a:ea typeface="新細明體" pitchFamily="18" charset="-120"/>
              </a:rPr>
              <a:t>會</a:t>
            </a:r>
          </a:p>
        </p:txBody>
      </p:sp>
      <p:sp>
        <p:nvSpPr>
          <p:cNvPr id="26629" name="AutoShape 5"/>
          <p:cNvSpPr>
            <a:spLocks noChangeArrowheads="1"/>
          </p:cNvSpPr>
          <p:nvPr/>
        </p:nvSpPr>
        <p:spPr bwMode="auto">
          <a:xfrm>
            <a:off x="1549400" y="2924175"/>
            <a:ext cx="1150938" cy="1944688"/>
          </a:xfrm>
          <a:prstGeom prst="rightArrowCallout">
            <a:avLst>
              <a:gd name="adj1" fmla="val 42241"/>
              <a:gd name="adj2" fmla="val 42241"/>
              <a:gd name="adj3" fmla="val 16667"/>
              <a:gd name="adj4" fmla="val 66667"/>
            </a:avLst>
          </a:prstGeom>
          <a:gradFill rotWithShape="1">
            <a:gsLst>
              <a:gs pos="0">
                <a:srgbClr val="CC3300"/>
              </a:gs>
              <a:gs pos="100000">
                <a:schemeClr val="bg1"/>
              </a:gs>
            </a:gsLst>
            <a:lin ang="5400000" scaled="1"/>
          </a:gra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pPr algn="ctr"/>
            <a:r>
              <a:rPr kumimoji="1" lang="zh-TW" altLang="en-US" b="1">
                <a:latin typeface="Times New Roman" pitchFamily="18" charset="0"/>
                <a:ea typeface="新細明體" pitchFamily="18" charset="-120"/>
              </a:rPr>
              <a:t>提申</a:t>
            </a:r>
          </a:p>
          <a:p>
            <a:pPr algn="ctr"/>
            <a:r>
              <a:rPr kumimoji="1" lang="zh-TW" altLang="en-US" b="1">
                <a:latin typeface="Times New Roman" pitchFamily="18" charset="0"/>
                <a:ea typeface="新細明體" pitchFamily="18" charset="-120"/>
              </a:rPr>
              <a:t>請計</a:t>
            </a:r>
          </a:p>
          <a:p>
            <a:pPr algn="ctr"/>
            <a:r>
              <a:rPr kumimoji="1" lang="zh-TW" altLang="en-US" b="1">
                <a:latin typeface="Times New Roman" pitchFamily="18" charset="0"/>
                <a:ea typeface="新細明體" pitchFamily="18" charset="-120"/>
              </a:rPr>
              <a:t>畫書</a:t>
            </a:r>
          </a:p>
        </p:txBody>
      </p:sp>
      <p:sp>
        <p:nvSpPr>
          <p:cNvPr id="26630" name="AutoShape 6"/>
          <p:cNvSpPr>
            <a:spLocks noChangeArrowheads="1"/>
          </p:cNvSpPr>
          <p:nvPr/>
        </p:nvSpPr>
        <p:spPr bwMode="auto">
          <a:xfrm>
            <a:off x="2773363" y="2924175"/>
            <a:ext cx="1150937" cy="1944688"/>
          </a:xfrm>
          <a:prstGeom prst="rightArrowCallout">
            <a:avLst>
              <a:gd name="adj1" fmla="val 42241"/>
              <a:gd name="adj2" fmla="val 42241"/>
              <a:gd name="adj3" fmla="val 16667"/>
              <a:gd name="adj4" fmla="val 66667"/>
            </a:avLst>
          </a:prstGeom>
          <a:gradFill rotWithShape="1">
            <a:gsLst>
              <a:gs pos="0">
                <a:srgbClr val="CC3300"/>
              </a:gs>
              <a:gs pos="100000">
                <a:schemeClr val="bg1"/>
              </a:gs>
            </a:gsLst>
            <a:lin ang="5400000" scaled="1"/>
          </a:gra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pPr algn="ctr"/>
            <a:r>
              <a:rPr kumimoji="1" lang="zh-TW" altLang="en-US" b="1">
                <a:latin typeface="Times New Roman" pitchFamily="18" charset="0"/>
                <a:ea typeface="新細明體" pitchFamily="18" charset="-120"/>
              </a:rPr>
              <a:t>審查</a:t>
            </a:r>
          </a:p>
          <a:p>
            <a:pPr algn="ctr"/>
            <a:r>
              <a:rPr kumimoji="1" lang="zh-TW" altLang="en-US" b="1">
                <a:latin typeface="Times New Roman" pitchFamily="18" charset="0"/>
                <a:ea typeface="新細明體" pitchFamily="18" charset="-120"/>
              </a:rPr>
              <a:t>及公</a:t>
            </a:r>
          </a:p>
          <a:p>
            <a:pPr algn="ctr"/>
            <a:r>
              <a:rPr kumimoji="1" lang="zh-TW" altLang="en-US" b="1">
                <a:latin typeface="Times New Roman" pitchFamily="18" charset="0"/>
                <a:ea typeface="新細明體" pitchFamily="18" charset="-120"/>
              </a:rPr>
              <a:t>告通</a:t>
            </a:r>
          </a:p>
          <a:p>
            <a:pPr algn="ctr"/>
            <a:r>
              <a:rPr kumimoji="1" lang="zh-TW" altLang="en-US" b="1">
                <a:latin typeface="Times New Roman" pitchFamily="18" charset="0"/>
                <a:ea typeface="新細明體" pitchFamily="18" charset="-120"/>
              </a:rPr>
              <a:t>過計</a:t>
            </a:r>
          </a:p>
          <a:p>
            <a:pPr algn="ctr"/>
            <a:r>
              <a:rPr kumimoji="1" lang="zh-TW" altLang="en-US" b="1">
                <a:latin typeface="Times New Roman" pitchFamily="18" charset="0"/>
                <a:ea typeface="新細明體" pitchFamily="18" charset="-120"/>
              </a:rPr>
              <a:t>畫</a:t>
            </a:r>
          </a:p>
        </p:txBody>
      </p:sp>
      <p:sp>
        <p:nvSpPr>
          <p:cNvPr id="26631" name="AutoShape 7"/>
          <p:cNvSpPr>
            <a:spLocks noChangeArrowheads="1"/>
          </p:cNvSpPr>
          <p:nvPr/>
        </p:nvSpPr>
        <p:spPr bwMode="auto">
          <a:xfrm>
            <a:off x="3997325" y="2924175"/>
            <a:ext cx="1150938" cy="1944688"/>
          </a:xfrm>
          <a:prstGeom prst="rightArrowCallout">
            <a:avLst>
              <a:gd name="adj1" fmla="val 42241"/>
              <a:gd name="adj2" fmla="val 42241"/>
              <a:gd name="adj3" fmla="val 16667"/>
              <a:gd name="adj4" fmla="val 66667"/>
            </a:avLst>
          </a:prstGeom>
          <a:gradFill rotWithShape="1">
            <a:gsLst>
              <a:gs pos="0">
                <a:srgbClr val="CC3300"/>
              </a:gs>
              <a:gs pos="100000">
                <a:schemeClr val="bg1"/>
              </a:gs>
            </a:gsLst>
            <a:lin ang="5400000" scaled="1"/>
          </a:gra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pPr algn="ctr"/>
            <a:r>
              <a:rPr kumimoji="1" lang="zh-TW" altLang="en-US" b="1">
                <a:latin typeface="Times New Roman" pitchFamily="18" charset="0"/>
                <a:ea typeface="新細明體" pitchFamily="18" charset="-120"/>
              </a:rPr>
              <a:t>開始</a:t>
            </a:r>
          </a:p>
          <a:p>
            <a:pPr algn="ctr"/>
            <a:r>
              <a:rPr kumimoji="1" lang="zh-TW" altLang="en-US" b="1">
                <a:latin typeface="Times New Roman" pitchFamily="18" charset="0"/>
                <a:ea typeface="新細明體" pitchFamily="18" charset="-120"/>
              </a:rPr>
              <a:t>執行</a:t>
            </a:r>
          </a:p>
          <a:p>
            <a:pPr algn="ctr"/>
            <a:r>
              <a:rPr kumimoji="1" lang="zh-TW" altLang="en-US" b="1">
                <a:latin typeface="Times New Roman" pitchFamily="18" charset="0"/>
                <a:ea typeface="新細明體" pitchFamily="18" charset="-120"/>
              </a:rPr>
              <a:t>計畫</a:t>
            </a:r>
          </a:p>
        </p:txBody>
      </p:sp>
      <p:sp>
        <p:nvSpPr>
          <p:cNvPr id="26632" name="AutoShape 8"/>
          <p:cNvSpPr>
            <a:spLocks noChangeArrowheads="1"/>
          </p:cNvSpPr>
          <p:nvPr/>
        </p:nvSpPr>
        <p:spPr bwMode="auto">
          <a:xfrm>
            <a:off x="5221288" y="2924175"/>
            <a:ext cx="1150937" cy="1944688"/>
          </a:xfrm>
          <a:prstGeom prst="rightArrowCallout">
            <a:avLst>
              <a:gd name="adj1" fmla="val 42241"/>
              <a:gd name="adj2" fmla="val 42241"/>
              <a:gd name="adj3" fmla="val 16667"/>
              <a:gd name="adj4" fmla="val 66667"/>
            </a:avLst>
          </a:prstGeom>
          <a:gradFill rotWithShape="1">
            <a:gsLst>
              <a:gs pos="0">
                <a:srgbClr val="CC3300"/>
              </a:gs>
              <a:gs pos="100000">
                <a:schemeClr val="bg1"/>
              </a:gs>
            </a:gsLst>
            <a:lin ang="5400000" scaled="1"/>
          </a:gra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pPr algn="ctr"/>
            <a:r>
              <a:rPr kumimoji="1" lang="zh-TW" altLang="en-US" b="1">
                <a:latin typeface="Times New Roman" pitchFamily="18" charset="0"/>
                <a:ea typeface="新細明體" pitchFamily="18" charset="-120"/>
              </a:rPr>
              <a:t>請領</a:t>
            </a:r>
          </a:p>
          <a:p>
            <a:pPr algn="ctr"/>
            <a:r>
              <a:rPr kumimoji="1" lang="zh-TW" altLang="en-US" b="1">
                <a:latin typeface="Times New Roman" pitchFamily="18" charset="0"/>
                <a:ea typeface="新細明體" pitchFamily="18" charset="-120"/>
              </a:rPr>
              <a:t>第一</a:t>
            </a:r>
          </a:p>
          <a:p>
            <a:pPr algn="ctr"/>
            <a:r>
              <a:rPr kumimoji="1" lang="zh-TW" altLang="en-US" b="1">
                <a:latin typeface="Times New Roman" pitchFamily="18" charset="0"/>
                <a:ea typeface="新細明體" pitchFamily="18" charset="-120"/>
              </a:rPr>
              <a:t>期款</a:t>
            </a:r>
          </a:p>
        </p:txBody>
      </p:sp>
      <p:sp>
        <p:nvSpPr>
          <p:cNvPr id="26633" name="AutoShape 9"/>
          <p:cNvSpPr>
            <a:spLocks noChangeArrowheads="1"/>
          </p:cNvSpPr>
          <p:nvPr/>
        </p:nvSpPr>
        <p:spPr bwMode="auto">
          <a:xfrm>
            <a:off x="6445250" y="2924175"/>
            <a:ext cx="1150938" cy="1944688"/>
          </a:xfrm>
          <a:prstGeom prst="rightArrowCallout">
            <a:avLst>
              <a:gd name="adj1" fmla="val 42241"/>
              <a:gd name="adj2" fmla="val 42241"/>
              <a:gd name="adj3" fmla="val 16667"/>
              <a:gd name="adj4" fmla="val 66667"/>
            </a:avLst>
          </a:prstGeom>
          <a:gradFill rotWithShape="1">
            <a:gsLst>
              <a:gs pos="0">
                <a:srgbClr val="CC3300"/>
              </a:gs>
              <a:gs pos="100000">
                <a:schemeClr val="bg1"/>
              </a:gs>
            </a:gsLst>
            <a:lin ang="5400000" scaled="1"/>
          </a:gra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pPr algn="ctr"/>
            <a:r>
              <a:rPr kumimoji="1" lang="zh-TW" altLang="en-US" b="1">
                <a:latin typeface="Times New Roman" pitchFamily="18" charset="0"/>
                <a:ea typeface="新細明體" pitchFamily="18" charset="-120"/>
              </a:rPr>
              <a:t>請領</a:t>
            </a:r>
          </a:p>
          <a:p>
            <a:pPr algn="ctr"/>
            <a:r>
              <a:rPr kumimoji="1" lang="zh-TW" altLang="en-US" b="1">
                <a:latin typeface="Times New Roman" pitchFamily="18" charset="0"/>
                <a:ea typeface="新細明體" pitchFamily="18" charset="-120"/>
              </a:rPr>
              <a:t>第二</a:t>
            </a:r>
          </a:p>
          <a:p>
            <a:pPr algn="ctr"/>
            <a:r>
              <a:rPr kumimoji="1" lang="zh-TW" altLang="en-US" b="1">
                <a:latin typeface="Times New Roman" pitchFamily="18" charset="0"/>
                <a:ea typeface="新細明體" pitchFamily="18" charset="-120"/>
              </a:rPr>
              <a:t>期款</a:t>
            </a:r>
          </a:p>
        </p:txBody>
      </p:sp>
      <p:sp>
        <p:nvSpPr>
          <p:cNvPr id="26634" name="AutoShape 10"/>
          <p:cNvSpPr>
            <a:spLocks noChangeArrowheads="1"/>
          </p:cNvSpPr>
          <p:nvPr/>
        </p:nvSpPr>
        <p:spPr bwMode="auto">
          <a:xfrm>
            <a:off x="7667625" y="2852738"/>
            <a:ext cx="1296988" cy="2089150"/>
          </a:xfrm>
          <a:prstGeom prst="flowChartProcess">
            <a:avLst/>
          </a:prstGeom>
          <a:gradFill rotWithShape="1">
            <a:gsLst>
              <a:gs pos="0">
                <a:srgbClr val="CC3300"/>
              </a:gs>
              <a:gs pos="100000">
                <a:schemeClr val="bg1"/>
              </a:gs>
            </a:gsLst>
            <a:lin ang="5400000" scaled="1"/>
          </a:gra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pPr algn="ctr"/>
            <a:r>
              <a:rPr kumimoji="1" lang="zh-TW" altLang="en-US" b="1">
                <a:latin typeface="Times New Roman" pitchFamily="18" charset="0"/>
                <a:ea typeface="新細明體" pitchFamily="18" charset="-120"/>
              </a:rPr>
              <a:t>進行每季管</a:t>
            </a:r>
            <a:endParaRPr kumimoji="1" lang="en-US" altLang="zh-TW" b="1">
              <a:latin typeface="Times New Roman" pitchFamily="18" charset="0"/>
              <a:ea typeface="新細明體" pitchFamily="18" charset="-120"/>
            </a:endParaRPr>
          </a:p>
          <a:p>
            <a:pPr algn="ctr"/>
            <a:r>
              <a:rPr kumimoji="1" lang="zh-TW" altLang="en-US" b="1">
                <a:latin typeface="Times New Roman" pitchFamily="18" charset="0"/>
                <a:ea typeface="新細明體" pitchFamily="18" charset="-120"/>
              </a:rPr>
              <a:t>考及繳交</a:t>
            </a:r>
            <a:endParaRPr kumimoji="1" lang="en-US" altLang="zh-TW" b="1">
              <a:latin typeface="Times New Roman" pitchFamily="18" charset="0"/>
              <a:ea typeface="新細明體" pitchFamily="18" charset="-120"/>
            </a:endParaRPr>
          </a:p>
          <a:p>
            <a:pPr algn="ctr"/>
            <a:r>
              <a:rPr kumimoji="1" lang="zh-TW" altLang="en-US" b="1">
                <a:latin typeface="Times New Roman" pitchFamily="18" charset="0"/>
                <a:ea typeface="新細明體" pitchFamily="18" charset="-120"/>
              </a:rPr>
              <a:t>期末結案</a:t>
            </a:r>
            <a:endParaRPr kumimoji="1" lang="en-US" altLang="zh-TW" b="1">
              <a:latin typeface="Times New Roman" pitchFamily="18" charset="0"/>
              <a:ea typeface="新細明體" pitchFamily="18" charset="-120"/>
            </a:endParaRPr>
          </a:p>
          <a:p>
            <a:pPr algn="ctr"/>
            <a:r>
              <a:rPr kumimoji="1" lang="zh-TW" altLang="en-US" b="1">
                <a:latin typeface="Times New Roman" pitchFamily="18" charset="0"/>
                <a:ea typeface="新細明體" pitchFamily="18" charset="-120"/>
              </a:rPr>
              <a:t>報告</a:t>
            </a:r>
          </a:p>
        </p:txBody>
      </p:sp>
      <p:sp>
        <p:nvSpPr>
          <p:cNvPr id="11" name="矩形 10"/>
          <p:cNvSpPr/>
          <p:nvPr/>
        </p:nvSpPr>
        <p:spPr>
          <a:xfrm>
            <a:off x="8490635" y="6165304"/>
            <a:ext cx="639919" cy="584775"/>
          </a:xfrm>
          <a:prstGeom prst="rect">
            <a:avLst/>
          </a:prstGeom>
          <a:noFill/>
        </p:spPr>
        <p:txBody>
          <a:bodyPr wrap="none">
            <a:spAutoFit/>
          </a:bodyPr>
          <a:lstStyle/>
          <a:p>
            <a:pPr algn="ctr">
              <a:defRPr/>
            </a:pPr>
            <a:r>
              <a:rPr lang="en-US" altLang="zh-TW"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20</a:t>
            </a:r>
            <a:endParaRPr lang="zh-TW" alt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slow">
    <p:randomBar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zh-TW" altLang="en-US" smtClean="0">
                <a:ea typeface="標楷體" pitchFamily="65" charset="-120"/>
              </a:rPr>
              <a:t>二、計畫申請流程及準備文件</a:t>
            </a:r>
          </a:p>
        </p:txBody>
      </p:sp>
      <p:sp>
        <p:nvSpPr>
          <p:cNvPr id="27651" name="Rectangle 3"/>
          <p:cNvSpPr>
            <a:spLocks noGrp="1" noChangeArrowheads="1"/>
          </p:cNvSpPr>
          <p:nvPr>
            <p:ph type="body" idx="1"/>
          </p:nvPr>
        </p:nvSpPr>
        <p:spPr/>
        <p:txBody>
          <a:bodyPr/>
          <a:lstStyle/>
          <a:p>
            <a:pPr eaLnBrk="1" hangingPunct="1">
              <a:lnSpc>
                <a:spcPct val="90000"/>
              </a:lnSpc>
            </a:pPr>
            <a:r>
              <a:rPr lang="zh-TW" altLang="en-US" smtClean="0">
                <a:solidFill>
                  <a:srgbClr val="0000FF"/>
                </a:solidFill>
                <a:latin typeface="標楷體" pitchFamily="65" charset="-120"/>
                <a:ea typeface="標楷體" pitchFamily="65" charset="-120"/>
              </a:rPr>
              <a:t>準備文件 ：</a:t>
            </a:r>
          </a:p>
          <a:p>
            <a:pPr eaLnBrk="1" hangingPunct="1">
              <a:lnSpc>
                <a:spcPct val="90000"/>
              </a:lnSpc>
            </a:pPr>
            <a:r>
              <a:rPr lang="zh-TW" altLang="en-US" sz="2800" smtClean="0">
                <a:latin typeface="標楷體" pitchFamily="65" charset="-120"/>
                <a:ea typeface="標楷體" pitchFamily="65" charset="-120"/>
              </a:rPr>
              <a:t>計畫書請準備</a:t>
            </a:r>
            <a:r>
              <a:rPr lang="en-US" altLang="zh-TW" sz="2800" smtClean="0">
                <a:solidFill>
                  <a:srgbClr val="FF0000"/>
                </a:solidFill>
                <a:latin typeface="標楷體" pitchFamily="65" charset="-120"/>
                <a:ea typeface="標楷體" pitchFamily="65" charset="-120"/>
              </a:rPr>
              <a:t>1</a:t>
            </a:r>
            <a:r>
              <a:rPr lang="zh-TW" altLang="en-US" sz="2800" smtClean="0">
                <a:solidFill>
                  <a:srgbClr val="FF0000"/>
                </a:solidFill>
                <a:latin typeface="標楷體" pitchFamily="65" charset="-120"/>
                <a:ea typeface="標楷體" pitchFamily="65" charset="-120"/>
              </a:rPr>
              <a:t>式</a:t>
            </a:r>
            <a:r>
              <a:rPr lang="en-US" altLang="zh-TW" sz="2800" smtClean="0">
                <a:solidFill>
                  <a:srgbClr val="FF0000"/>
                </a:solidFill>
                <a:latin typeface="標楷體" pitchFamily="65" charset="-120"/>
                <a:ea typeface="標楷體" pitchFamily="65" charset="-120"/>
              </a:rPr>
              <a:t>4</a:t>
            </a:r>
            <a:r>
              <a:rPr lang="zh-TW" altLang="en-US" sz="2800" smtClean="0">
                <a:solidFill>
                  <a:srgbClr val="FF0000"/>
                </a:solidFill>
                <a:latin typeface="標楷體" pitchFamily="65" charset="-120"/>
                <a:ea typeface="標楷體" pitchFamily="65" charset="-120"/>
              </a:rPr>
              <a:t>份</a:t>
            </a:r>
            <a:r>
              <a:rPr lang="en-US" altLang="zh-TW" sz="2800" smtClean="0">
                <a:solidFill>
                  <a:srgbClr val="0000FF"/>
                </a:solidFill>
                <a:latin typeface="標楷體" pitchFamily="65" charset="-120"/>
                <a:ea typeface="標楷體" pitchFamily="65" charset="-120"/>
              </a:rPr>
              <a:t>(</a:t>
            </a:r>
            <a:r>
              <a:rPr lang="zh-TW" altLang="en-US" sz="2800" smtClean="0">
                <a:solidFill>
                  <a:srgbClr val="0000FF"/>
                </a:solidFill>
                <a:latin typeface="標楷體" pitchFamily="65" charset="-120"/>
                <a:ea typeface="標楷體" pitchFamily="65" charset="-120"/>
              </a:rPr>
              <a:t>另含電子檔光碟</a:t>
            </a:r>
            <a:r>
              <a:rPr lang="en-US" altLang="zh-TW" sz="2800" smtClean="0">
                <a:solidFill>
                  <a:srgbClr val="0000FF"/>
                </a:solidFill>
                <a:latin typeface="標楷體" pitchFamily="65" charset="-120"/>
                <a:ea typeface="標楷體" pitchFamily="65" charset="-120"/>
              </a:rPr>
              <a:t>1</a:t>
            </a:r>
            <a:r>
              <a:rPr lang="zh-TW" altLang="en-US" sz="2800" smtClean="0">
                <a:solidFill>
                  <a:srgbClr val="0000FF"/>
                </a:solidFill>
                <a:latin typeface="標楷體" pitchFamily="65" charset="-120"/>
                <a:ea typeface="標楷體" pitchFamily="65" charset="-120"/>
              </a:rPr>
              <a:t>份</a:t>
            </a:r>
            <a:r>
              <a:rPr lang="en-US" altLang="zh-TW" sz="2800" smtClean="0">
                <a:solidFill>
                  <a:srgbClr val="0000FF"/>
                </a:solidFill>
                <a:latin typeface="標楷體" pitchFamily="65" charset="-120"/>
                <a:ea typeface="標楷體" pitchFamily="65" charset="-120"/>
              </a:rPr>
              <a:t>)</a:t>
            </a:r>
            <a:r>
              <a:rPr lang="en-US" altLang="zh-TW" sz="2800" smtClean="0">
                <a:latin typeface="標楷體" pitchFamily="65" charset="-120"/>
                <a:ea typeface="標楷體" pitchFamily="65" charset="-120"/>
              </a:rPr>
              <a:t> </a:t>
            </a:r>
            <a:r>
              <a:rPr lang="zh-TW" altLang="en-US" sz="2800" smtClean="0">
                <a:latin typeface="標楷體" pitchFamily="65" charset="-120"/>
                <a:ea typeface="標楷體" pitchFamily="65" charset="-120"/>
              </a:rPr>
              <a:t>。</a:t>
            </a:r>
            <a:r>
              <a:rPr lang="zh-TW" altLang="en-US" sz="2800" u="sng" smtClean="0">
                <a:solidFill>
                  <a:srgbClr val="0000FF"/>
                </a:solidFill>
                <a:latin typeface="標楷體" pitchFamily="65" charset="-120"/>
                <a:ea typeface="標楷體" pitchFamily="65" charset="-120"/>
              </a:rPr>
              <a:t>請分別備文寄送，</a:t>
            </a:r>
            <a:r>
              <a:rPr lang="zh-TW" altLang="en-US" sz="2800" b="1" u="sng" smtClean="0">
                <a:solidFill>
                  <a:srgbClr val="0000FF"/>
                </a:solidFill>
                <a:latin typeface="標楷體" pitchFamily="65" charset="-120"/>
                <a:ea typeface="標楷體" pitchFamily="65" charset="-120"/>
              </a:rPr>
              <a:t>正本送教育部</a:t>
            </a:r>
            <a:r>
              <a:rPr lang="en-US" altLang="zh-TW" sz="2800" u="sng" smtClean="0">
                <a:solidFill>
                  <a:srgbClr val="0000FF"/>
                </a:solidFill>
                <a:latin typeface="標楷體" pitchFamily="65" charset="-120"/>
                <a:ea typeface="標楷體" pitchFamily="65" charset="-120"/>
              </a:rPr>
              <a:t>(</a:t>
            </a:r>
            <a:r>
              <a:rPr lang="zh-TW" altLang="en-US" sz="2800" u="sng" smtClean="0">
                <a:solidFill>
                  <a:srgbClr val="0000FF"/>
                </a:solidFill>
                <a:latin typeface="標楷體" pitchFamily="65" charset="-120"/>
                <a:ea typeface="標楷體" pitchFamily="65" charset="-120"/>
              </a:rPr>
              <a:t>請附</a:t>
            </a:r>
            <a:r>
              <a:rPr lang="en-US" altLang="zh-TW" sz="2800" u="sng" smtClean="0">
                <a:solidFill>
                  <a:srgbClr val="0000FF"/>
                </a:solidFill>
                <a:latin typeface="標楷體" pitchFamily="65" charset="-120"/>
                <a:ea typeface="標楷體" pitchFamily="65" charset="-120"/>
              </a:rPr>
              <a:t>1</a:t>
            </a:r>
            <a:r>
              <a:rPr lang="zh-TW" altLang="en-US" sz="2800" u="sng" smtClean="0">
                <a:solidFill>
                  <a:srgbClr val="0000FF"/>
                </a:solidFill>
                <a:latin typeface="標楷體" pitchFamily="65" charset="-120"/>
                <a:ea typeface="標楷體" pitchFamily="65" charset="-120"/>
              </a:rPr>
              <a:t>份計畫書</a:t>
            </a:r>
            <a:r>
              <a:rPr lang="en-US" altLang="zh-TW" sz="2800" u="sng" smtClean="0">
                <a:solidFill>
                  <a:srgbClr val="0000FF"/>
                </a:solidFill>
                <a:latin typeface="標楷體" pitchFamily="65" charset="-120"/>
                <a:ea typeface="標楷體" pitchFamily="65" charset="-120"/>
              </a:rPr>
              <a:t>)</a:t>
            </a:r>
            <a:r>
              <a:rPr lang="zh-TW" altLang="en-US" sz="2800" u="sng" smtClean="0">
                <a:solidFill>
                  <a:srgbClr val="0000FF"/>
                </a:solidFill>
                <a:latin typeface="標楷體" pitchFamily="65" charset="-120"/>
                <a:ea typeface="標楷體" pitchFamily="65" charset="-120"/>
              </a:rPr>
              <a:t>；副本送委辦單位</a:t>
            </a:r>
            <a:r>
              <a:rPr lang="zh-TW" altLang="en-US" sz="2800" b="1" u="sng" smtClean="0">
                <a:solidFill>
                  <a:srgbClr val="0000FF"/>
                </a:solidFill>
                <a:latin typeface="標楷體" pitchFamily="65" charset="-120"/>
                <a:ea typeface="標楷體" pitchFamily="65" charset="-120"/>
              </a:rPr>
              <a:t>明志科技大學</a:t>
            </a:r>
            <a:r>
              <a:rPr lang="en-US" altLang="zh-TW" sz="2800" u="sng" smtClean="0">
                <a:solidFill>
                  <a:srgbClr val="0000FF"/>
                </a:solidFill>
                <a:latin typeface="標楷體" pitchFamily="65" charset="-120"/>
                <a:ea typeface="標楷體" pitchFamily="65" charset="-120"/>
              </a:rPr>
              <a:t>(</a:t>
            </a:r>
            <a:r>
              <a:rPr lang="zh-TW" altLang="en-US" sz="2800" u="sng" smtClean="0">
                <a:solidFill>
                  <a:srgbClr val="FF0000"/>
                </a:solidFill>
                <a:latin typeface="標楷體" pitchFamily="65" charset="-120"/>
                <a:ea typeface="標楷體" pitchFamily="65" charset="-120"/>
              </a:rPr>
              <a:t>請附</a:t>
            </a:r>
            <a:r>
              <a:rPr lang="en-US" altLang="zh-TW" sz="2800" u="sng" smtClean="0">
                <a:solidFill>
                  <a:srgbClr val="FF0000"/>
                </a:solidFill>
                <a:latin typeface="標楷體" pitchFamily="65" charset="-120"/>
                <a:ea typeface="標楷體" pitchFamily="65" charset="-120"/>
              </a:rPr>
              <a:t>3</a:t>
            </a:r>
            <a:r>
              <a:rPr lang="zh-TW" altLang="en-US" sz="2800" u="sng" smtClean="0">
                <a:solidFill>
                  <a:srgbClr val="FF0000"/>
                </a:solidFill>
                <a:latin typeface="標楷體" pitchFamily="65" charset="-120"/>
                <a:ea typeface="標楷體" pitchFamily="65" charset="-120"/>
              </a:rPr>
              <a:t>份計畫書及電子檔光碟</a:t>
            </a:r>
            <a:r>
              <a:rPr lang="en-US" altLang="zh-TW" sz="2800" u="sng" smtClean="0">
                <a:solidFill>
                  <a:srgbClr val="FF0000"/>
                </a:solidFill>
                <a:latin typeface="標楷體" pitchFamily="65" charset="-120"/>
                <a:ea typeface="標楷體" pitchFamily="65" charset="-120"/>
              </a:rPr>
              <a:t>1</a:t>
            </a:r>
            <a:r>
              <a:rPr lang="zh-TW" altLang="en-US" sz="2800" u="sng" smtClean="0">
                <a:solidFill>
                  <a:srgbClr val="FF0000"/>
                </a:solidFill>
                <a:latin typeface="標楷體" pitchFamily="65" charset="-120"/>
                <a:ea typeface="標楷體" pitchFamily="65" charset="-120"/>
              </a:rPr>
              <a:t>份</a:t>
            </a:r>
            <a:r>
              <a:rPr lang="en-US" altLang="zh-TW" sz="2800" u="sng" smtClean="0">
                <a:solidFill>
                  <a:srgbClr val="0000FF"/>
                </a:solidFill>
                <a:latin typeface="標楷體" pitchFamily="65" charset="-120"/>
                <a:ea typeface="標楷體" pitchFamily="65" charset="-120"/>
              </a:rPr>
              <a:t>)</a:t>
            </a:r>
            <a:r>
              <a:rPr lang="zh-TW" altLang="en-US" sz="2800" u="sng" smtClean="0">
                <a:solidFill>
                  <a:srgbClr val="0000FF"/>
                </a:solidFill>
                <a:latin typeface="標楷體" pitchFamily="65" charset="-120"/>
                <a:ea typeface="標楷體" pitchFamily="65" charset="-120"/>
              </a:rPr>
              <a:t>。</a:t>
            </a:r>
          </a:p>
          <a:p>
            <a:pPr eaLnBrk="1" hangingPunct="1">
              <a:lnSpc>
                <a:spcPct val="90000"/>
              </a:lnSpc>
            </a:pPr>
            <a:r>
              <a:rPr lang="zh-TW" altLang="en-US" sz="2800" smtClean="0">
                <a:latin typeface="標楷體" pitchFamily="65" charset="-120"/>
                <a:ea typeface="標楷體" pitchFamily="65" charset="-120"/>
              </a:rPr>
              <a:t>計畫書請以</a:t>
            </a:r>
            <a:r>
              <a:rPr lang="en-US" altLang="zh-TW" sz="2800" smtClean="0">
                <a:latin typeface="標楷體" pitchFamily="65" charset="-120"/>
                <a:ea typeface="標楷體" pitchFamily="65" charset="-120"/>
              </a:rPr>
              <a:t>A4</a:t>
            </a:r>
            <a:r>
              <a:rPr lang="zh-TW" altLang="en-US" sz="2800" smtClean="0">
                <a:latin typeface="標楷體" pitchFamily="65" charset="-120"/>
                <a:ea typeface="標楷體" pitchFamily="65" charset="-120"/>
              </a:rPr>
              <a:t>大小，並採雙面列印</a:t>
            </a:r>
            <a:r>
              <a:rPr lang="en-US" altLang="zh-TW" sz="2800" smtClean="0">
                <a:latin typeface="標楷體" pitchFamily="65" charset="-120"/>
                <a:ea typeface="標楷體" pitchFamily="65" charset="-120"/>
              </a:rPr>
              <a:t>(</a:t>
            </a:r>
            <a:r>
              <a:rPr lang="zh-TW" altLang="en-US" sz="2800" smtClean="0">
                <a:latin typeface="標楷體" pitchFamily="65" charset="-120"/>
                <a:ea typeface="標楷體" pitchFamily="65" charset="-120"/>
              </a:rPr>
              <a:t>項目一至十四項</a:t>
            </a:r>
            <a:r>
              <a:rPr lang="zh-TW" altLang="en-US" sz="2800" smtClean="0">
                <a:solidFill>
                  <a:srgbClr val="0000FF"/>
                </a:solidFill>
                <a:latin typeface="標楷體" pitchFamily="65" charset="-120"/>
                <a:ea typeface="標楷體" pitchFamily="65" charset="-120"/>
              </a:rPr>
              <a:t>不超過</a:t>
            </a:r>
            <a:r>
              <a:rPr lang="en-US" altLang="zh-TW" sz="2800" smtClean="0">
                <a:solidFill>
                  <a:srgbClr val="0000FF"/>
                </a:solidFill>
                <a:latin typeface="標楷體" pitchFamily="65" charset="-120"/>
                <a:ea typeface="標楷體" pitchFamily="65" charset="-120"/>
              </a:rPr>
              <a:t>30</a:t>
            </a:r>
            <a:r>
              <a:rPr lang="zh-TW" altLang="en-US" sz="2800" smtClean="0">
                <a:solidFill>
                  <a:srgbClr val="0000FF"/>
                </a:solidFill>
                <a:latin typeface="標楷體" pitchFamily="65" charset="-120"/>
                <a:ea typeface="標楷體" pitchFamily="65" charset="-120"/>
              </a:rPr>
              <a:t>頁</a:t>
            </a:r>
            <a:r>
              <a:rPr lang="en-US" altLang="zh-TW" sz="2800" smtClean="0">
                <a:latin typeface="標楷體" pitchFamily="65" charset="-120"/>
                <a:ea typeface="標楷體" pitchFamily="65" charset="-120"/>
              </a:rPr>
              <a:t>)</a:t>
            </a:r>
            <a:r>
              <a:rPr lang="zh-TW" altLang="en-US" sz="2800" smtClean="0">
                <a:latin typeface="標楷體" pitchFamily="65" charset="-120"/>
                <a:ea typeface="標楷體" pitchFamily="65" charset="-120"/>
              </a:rPr>
              <a:t>，裝訂成冊 。</a:t>
            </a:r>
          </a:p>
          <a:p>
            <a:pPr eaLnBrk="1" hangingPunct="1">
              <a:lnSpc>
                <a:spcPct val="90000"/>
              </a:lnSpc>
            </a:pPr>
            <a:r>
              <a:rPr lang="zh-TW" altLang="en-US" sz="2800" smtClean="0">
                <a:latin typeface="標楷體" pitchFamily="65" charset="-120"/>
                <a:ea typeface="標楷體" pitchFamily="65" charset="-120"/>
              </a:rPr>
              <a:t>計畫書之附錄資料，請於申請時檢附，若未檢附者，請述明原因，以提供評審委員審閱。</a:t>
            </a:r>
          </a:p>
          <a:p>
            <a:pPr eaLnBrk="1" hangingPunct="1">
              <a:lnSpc>
                <a:spcPct val="90000"/>
              </a:lnSpc>
            </a:pPr>
            <a:endParaRPr lang="zh-TW" altLang="en-US" smtClean="0">
              <a:latin typeface="標楷體" pitchFamily="65" charset="-120"/>
              <a:ea typeface="標楷體" pitchFamily="65" charset="-120"/>
            </a:endParaRPr>
          </a:p>
        </p:txBody>
      </p:sp>
      <p:sp>
        <p:nvSpPr>
          <p:cNvPr id="4" name="矩形 3"/>
          <p:cNvSpPr/>
          <p:nvPr/>
        </p:nvSpPr>
        <p:spPr>
          <a:xfrm>
            <a:off x="8490635" y="6165304"/>
            <a:ext cx="639919" cy="584775"/>
          </a:xfrm>
          <a:prstGeom prst="rect">
            <a:avLst/>
          </a:prstGeom>
          <a:noFill/>
        </p:spPr>
        <p:txBody>
          <a:bodyPr wrap="none">
            <a:spAutoFit/>
          </a:bodyPr>
          <a:lstStyle/>
          <a:p>
            <a:pPr algn="ctr">
              <a:defRPr/>
            </a:pPr>
            <a:r>
              <a:rPr lang="en-US" altLang="zh-TW"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21</a:t>
            </a:r>
            <a:endParaRPr lang="zh-TW" alt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slow">
    <p:randomBa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zh-TW" altLang="en-US" smtClean="0">
                <a:ea typeface="標楷體" pitchFamily="65" charset="-120"/>
              </a:rPr>
              <a:t>三、</a:t>
            </a:r>
            <a:r>
              <a:rPr lang="zh-TW" altLang="zh-TW" smtClean="0">
                <a:ea typeface="標楷體" pitchFamily="65" charset="-120"/>
              </a:rPr>
              <a:t>資料檢核表之說明</a:t>
            </a:r>
            <a:r>
              <a:rPr lang="zh-TW" altLang="zh-TW" smtClean="0"/>
              <a:t> </a:t>
            </a:r>
            <a:endParaRPr lang="zh-TW" altLang="en-US" smtClean="0"/>
          </a:p>
        </p:txBody>
      </p:sp>
      <p:sp>
        <p:nvSpPr>
          <p:cNvPr id="28675" name="Rectangle 3"/>
          <p:cNvSpPr>
            <a:spLocks noGrp="1" noChangeArrowheads="1"/>
          </p:cNvSpPr>
          <p:nvPr>
            <p:ph type="body" idx="1"/>
          </p:nvPr>
        </p:nvSpPr>
        <p:spPr>
          <a:xfrm>
            <a:off x="755650" y="2017713"/>
            <a:ext cx="8199438" cy="4114800"/>
          </a:xfrm>
        </p:spPr>
        <p:txBody>
          <a:bodyPr/>
          <a:lstStyle/>
          <a:p>
            <a:pPr eaLnBrk="1" hangingPunct="1"/>
            <a:r>
              <a:rPr lang="zh-TW" altLang="en-US" b="1" smtClean="0">
                <a:solidFill>
                  <a:srgbClr val="0000FF"/>
                </a:solidFill>
                <a:latin typeface="標楷體" pitchFamily="65" charset="-120"/>
                <a:ea typeface="標楷體" pitchFamily="65" charset="-120"/>
              </a:rPr>
              <a:t>資料檢核表之規定說明</a:t>
            </a:r>
            <a:r>
              <a:rPr lang="zh-TW" altLang="en-US" smtClean="0">
                <a:latin typeface="標楷體" pitchFamily="65" charset="-120"/>
                <a:ea typeface="標楷體" pitchFamily="65" charset="-120"/>
              </a:rPr>
              <a:t> </a:t>
            </a:r>
            <a:r>
              <a:rPr lang="zh-TW" altLang="en-US" b="1" smtClean="0">
                <a:solidFill>
                  <a:srgbClr val="0000FF"/>
                </a:solidFill>
                <a:latin typeface="標楷體" pitchFamily="65" charset="-120"/>
                <a:ea typeface="標楷體" pitchFamily="65" charset="-120"/>
              </a:rPr>
              <a:t>：</a:t>
            </a:r>
          </a:p>
          <a:p>
            <a:pPr eaLnBrk="1" hangingPunct="1"/>
            <a:r>
              <a:rPr lang="zh-TW" altLang="en-US" sz="2800" smtClean="0">
                <a:latin typeface="標楷體" pitchFamily="65" charset="-120"/>
                <a:ea typeface="標楷體" pitchFamily="65" charset="-120"/>
              </a:rPr>
              <a:t>資料檢核表中，申請學校自我檢核的欄位請務必填妥，勾選”未完備”者請詳述原因。</a:t>
            </a:r>
            <a:endParaRPr lang="en-US" altLang="zh-TW" sz="2800" smtClean="0">
              <a:latin typeface="標楷體" pitchFamily="65" charset="-120"/>
              <a:ea typeface="標楷體" pitchFamily="65" charset="-120"/>
            </a:endParaRPr>
          </a:p>
          <a:p>
            <a:pPr eaLnBrk="1" hangingPunct="1"/>
            <a:r>
              <a:rPr lang="zh-TW" altLang="en-US" sz="2800" smtClean="0">
                <a:solidFill>
                  <a:srgbClr val="FF0000"/>
                </a:solidFill>
                <a:latin typeface="標楷體" pitchFamily="65" charset="-120"/>
                <a:ea typeface="標楷體" pitchFamily="65" charset="-120"/>
              </a:rPr>
              <a:t>請確實檢附</a:t>
            </a:r>
            <a:r>
              <a:rPr lang="zh-TW" altLang="en-US" sz="2800" u="sng" smtClean="0">
                <a:solidFill>
                  <a:srgbClr val="FF0000"/>
                </a:solidFill>
                <a:latin typeface="標楷體" pitchFamily="65" charset="-120"/>
                <a:ea typeface="標楷體" pitchFamily="65" charset="-120"/>
              </a:rPr>
              <a:t>實習機構名冊</a:t>
            </a:r>
            <a:r>
              <a:rPr lang="zh-TW" altLang="en-US" sz="2800" smtClean="0">
                <a:solidFill>
                  <a:srgbClr val="FF0000"/>
                </a:solidFill>
                <a:latin typeface="標楷體" pitchFamily="65" charset="-120"/>
                <a:ea typeface="標楷體" pitchFamily="65" charset="-120"/>
              </a:rPr>
              <a:t>、</a:t>
            </a:r>
            <a:r>
              <a:rPr lang="zh-TW" altLang="en-US" sz="2800" u="sng" smtClean="0">
                <a:solidFill>
                  <a:srgbClr val="FF0000"/>
                </a:solidFill>
                <a:latin typeface="標楷體" pitchFamily="65" charset="-120"/>
                <a:ea typeface="標楷體" pitchFamily="65" charset="-120"/>
              </a:rPr>
              <a:t>實習委員會組織章程</a:t>
            </a:r>
            <a:r>
              <a:rPr lang="zh-TW" altLang="en-US" sz="2800" smtClean="0">
                <a:solidFill>
                  <a:srgbClr val="FF0000"/>
                </a:solidFill>
                <a:latin typeface="標楷體" pitchFamily="65" charset="-120"/>
                <a:ea typeface="標楷體" pitchFamily="65" charset="-120"/>
              </a:rPr>
              <a:t>、</a:t>
            </a:r>
            <a:r>
              <a:rPr lang="zh-TW" altLang="en-US" sz="2800" u="sng" smtClean="0">
                <a:solidFill>
                  <a:srgbClr val="FF0000"/>
                </a:solidFill>
                <a:latin typeface="標楷體" pitchFamily="65" charset="-120"/>
                <a:ea typeface="標楷體" pitchFamily="65" charset="-120"/>
              </a:rPr>
              <a:t>委員會名冊</a:t>
            </a:r>
            <a:r>
              <a:rPr lang="zh-TW" altLang="en-US" sz="2800" smtClean="0">
                <a:solidFill>
                  <a:srgbClr val="FF0000"/>
                </a:solidFill>
                <a:latin typeface="標楷體" pitchFamily="65" charset="-120"/>
                <a:ea typeface="標楷體" pitchFamily="65" charset="-120"/>
              </a:rPr>
              <a:t>及</a:t>
            </a:r>
            <a:r>
              <a:rPr lang="zh-TW" altLang="en-US" sz="2800" u="sng" smtClean="0">
                <a:solidFill>
                  <a:srgbClr val="FF0000"/>
                </a:solidFill>
                <a:latin typeface="標楷體" pitchFamily="65" charset="-120"/>
                <a:ea typeface="標楷體" pitchFamily="65" charset="-120"/>
              </a:rPr>
              <a:t>最近一次實習委員會會議紀錄</a:t>
            </a:r>
            <a:r>
              <a:rPr lang="zh-TW" altLang="en-US" sz="2800" smtClean="0">
                <a:solidFill>
                  <a:srgbClr val="FF0000"/>
                </a:solidFill>
                <a:latin typeface="標楷體" pitchFamily="65" charset="-120"/>
                <a:ea typeface="標楷體" pitchFamily="65" charset="-120"/>
              </a:rPr>
              <a:t>。</a:t>
            </a:r>
          </a:p>
          <a:p>
            <a:pPr eaLnBrk="1" hangingPunct="1"/>
            <a:r>
              <a:rPr lang="zh-TW" altLang="en-US" sz="2800" smtClean="0">
                <a:latin typeface="標楷體" pitchFamily="65" charset="-120"/>
                <a:ea typeface="標楷體" pitchFamily="65" charset="-120"/>
              </a:rPr>
              <a:t>除附錄所述之文件資料外，各申請學校有辦理本計畫之相關文件資料，可提供審查委員參考者，請於項目欄補列敘明。</a:t>
            </a:r>
            <a:r>
              <a:rPr lang="zh-TW" altLang="en-US" sz="2800" smtClean="0">
                <a:solidFill>
                  <a:srgbClr val="FF3300"/>
                </a:solidFill>
                <a:latin typeface="標楷體" pitchFamily="65" charset="-120"/>
                <a:ea typeface="標楷體" pitchFamily="65" charset="-120"/>
              </a:rPr>
              <a:t>請勿裝訂於計畫書內，另以附件方式檢附。</a:t>
            </a:r>
          </a:p>
          <a:p>
            <a:pPr eaLnBrk="1" hangingPunct="1"/>
            <a:endParaRPr lang="zh-TW" altLang="en-US" smtClean="0">
              <a:latin typeface="標楷體" pitchFamily="65" charset="-120"/>
              <a:ea typeface="標楷體" pitchFamily="65" charset="-120"/>
              <a:sym typeface="Wingdings" pitchFamily="2" charset="2"/>
            </a:endParaRPr>
          </a:p>
        </p:txBody>
      </p:sp>
      <p:sp>
        <p:nvSpPr>
          <p:cNvPr id="4" name="矩形 3"/>
          <p:cNvSpPr/>
          <p:nvPr/>
        </p:nvSpPr>
        <p:spPr>
          <a:xfrm>
            <a:off x="8490635" y="6165303"/>
            <a:ext cx="639919" cy="584775"/>
          </a:xfrm>
          <a:prstGeom prst="rect">
            <a:avLst/>
          </a:prstGeom>
          <a:noFill/>
        </p:spPr>
        <p:txBody>
          <a:bodyPr wrap="none">
            <a:spAutoFit/>
          </a:bodyPr>
          <a:lstStyle/>
          <a:p>
            <a:pPr algn="ctr">
              <a:defRPr/>
            </a:pPr>
            <a:r>
              <a:rPr lang="en-US" altLang="zh-TW"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22</a:t>
            </a:r>
            <a:endParaRPr lang="zh-TW" alt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slow">
    <p:randomBar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zh-TW" altLang="en-US" smtClean="0">
                <a:ea typeface="標楷體" pitchFamily="65" charset="-120"/>
              </a:rPr>
              <a:t>三、</a:t>
            </a:r>
            <a:r>
              <a:rPr lang="zh-TW" altLang="zh-TW" smtClean="0">
                <a:ea typeface="標楷體" pitchFamily="65" charset="-120"/>
              </a:rPr>
              <a:t>資料檢核表之說明</a:t>
            </a:r>
            <a:endParaRPr lang="zh-TW" altLang="en-US" smtClean="0">
              <a:ea typeface="標楷體" pitchFamily="65" charset="-120"/>
            </a:endParaRPr>
          </a:p>
        </p:txBody>
      </p:sp>
      <p:sp>
        <p:nvSpPr>
          <p:cNvPr id="29699" name="Rectangle 3"/>
          <p:cNvSpPr>
            <a:spLocks noGrp="1" noChangeArrowheads="1"/>
          </p:cNvSpPr>
          <p:nvPr>
            <p:ph type="body" idx="1"/>
          </p:nvPr>
        </p:nvSpPr>
        <p:spPr>
          <a:xfrm>
            <a:off x="539750" y="1844675"/>
            <a:ext cx="8064500" cy="4752975"/>
          </a:xfrm>
        </p:spPr>
        <p:txBody>
          <a:bodyPr/>
          <a:lstStyle/>
          <a:p>
            <a:pPr eaLnBrk="1" hangingPunct="1">
              <a:lnSpc>
                <a:spcPct val="90000"/>
              </a:lnSpc>
            </a:pPr>
            <a:r>
              <a:rPr lang="zh-TW" altLang="en-US" b="1" smtClean="0">
                <a:solidFill>
                  <a:srgbClr val="0000FF"/>
                </a:solidFill>
                <a:latin typeface="標楷體" pitchFamily="65" charset="-120"/>
                <a:ea typeface="標楷體" pitchFamily="65" charset="-120"/>
              </a:rPr>
              <a:t>資料檢核表之規定說明</a:t>
            </a:r>
            <a:r>
              <a:rPr lang="zh-TW" altLang="en-US" smtClean="0">
                <a:latin typeface="標楷體" pitchFamily="65" charset="-120"/>
                <a:ea typeface="標楷體" pitchFamily="65" charset="-120"/>
              </a:rPr>
              <a:t> </a:t>
            </a:r>
            <a:r>
              <a:rPr lang="zh-TW" altLang="en-US" b="1" smtClean="0">
                <a:solidFill>
                  <a:srgbClr val="0000FF"/>
                </a:solidFill>
                <a:latin typeface="標楷體" pitchFamily="65" charset="-120"/>
                <a:ea typeface="標楷體" pitchFamily="65" charset="-120"/>
              </a:rPr>
              <a:t>：</a:t>
            </a:r>
          </a:p>
          <a:p>
            <a:pPr eaLnBrk="1" hangingPunct="1">
              <a:lnSpc>
                <a:spcPct val="90000"/>
              </a:lnSpc>
            </a:pPr>
            <a:r>
              <a:rPr lang="zh-TW" altLang="en-US" smtClean="0">
                <a:latin typeface="標楷體" pitchFamily="65" charset="-120"/>
                <a:ea typeface="標楷體" pitchFamily="65" charset="-120"/>
              </a:rPr>
              <a:t>檢核項目：</a:t>
            </a:r>
          </a:p>
          <a:p>
            <a:pPr lvl="1" eaLnBrk="1" hangingPunct="1">
              <a:lnSpc>
                <a:spcPct val="90000"/>
              </a:lnSpc>
            </a:pPr>
            <a:r>
              <a:rPr lang="zh-TW" altLang="en-US" b="1" u="sng" smtClean="0">
                <a:latin typeface="標楷體" pitchFamily="65" charset="-120"/>
                <a:ea typeface="標楷體" pitchFamily="65" charset="-120"/>
              </a:rPr>
              <a:t>計畫書</a:t>
            </a:r>
            <a:r>
              <a:rPr lang="zh-TW" altLang="en-US" smtClean="0">
                <a:latin typeface="標楷體" pitchFamily="65" charset="-120"/>
                <a:ea typeface="標楷體" pitchFamily="65" charset="-120"/>
              </a:rPr>
              <a:t>請勿超過</a:t>
            </a:r>
            <a:r>
              <a:rPr lang="en-US" altLang="zh-TW" smtClean="0">
                <a:latin typeface="標楷體" pitchFamily="65" charset="-120"/>
                <a:ea typeface="標楷體" pitchFamily="65" charset="-120"/>
              </a:rPr>
              <a:t>30</a:t>
            </a:r>
            <a:r>
              <a:rPr lang="zh-TW" altLang="en-US" smtClean="0">
                <a:latin typeface="標楷體" pitchFamily="65" charset="-120"/>
                <a:ea typeface="標楷體" pitchFamily="65" charset="-120"/>
              </a:rPr>
              <a:t>頁，並以雙面列印。</a:t>
            </a:r>
          </a:p>
          <a:p>
            <a:pPr lvl="1" eaLnBrk="1" hangingPunct="1">
              <a:lnSpc>
                <a:spcPct val="90000"/>
              </a:lnSpc>
            </a:pPr>
            <a:r>
              <a:rPr lang="zh-TW" altLang="en-US" smtClean="0">
                <a:latin typeface="標楷體" pitchFamily="65" charset="-120"/>
                <a:ea typeface="標楷體" pitchFamily="65" charset="-120"/>
              </a:rPr>
              <a:t>計畫書請檢核封面、學校基本資料表及計畫書內容等三大項目。</a:t>
            </a:r>
          </a:p>
          <a:p>
            <a:pPr lvl="1" eaLnBrk="1" hangingPunct="1">
              <a:lnSpc>
                <a:spcPct val="90000"/>
              </a:lnSpc>
            </a:pPr>
            <a:r>
              <a:rPr lang="zh-TW" altLang="en-US" b="1" u="sng" smtClean="0">
                <a:solidFill>
                  <a:srgbClr val="000000"/>
                </a:solidFill>
                <a:latin typeface="Times New Roman" pitchFamily="18" charset="0"/>
                <a:ea typeface="標楷體" pitchFamily="65" charset="-120"/>
                <a:cs typeface="Times New Roman" pitchFamily="18" charset="0"/>
              </a:rPr>
              <a:t>已達補助條件</a:t>
            </a:r>
            <a:r>
              <a:rPr lang="zh-TW" altLang="en-US" smtClean="0">
                <a:solidFill>
                  <a:srgbClr val="000000"/>
                </a:solidFill>
                <a:latin typeface="Times New Roman" pitchFamily="18" charset="0"/>
                <a:ea typeface="標楷體" pitchFamily="65" charset="-120"/>
                <a:cs typeface="Times New Roman" pitchFamily="18" charset="0"/>
              </a:rPr>
              <a:t>：</a:t>
            </a:r>
            <a:r>
              <a:rPr lang="en-US" altLang="zh-TW" u="sng" smtClean="0">
                <a:solidFill>
                  <a:srgbClr val="000000"/>
                </a:solidFill>
                <a:latin typeface="標楷體" pitchFamily="65" charset="-120"/>
                <a:ea typeface="標楷體" pitchFamily="65" charset="-120"/>
                <a:cs typeface="Times New Roman" pitchFamily="18" charset="0"/>
              </a:rPr>
              <a:t>101</a:t>
            </a:r>
            <a:r>
              <a:rPr lang="zh-TW" altLang="en-US" u="sng" smtClean="0">
                <a:solidFill>
                  <a:srgbClr val="000000"/>
                </a:solidFill>
                <a:latin typeface="標楷體" pitchFamily="65" charset="-120"/>
                <a:ea typeface="標楷體" pitchFamily="65" charset="-120"/>
                <a:cs typeface="Times New Roman" pitchFamily="18" charset="0"/>
              </a:rPr>
              <a:t>學年度實際</a:t>
            </a:r>
            <a:r>
              <a:rPr lang="zh-TW" altLang="en-US" smtClean="0">
                <a:solidFill>
                  <a:srgbClr val="000000"/>
                </a:solidFill>
                <a:latin typeface="標楷體" pitchFamily="65" charset="-120"/>
                <a:ea typeface="標楷體" pitchFamily="65" charset="-120"/>
                <a:cs typeface="Times New Roman" pitchFamily="18" charset="0"/>
              </a:rPr>
              <a:t>參加實習學生人數（大學部及專科部之日間部人數），需超過</a:t>
            </a:r>
            <a:r>
              <a:rPr lang="en-US" altLang="zh-TW" smtClean="0">
                <a:solidFill>
                  <a:srgbClr val="000000"/>
                </a:solidFill>
                <a:latin typeface="標楷體" pitchFamily="65" charset="-120"/>
                <a:ea typeface="標楷體" pitchFamily="65" charset="-120"/>
                <a:cs typeface="Times New Roman" pitchFamily="18" charset="0"/>
              </a:rPr>
              <a:t>100</a:t>
            </a:r>
            <a:r>
              <a:rPr lang="zh-TW" altLang="en-US" smtClean="0">
                <a:solidFill>
                  <a:srgbClr val="000000"/>
                </a:solidFill>
                <a:latin typeface="標楷體" pitchFamily="65" charset="-120"/>
                <a:ea typeface="標楷體" pitchFamily="65" charset="-120"/>
                <a:cs typeface="Times New Roman" pitchFamily="18" charset="0"/>
              </a:rPr>
              <a:t>學年度</a:t>
            </a:r>
            <a:r>
              <a:rPr lang="zh-TW" altLang="en-US" u="sng" smtClean="0">
                <a:solidFill>
                  <a:srgbClr val="000000"/>
                </a:solidFill>
                <a:latin typeface="標楷體" pitchFamily="65" charset="-120"/>
                <a:ea typeface="標楷體" pitchFamily="65" charset="-120"/>
                <a:cs typeface="Times New Roman" pitchFamily="18" charset="0"/>
              </a:rPr>
              <a:t>日間部</a:t>
            </a:r>
            <a:r>
              <a:rPr lang="zh-TW" altLang="en-US" smtClean="0">
                <a:solidFill>
                  <a:srgbClr val="000000"/>
                </a:solidFill>
                <a:latin typeface="標楷體" pitchFamily="65" charset="-120"/>
                <a:ea typeface="標楷體" pitchFamily="65" charset="-120"/>
                <a:cs typeface="Times New Roman" pitchFamily="18" charset="0"/>
              </a:rPr>
              <a:t>畢業生人數</a:t>
            </a:r>
            <a:r>
              <a:rPr lang="en-US" altLang="zh-TW" u="sng" smtClean="0">
                <a:solidFill>
                  <a:srgbClr val="000000"/>
                </a:solidFill>
                <a:latin typeface="標楷體" pitchFamily="65" charset="-120"/>
                <a:ea typeface="標楷體" pitchFamily="65" charset="-120"/>
                <a:cs typeface="Times New Roman" pitchFamily="18" charset="0"/>
              </a:rPr>
              <a:t>20</a:t>
            </a:r>
            <a:r>
              <a:rPr lang="zh-TW" altLang="en-US" u="sng" smtClean="0">
                <a:solidFill>
                  <a:srgbClr val="000000"/>
                </a:solidFill>
                <a:latin typeface="標楷體" pitchFamily="65" charset="-120"/>
                <a:ea typeface="標楷體" pitchFamily="65" charset="-120"/>
                <a:cs typeface="Times New Roman" pitchFamily="18" charset="0"/>
              </a:rPr>
              <a:t>％，且</a:t>
            </a:r>
            <a:r>
              <a:rPr lang="en-US" altLang="zh-TW" u="sng" smtClean="0">
                <a:solidFill>
                  <a:srgbClr val="0033CC"/>
                </a:solidFill>
                <a:latin typeface="標楷體" pitchFamily="65" charset="-120"/>
                <a:ea typeface="標楷體" pitchFamily="65" charset="-120"/>
                <a:cs typeface="Times New Roman" pitchFamily="18" charset="0"/>
              </a:rPr>
              <a:t>102</a:t>
            </a:r>
            <a:r>
              <a:rPr lang="zh-TW" altLang="en-US" u="sng" smtClean="0">
                <a:solidFill>
                  <a:srgbClr val="0033CC"/>
                </a:solidFill>
                <a:latin typeface="標楷體" pitchFamily="65" charset="-120"/>
                <a:ea typeface="標楷體" pitchFamily="65" charset="-120"/>
                <a:cs typeface="Times New Roman" pitchFamily="18" charset="0"/>
              </a:rPr>
              <a:t>學年度計畫</a:t>
            </a:r>
            <a:r>
              <a:rPr lang="zh-TW" altLang="en-US" u="sng" smtClean="0">
                <a:solidFill>
                  <a:srgbClr val="000000"/>
                </a:solidFill>
                <a:latin typeface="標楷體" pitchFamily="65" charset="-120"/>
                <a:ea typeface="標楷體" pitchFamily="65" charset="-120"/>
                <a:cs typeface="Times New Roman" pitchFamily="18" charset="0"/>
              </a:rPr>
              <a:t>申請暑期實習人數未超過申請總實習人數之</a:t>
            </a:r>
            <a:r>
              <a:rPr lang="en-US" altLang="zh-TW" u="sng" smtClean="0">
                <a:solidFill>
                  <a:srgbClr val="000000"/>
                </a:solidFill>
                <a:latin typeface="標楷體" pitchFamily="65" charset="-120"/>
                <a:ea typeface="標楷體" pitchFamily="65" charset="-120"/>
                <a:cs typeface="Times New Roman" pitchFamily="18" charset="0"/>
              </a:rPr>
              <a:t>70%</a:t>
            </a:r>
            <a:r>
              <a:rPr lang="zh-TW" altLang="en-US" u="sng" smtClean="0">
                <a:solidFill>
                  <a:srgbClr val="000000"/>
                </a:solidFill>
                <a:latin typeface="標楷體" pitchFamily="65" charset="-120"/>
                <a:ea typeface="標楷體" pitchFamily="65" charset="-120"/>
                <a:cs typeface="Times New Roman" pitchFamily="18" charset="0"/>
              </a:rPr>
              <a:t>。</a:t>
            </a:r>
            <a:endParaRPr lang="en-US" altLang="zh-TW" smtClean="0">
              <a:solidFill>
                <a:schemeClr val="tx2"/>
              </a:solidFill>
              <a:latin typeface="標楷體" pitchFamily="65" charset="-120"/>
              <a:ea typeface="標楷體" pitchFamily="65" charset="-120"/>
            </a:endParaRPr>
          </a:p>
        </p:txBody>
      </p:sp>
      <p:sp>
        <p:nvSpPr>
          <p:cNvPr id="4" name="矩形 3"/>
          <p:cNvSpPr/>
          <p:nvPr/>
        </p:nvSpPr>
        <p:spPr>
          <a:xfrm>
            <a:off x="8490635" y="6165304"/>
            <a:ext cx="639919" cy="584775"/>
          </a:xfrm>
          <a:prstGeom prst="rect">
            <a:avLst/>
          </a:prstGeom>
          <a:noFill/>
        </p:spPr>
        <p:txBody>
          <a:bodyPr wrap="none">
            <a:spAutoFit/>
          </a:bodyPr>
          <a:lstStyle/>
          <a:p>
            <a:pPr algn="ctr">
              <a:defRPr/>
            </a:pPr>
            <a:r>
              <a:rPr lang="en-US" altLang="zh-TW"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23</a:t>
            </a:r>
            <a:endParaRPr lang="zh-TW" alt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slow">
    <p:randomBar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標題 1"/>
          <p:cNvSpPr>
            <a:spLocks noGrp="1"/>
          </p:cNvSpPr>
          <p:nvPr>
            <p:ph type="title"/>
          </p:nvPr>
        </p:nvSpPr>
        <p:spPr/>
        <p:txBody>
          <a:bodyPr/>
          <a:lstStyle/>
          <a:p>
            <a:r>
              <a:rPr lang="zh-TW" altLang="en-US" smtClean="0">
                <a:ea typeface="標楷體" pitchFamily="65" charset="-120"/>
              </a:rPr>
              <a:t>四、學校基本資料表</a:t>
            </a:r>
            <a:r>
              <a:rPr lang="zh-TW" altLang="zh-TW" smtClean="0">
                <a:ea typeface="標楷體" pitchFamily="65" charset="-120"/>
              </a:rPr>
              <a:t>之說明</a:t>
            </a:r>
            <a:endParaRPr lang="zh-TW" altLang="en-US" smtClean="0"/>
          </a:p>
        </p:txBody>
      </p:sp>
      <p:sp>
        <p:nvSpPr>
          <p:cNvPr id="30723" name="內容版面配置區 2"/>
          <p:cNvSpPr>
            <a:spLocks noGrp="1"/>
          </p:cNvSpPr>
          <p:nvPr>
            <p:ph idx="1"/>
          </p:nvPr>
        </p:nvSpPr>
        <p:spPr/>
        <p:txBody>
          <a:bodyPr/>
          <a:lstStyle/>
          <a:p>
            <a:r>
              <a:rPr lang="zh-TW" altLang="en-US" sz="2800" smtClean="0">
                <a:solidFill>
                  <a:srgbClr val="000099"/>
                </a:solidFill>
                <a:latin typeface="標楷體" pitchFamily="65" charset="-120"/>
                <a:ea typeface="標楷體" pitchFamily="65" charset="-120"/>
              </a:rPr>
              <a:t>各校</a:t>
            </a:r>
            <a:r>
              <a:rPr lang="en-US" altLang="zh-TW" sz="2800" smtClean="0">
                <a:solidFill>
                  <a:srgbClr val="000099"/>
                </a:solidFill>
                <a:latin typeface="標楷體" pitchFamily="65" charset="-120"/>
                <a:ea typeface="標楷體" pitchFamily="65" charset="-120"/>
              </a:rPr>
              <a:t>100</a:t>
            </a:r>
            <a:r>
              <a:rPr lang="zh-TW" altLang="zh-TW" sz="2800" smtClean="0">
                <a:solidFill>
                  <a:srgbClr val="000099"/>
                </a:solidFill>
                <a:latin typeface="標楷體" pitchFamily="65" charset="-120"/>
                <a:ea typeface="標楷體" pitchFamily="65" charset="-120"/>
              </a:rPr>
              <a:t>學年度日間部畢業生人數</a:t>
            </a:r>
            <a:r>
              <a:rPr lang="zh-TW" altLang="en-US" sz="2800" smtClean="0">
                <a:solidFill>
                  <a:srgbClr val="000099"/>
                </a:solidFill>
                <a:latin typeface="標楷體" pitchFamily="65" charset="-120"/>
                <a:ea typeface="標楷體" pitchFamily="65" charset="-120"/>
              </a:rPr>
              <a:t>，係</a:t>
            </a:r>
            <a:r>
              <a:rPr lang="zh-TW" altLang="zh-TW" sz="2800" smtClean="0">
                <a:solidFill>
                  <a:srgbClr val="000099"/>
                </a:solidFill>
                <a:latin typeface="標楷體" pitchFamily="65" charset="-120"/>
                <a:ea typeface="標楷體" pitchFamily="65" charset="-120"/>
              </a:rPr>
              <a:t>以學校</a:t>
            </a:r>
            <a:r>
              <a:rPr lang="en-US" altLang="zh-TW" sz="2800" smtClean="0">
                <a:solidFill>
                  <a:srgbClr val="000099"/>
                </a:solidFill>
                <a:latin typeface="標楷體" pitchFamily="65" charset="-120"/>
                <a:ea typeface="標楷體" pitchFamily="65" charset="-120"/>
              </a:rPr>
              <a:t>101</a:t>
            </a:r>
            <a:r>
              <a:rPr lang="zh-TW" altLang="zh-TW" sz="2800" smtClean="0">
                <a:solidFill>
                  <a:srgbClr val="000099"/>
                </a:solidFill>
                <a:latin typeface="標楷體" pitchFamily="65" charset="-120"/>
                <a:ea typeface="標楷體" pitchFamily="65" charset="-120"/>
              </a:rPr>
              <a:t>年</a:t>
            </a:r>
            <a:r>
              <a:rPr lang="en-US" altLang="zh-TW" sz="2800" smtClean="0">
                <a:solidFill>
                  <a:srgbClr val="000099"/>
                </a:solidFill>
                <a:latin typeface="標楷體" pitchFamily="65" charset="-120"/>
                <a:ea typeface="標楷體" pitchFamily="65" charset="-120"/>
              </a:rPr>
              <a:t>11</a:t>
            </a:r>
            <a:r>
              <a:rPr lang="zh-TW" altLang="en-US" sz="2800" smtClean="0">
                <a:solidFill>
                  <a:srgbClr val="000099"/>
                </a:solidFill>
                <a:latin typeface="標楷體" pitchFamily="65" charset="-120"/>
                <a:ea typeface="標楷體" pitchFamily="65" charset="-120"/>
              </a:rPr>
              <a:t>月</a:t>
            </a:r>
            <a:r>
              <a:rPr lang="zh-TW" altLang="zh-TW" sz="2800" smtClean="0">
                <a:solidFill>
                  <a:srgbClr val="000099"/>
                </a:solidFill>
                <a:latin typeface="標楷體" pitchFamily="65" charset="-120"/>
                <a:ea typeface="標楷體" pitchFamily="65" charset="-120"/>
              </a:rPr>
              <a:t>於全國技專校院校務基本資料庫填報之數據為準</a:t>
            </a:r>
            <a:r>
              <a:rPr lang="zh-TW" altLang="en-US" sz="2800" smtClean="0">
                <a:solidFill>
                  <a:srgbClr val="000099"/>
                </a:solidFill>
                <a:latin typeface="標楷體" pitchFamily="65" charset="-120"/>
                <a:ea typeface="標楷體" pitchFamily="65" charset="-120"/>
              </a:rPr>
              <a:t>，</a:t>
            </a:r>
            <a:r>
              <a:rPr lang="zh-TW" altLang="en-US" sz="2800" smtClean="0">
                <a:solidFill>
                  <a:srgbClr val="0033CC"/>
                </a:solidFill>
                <a:latin typeface="標楷體" pitchFamily="65" charset="-120"/>
                <a:ea typeface="標楷體" pitchFamily="65" charset="-120"/>
              </a:rPr>
              <a:t>並由專案辦公室上網公告。請至以下網址參考各校可申請名額。</a:t>
            </a:r>
            <a:endParaRPr lang="en-US" altLang="zh-TW" sz="2800" smtClean="0">
              <a:solidFill>
                <a:srgbClr val="0033CC"/>
              </a:solidFill>
              <a:latin typeface="標楷體" pitchFamily="65" charset="-120"/>
              <a:ea typeface="標楷體" pitchFamily="65" charset="-120"/>
            </a:endParaRPr>
          </a:p>
          <a:p>
            <a:r>
              <a:rPr lang="zh-TW" altLang="en-US" sz="2800" u="sng" smtClean="0">
                <a:solidFill>
                  <a:srgbClr val="0033CC"/>
                </a:solidFill>
                <a:latin typeface="標楷體" pitchFamily="65" charset="-120"/>
                <a:ea typeface="標楷體" pitchFamily="65" charset="-120"/>
              </a:rPr>
              <a:t>大專校院校外實習媒合資訊平台</a:t>
            </a:r>
            <a:r>
              <a:rPr lang="en-US" altLang="zh-TW" sz="2800" u="sng" smtClean="0">
                <a:solidFill>
                  <a:srgbClr val="0033CC"/>
                </a:solidFill>
                <a:latin typeface="標楷體" pitchFamily="65" charset="-120"/>
                <a:ea typeface="標楷體" pitchFamily="65" charset="-120"/>
              </a:rPr>
              <a:t>&gt;</a:t>
            </a:r>
            <a:r>
              <a:rPr lang="zh-TW" altLang="en-US" sz="2800" u="sng" smtClean="0">
                <a:solidFill>
                  <a:srgbClr val="0033CC"/>
                </a:solidFill>
                <a:latin typeface="標楷體" pitchFamily="65" charset="-120"/>
                <a:ea typeface="標楷體" pitchFamily="65" charset="-120"/>
              </a:rPr>
              <a:t>辦理現況</a:t>
            </a:r>
            <a:r>
              <a:rPr lang="en-US" altLang="zh-TW" sz="2800" u="sng" smtClean="0">
                <a:solidFill>
                  <a:srgbClr val="0033CC"/>
                </a:solidFill>
                <a:latin typeface="標楷體" pitchFamily="65" charset="-120"/>
                <a:ea typeface="標楷體" pitchFamily="65" charset="-120"/>
              </a:rPr>
              <a:t>&gt;</a:t>
            </a:r>
            <a:r>
              <a:rPr lang="zh-TW" altLang="en-US" sz="2800" u="sng" smtClean="0">
                <a:solidFill>
                  <a:srgbClr val="0033CC"/>
                </a:solidFill>
                <a:latin typeface="標楷體" pitchFamily="65" charset="-120"/>
                <a:ea typeface="標楷體" pitchFamily="65" charset="-120"/>
              </a:rPr>
              <a:t>校外實習可申請員額表</a:t>
            </a:r>
            <a:r>
              <a:rPr lang="en-US" altLang="zh-TW" sz="2800" u="sng" smtClean="0">
                <a:solidFill>
                  <a:srgbClr val="0033CC"/>
                </a:solidFill>
                <a:latin typeface="標楷體" pitchFamily="65" charset="-120"/>
                <a:ea typeface="標楷體" pitchFamily="65" charset="-120"/>
              </a:rPr>
              <a:t>&gt;102</a:t>
            </a:r>
            <a:r>
              <a:rPr lang="zh-TW" altLang="en-US" sz="2800" u="sng" smtClean="0">
                <a:solidFill>
                  <a:srgbClr val="0033CC"/>
                </a:solidFill>
                <a:latin typeface="標楷體" pitchFamily="65" charset="-120"/>
                <a:ea typeface="標楷體" pitchFamily="65" charset="-120"/>
              </a:rPr>
              <a:t>年度</a:t>
            </a:r>
            <a:endParaRPr lang="en-US" altLang="zh-TW" sz="2800" u="sng" smtClean="0">
              <a:solidFill>
                <a:srgbClr val="0033CC"/>
              </a:solidFill>
              <a:latin typeface="標楷體" pitchFamily="65" charset="-120"/>
              <a:ea typeface="標楷體" pitchFamily="65" charset="-120"/>
            </a:endParaRPr>
          </a:p>
          <a:p>
            <a:pPr>
              <a:buFont typeface="Wingdings" pitchFamily="2" charset="2"/>
              <a:buChar char="Ø"/>
            </a:pPr>
            <a:r>
              <a:rPr lang="en-US" altLang="zh-TW" sz="2000" b="1" u="sng" smtClean="0">
                <a:solidFill>
                  <a:srgbClr val="FF0000"/>
                </a:solidFill>
              </a:rPr>
              <a:t>http://eai.nkfust.edu.tw/Job104/CP.aspx?s=49&amp;n=195</a:t>
            </a:r>
            <a:endParaRPr lang="zh-TW" altLang="en-US" sz="2800" u="sng" smtClean="0">
              <a:solidFill>
                <a:srgbClr val="FF0000"/>
              </a:solidFill>
              <a:latin typeface="標楷體" pitchFamily="65" charset="-120"/>
              <a:ea typeface="標楷體" pitchFamily="65" charset="-120"/>
            </a:endParaRPr>
          </a:p>
        </p:txBody>
      </p:sp>
      <p:sp>
        <p:nvSpPr>
          <p:cNvPr id="4" name="矩形 3"/>
          <p:cNvSpPr/>
          <p:nvPr/>
        </p:nvSpPr>
        <p:spPr>
          <a:xfrm>
            <a:off x="8490635" y="6165304"/>
            <a:ext cx="639919" cy="584775"/>
          </a:xfrm>
          <a:prstGeom prst="rect">
            <a:avLst/>
          </a:prstGeom>
          <a:noFill/>
        </p:spPr>
        <p:txBody>
          <a:bodyPr wrap="none">
            <a:spAutoFit/>
          </a:bodyPr>
          <a:lstStyle/>
          <a:p>
            <a:pPr algn="ctr">
              <a:defRPr/>
            </a:pPr>
            <a:r>
              <a:rPr lang="en-US" altLang="zh-TW"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24</a:t>
            </a:r>
            <a:endParaRPr lang="zh-TW" alt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slow">
    <p:randomBar dir="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zh-TW" altLang="en-US" smtClean="0">
                <a:ea typeface="標楷體" pitchFamily="65" charset="-120"/>
              </a:rPr>
              <a:t>五、申請</a:t>
            </a:r>
            <a:r>
              <a:rPr lang="zh-TW" altLang="zh-TW" smtClean="0">
                <a:ea typeface="標楷體" pitchFamily="65" charset="-120"/>
              </a:rPr>
              <a:t>計畫書格式</a:t>
            </a:r>
            <a:r>
              <a:rPr lang="zh-TW" altLang="en-US" smtClean="0">
                <a:ea typeface="標楷體" pitchFamily="65" charset="-120"/>
              </a:rPr>
              <a:t>下載</a:t>
            </a:r>
            <a:endParaRPr lang="zh-TW" altLang="en-US" smtClean="0"/>
          </a:p>
        </p:txBody>
      </p:sp>
      <p:sp>
        <p:nvSpPr>
          <p:cNvPr id="32771" name="Rectangle 3"/>
          <p:cNvSpPr>
            <a:spLocks noGrp="1" noChangeArrowheads="1"/>
          </p:cNvSpPr>
          <p:nvPr>
            <p:ph type="body" idx="1"/>
          </p:nvPr>
        </p:nvSpPr>
        <p:spPr>
          <a:xfrm>
            <a:off x="1042988" y="1773238"/>
            <a:ext cx="7772400" cy="5084762"/>
          </a:xfrm>
        </p:spPr>
        <p:txBody>
          <a:bodyPr/>
          <a:lstStyle/>
          <a:p>
            <a:pPr eaLnBrk="1" hangingPunct="1">
              <a:defRPr/>
            </a:pPr>
            <a:r>
              <a:rPr lang="zh-TW" altLang="zh-TW" sz="2800" dirty="0" smtClean="0">
                <a:solidFill>
                  <a:srgbClr val="0000FF"/>
                </a:solidFill>
                <a:latin typeface="標楷體" pitchFamily="65" charset="-120"/>
                <a:ea typeface="標楷體" pitchFamily="65" charset="-120"/>
              </a:rPr>
              <a:t>計畫書格式</a:t>
            </a:r>
            <a:r>
              <a:rPr lang="en-US" altLang="zh-TW" sz="2800" dirty="0" smtClean="0">
                <a:solidFill>
                  <a:srgbClr val="0033CC"/>
                </a:solidFill>
                <a:latin typeface="標楷體" pitchFamily="65" charset="-120"/>
                <a:ea typeface="標楷體" pitchFamily="65" charset="-120"/>
              </a:rPr>
              <a:t>(</a:t>
            </a:r>
            <a:r>
              <a:rPr lang="zh-TW" altLang="en-US" sz="2800" dirty="0" smtClean="0">
                <a:solidFill>
                  <a:srgbClr val="0033CC"/>
                </a:solidFill>
                <a:latin typeface="標楷體" pitchFamily="65" charset="-120"/>
                <a:ea typeface="標楷體" pitchFamily="65" charset="-120"/>
              </a:rPr>
              <a:t>同</a:t>
            </a:r>
            <a:r>
              <a:rPr lang="en-US" altLang="zh-TW" sz="2800" dirty="0" smtClean="0">
                <a:solidFill>
                  <a:srgbClr val="0033CC"/>
                </a:solidFill>
                <a:latin typeface="標楷體" pitchFamily="65" charset="-120"/>
                <a:ea typeface="標楷體" pitchFamily="65" charset="-120"/>
              </a:rPr>
              <a:t>101</a:t>
            </a:r>
            <a:r>
              <a:rPr lang="zh-TW" altLang="en-US" sz="2800" dirty="0" smtClean="0">
                <a:solidFill>
                  <a:srgbClr val="0033CC"/>
                </a:solidFill>
                <a:latin typeface="標楷體" pitchFamily="65" charset="-120"/>
                <a:ea typeface="標楷體" pitchFamily="65" charset="-120"/>
              </a:rPr>
              <a:t>年度作業手冊內之內容</a:t>
            </a:r>
            <a:r>
              <a:rPr lang="en-US" altLang="zh-TW" sz="2800" dirty="0" smtClean="0">
                <a:solidFill>
                  <a:srgbClr val="0033CC"/>
                </a:solidFill>
                <a:latin typeface="標楷體" pitchFamily="65" charset="-120"/>
                <a:ea typeface="標楷體" pitchFamily="65" charset="-120"/>
              </a:rPr>
              <a:t>)</a:t>
            </a:r>
            <a:r>
              <a:rPr lang="zh-TW" altLang="en-US" sz="2800" b="1" dirty="0" smtClean="0">
                <a:solidFill>
                  <a:srgbClr val="0033CC"/>
                </a:solidFill>
                <a:latin typeface="標楷體" pitchFamily="65" charset="-120"/>
                <a:ea typeface="標楷體" pitchFamily="65" charset="-120"/>
              </a:rPr>
              <a:t>：</a:t>
            </a:r>
          </a:p>
          <a:p>
            <a:pPr eaLnBrk="1" hangingPunct="1">
              <a:defRPr/>
            </a:pPr>
            <a:r>
              <a:rPr lang="en-US" altLang="zh-TW" sz="2800" dirty="0" smtClean="0">
                <a:solidFill>
                  <a:srgbClr val="0033CC"/>
                </a:solidFill>
                <a:latin typeface="標楷體" pitchFamily="65" charset="-120"/>
                <a:ea typeface="標楷體" pitchFamily="65" charset="-120"/>
              </a:rPr>
              <a:t>102</a:t>
            </a:r>
            <a:r>
              <a:rPr lang="zh-TW" altLang="en-US" sz="2800" dirty="0" smtClean="0">
                <a:solidFill>
                  <a:srgbClr val="0033CC"/>
                </a:solidFill>
                <a:latin typeface="標楷體" pitchFamily="65" charset="-120"/>
                <a:ea typeface="標楷體" pitchFamily="65" charset="-120"/>
              </a:rPr>
              <a:t>年度作業手冊暨計畫書格式電子檔下載處：</a:t>
            </a:r>
          </a:p>
          <a:p>
            <a:pPr lvl="1" eaLnBrk="1" hangingPunct="1">
              <a:defRPr/>
            </a:pPr>
            <a:r>
              <a:rPr lang="zh-TW" altLang="en-US" dirty="0" smtClean="0">
                <a:solidFill>
                  <a:srgbClr val="0033CC"/>
                </a:solidFill>
                <a:latin typeface="標楷體" pitchFamily="65" charset="-120"/>
                <a:ea typeface="標楷體" pitchFamily="65" charset="-120"/>
              </a:rPr>
              <a:t>「教育部產學合作資訊網</a:t>
            </a:r>
            <a:r>
              <a:rPr lang="en-US" altLang="zh-TW" dirty="0" smtClean="0">
                <a:solidFill>
                  <a:srgbClr val="0033CC"/>
                </a:solidFill>
                <a:latin typeface="標楷體" pitchFamily="65" charset="-120"/>
                <a:ea typeface="標楷體" pitchFamily="65" charset="-120"/>
              </a:rPr>
              <a:t>/</a:t>
            </a:r>
            <a:r>
              <a:rPr lang="zh-TW" altLang="en-US" dirty="0" smtClean="0">
                <a:solidFill>
                  <a:srgbClr val="0033CC"/>
                </a:solidFill>
                <a:latin typeface="標楷體" pitchFamily="65" charset="-120"/>
                <a:ea typeface="標楷體" pitchFamily="65" charset="-120"/>
              </a:rPr>
              <a:t>下載專區</a:t>
            </a:r>
            <a:r>
              <a:rPr lang="en-US" altLang="zh-TW" dirty="0" smtClean="0">
                <a:solidFill>
                  <a:srgbClr val="0033CC"/>
                </a:solidFill>
                <a:latin typeface="標楷體" pitchFamily="65" charset="-120"/>
                <a:ea typeface="標楷體" pitchFamily="65" charset="-120"/>
              </a:rPr>
              <a:t>/</a:t>
            </a:r>
            <a:r>
              <a:rPr lang="zh-TW" altLang="en-US" dirty="0" smtClean="0">
                <a:solidFill>
                  <a:srgbClr val="0033CC"/>
                </a:solidFill>
                <a:latin typeface="標楷體" pitchFamily="65" charset="-120"/>
                <a:ea typeface="標楷體" pitchFamily="65" charset="-120"/>
              </a:rPr>
              <a:t>落實學生校外實習」</a:t>
            </a:r>
            <a:endParaRPr lang="en-US" altLang="zh-TW" dirty="0" smtClean="0">
              <a:solidFill>
                <a:srgbClr val="0033CC"/>
              </a:solidFill>
              <a:latin typeface="標楷體" pitchFamily="65" charset="-120"/>
              <a:ea typeface="標楷體" pitchFamily="65" charset="-120"/>
            </a:endParaRPr>
          </a:p>
          <a:p>
            <a:pPr marL="457200" lvl="1" indent="0" eaLnBrk="1" hangingPunct="1">
              <a:buFont typeface="Wingdings" pitchFamily="2" charset="2"/>
              <a:buNone/>
              <a:defRPr/>
            </a:pPr>
            <a:r>
              <a:rPr lang="zh-TW" altLang="en-US" sz="2000" dirty="0" smtClean="0">
                <a:solidFill>
                  <a:srgbClr val="0033CC"/>
                </a:solidFill>
                <a:latin typeface="標楷體" pitchFamily="65" charset="-120"/>
                <a:ea typeface="標楷體" pitchFamily="65" charset="-120"/>
              </a:rPr>
              <a:t>網址：</a:t>
            </a:r>
            <a:r>
              <a:rPr lang="en-US" altLang="zh-TW" sz="2000" u="sng" dirty="0">
                <a:solidFill>
                  <a:srgbClr val="0033CC"/>
                </a:solidFill>
                <a:latin typeface="標楷體" pitchFamily="65" charset="-120"/>
                <a:ea typeface="標楷體" pitchFamily="65" charset="-120"/>
              </a:rPr>
              <a:t>http://www.iaci.nkfust.edu.tw/Industry/CP.aspx?s=30&amp;n=48</a:t>
            </a:r>
            <a:endParaRPr lang="zh-TW" altLang="en-US" u="sng" dirty="0" smtClean="0">
              <a:solidFill>
                <a:srgbClr val="0033CC"/>
              </a:solidFill>
              <a:latin typeface="標楷體" pitchFamily="65" charset="-120"/>
              <a:ea typeface="標楷體" pitchFamily="65" charset="-120"/>
            </a:endParaRPr>
          </a:p>
          <a:p>
            <a:pPr lvl="1" eaLnBrk="1" hangingPunct="1">
              <a:defRPr/>
            </a:pPr>
            <a:r>
              <a:rPr lang="zh-TW" altLang="en-US" dirty="0" smtClean="0">
                <a:solidFill>
                  <a:srgbClr val="000000"/>
                </a:solidFill>
                <a:latin typeface="標楷體" pitchFamily="65" charset="-120"/>
                <a:ea typeface="標楷體" pitchFamily="65" charset="-120"/>
              </a:rPr>
              <a:t>計畫書內容請填寫完整，勿留空白處，以利後續審查委員審理。</a:t>
            </a:r>
            <a:endParaRPr lang="zh-TW" altLang="en-US" dirty="0">
              <a:solidFill>
                <a:srgbClr val="000000"/>
              </a:solidFill>
              <a:latin typeface="標楷體" pitchFamily="65" charset="-120"/>
              <a:ea typeface="標楷體" pitchFamily="65" charset="-120"/>
            </a:endParaRPr>
          </a:p>
        </p:txBody>
      </p:sp>
      <p:sp>
        <p:nvSpPr>
          <p:cNvPr id="4" name="矩形 3"/>
          <p:cNvSpPr/>
          <p:nvPr/>
        </p:nvSpPr>
        <p:spPr>
          <a:xfrm>
            <a:off x="8490635" y="6165304"/>
            <a:ext cx="639919" cy="584775"/>
          </a:xfrm>
          <a:prstGeom prst="rect">
            <a:avLst/>
          </a:prstGeom>
          <a:noFill/>
        </p:spPr>
        <p:txBody>
          <a:bodyPr wrap="none">
            <a:spAutoFit/>
          </a:bodyPr>
          <a:lstStyle/>
          <a:p>
            <a:pPr algn="ctr">
              <a:defRPr/>
            </a:pPr>
            <a:r>
              <a:rPr lang="en-US" altLang="zh-TW"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25</a:t>
            </a:r>
            <a:endParaRPr lang="zh-TW" alt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slow">
    <p:randomBar dir="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zh-TW" altLang="en-US" sz="4000" smtClean="0">
                <a:latin typeface="標楷體" pitchFamily="65" charset="-120"/>
                <a:ea typeface="標楷體" pitchFamily="65" charset="-120"/>
              </a:rPr>
              <a:t>六、</a:t>
            </a:r>
            <a:r>
              <a:rPr lang="zh-TW" altLang="zh-TW" sz="4000" smtClean="0">
                <a:latin typeface="標楷體" pitchFamily="65" charset="-120"/>
                <a:ea typeface="標楷體" pitchFamily="65" charset="-120"/>
              </a:rPr>
              <a:t>經費編列原則及經費補助項目說明 </a:t>
            </a:r>
            <a:endParaRPr lang="zh-TW" altLang="en-US" sz="4000" smtClean="0">
              <a:latin typeface="標楷體" pitchFamily="65" charset="-120"/>
              <a:ea typeface="標楷體" pitchFamily="65" charset="-120"/>
            </a:endParaRPr>
          </a:p>
        </p:txBody>
      </p:sp>
      <p:sp>
        <p:nvSpPr>
          <p:cNvPr id="32771" name="Rectangle 3"/>
          <p:cNvSpPr>
            <a:spLocks noGrp="1" noChangeArrowheads="1"/>
          </p:cNvSpPr>
          <p:nvPr>
            <p:ph type="body" idx="1"/>
          </p:nvPr>
        </p:nvSpPr>
        <p:spPr>
          <a:xfrm>
            <a:off x="684213" y="1960563"/>
            <a:ext cx="8208962" cy="4276725"/>
          </a:xfrm>
        </p:spPr>
        <p:txBody>
          <a:bodyPr/>
          <a:lstStyle/>
          <a:p>
            <a:pPr eaLnBrk="1" hangingPunct="1">
              <a:lnSpc>
                <a:spcPct val="90000"/>
              </a:lnSpc>
              <a:buFont typeface="Wingdings" pitchFamily="2" charset="2"/>
              <a:buNone/>
            </a:pPr>
            <a:r>
              <a:rPr lang="zh-TW" altLang="en-US" b="1" smtClean="0">
                <a:solidFill>
                  <a:srgbClr val="0000FF"/>
                </a:solidFill>
                <a:latin typeface="標楷體" pitchFamily="65" charset="-120"/>
                <a:ea typeface="標楷體" pitchFamily="65" charset="-120"/>
              </a:rPr>
              <a:t>一、</a:t>
            </a:r>
            <a:r>
              <a:rPr lang="zh-TW" altLang="zh-TW" b="1" smtClean="0">
                <a:solidFill>
                  <a:srgbClr val="0000FF"/>
                </a:solidFill>
                <a:latin typeface="標楷體" pitchFamily="65" charset="-120"/>
                <a:ea typeface="標楷體" pitchFamily="65" charset="-120"/>
              </a:rPr>
              <a:t>經費編列原則</a:t>
            </a:r>
            <a:r>
              <a:rPr lang="zh-TW" altLang="en-US" b="1" smtClean="0">
                <a:solidFill>
                  <a:srgbClr val="0000FF"/>
                </a:solidFill>
                <a:latin typeface="標楷體" pitchFamily="65" charset="-120"/>
                <a:ea typeface="標楷體" pitchFamily="65" charset="-120"/>
              </a:rPr>
              <a:t>（</a:t>
            </a:r>
            <a:r>
              <a:rPr lang="en-US" altLang="zh-TW" b="1" smtClean="0">
                <a:solidFill>
                  <a:srgbClr val="0000FF"/>
                </a:solidFill>
                <a:latin typeface="標楷體" pitchFamily="65" charset="-120"/>
                <a:ea typeface="標楷體" pitchFamily="65" charset="-120"/>
              </a:rPr>
              <a:t>1/2</a:t>
            </a:r>
            <a:r>
              <a:rPr lang="zh-TW" altLang="en-US" b="1" smtClean="0">
                <a:solidFill>
                  <a:srgbClr val="0000FF"/>
                </a:solidFill>
                <a:latin typeface="標楷體" pitchFamily="65" charset="-120"/>
                <a:ea typeface="標楷體" pitchFamily="65" charset="-120"/>
              </a:rPr>
              <a:t>）：</a:t>
            </a:r>
          </a:p>
          <a:p>
            <a:pPr eaLnBrk="1" hangingPunct="1">
              <a:lnSpc>
                <a:spcPct val="90000"/>
              </a:lnSpc>
            </a:pPr>
            <a:r>
              <a:rPr lang="zh-TW" altLang="en-US" smtClean="0">
                <a:latin typeface="標楷體" pitchFamily="65" charset="-120"/>
                <a:ea typeface="標楷體" pitchFamily="65" charset="-120"/>
              </a:rPr>
              <a:t>依據：</a:t>
            </a:r>
          </a:p>
          <a:p>
            <a:pPr lvl="1" algn="ctr" eaLnBrk="1" hangingPunct="1">
              <a:lnSpc>
                <a:spcPct val="90000"/>
              </a:lnSpc>
            </a:pPr>
            <a:r>
              <a:rPr lang="zh-TW" altLang="en-US" sz="2400" smtClean="0">
                <a:solidFill>
                  <a:srgbClr val="FF3300"/>
                </a:solidFill>
                <a:latin typeface="標楷體" pitchFamily="65" charset="-120"/>
                <a:ea typeface="標楷體" pitchFamily="65" charset="-120"/>
              </a:rPr>
              <a:t>教育部補助技專校院開設校外實習課程作業要點</a:t>
            </a:r>
          </a:p>
          <a:p>
            <a:pPr marL="1262063" lvl="2" indent="-274638" eaLnBrk="1" hangingPunct="1">
              <a:lnSpc>
                <a:spcPct val="90000"/>
              </a:lnSpc>
            </a:pPr>
            <a:r>
              <a:rPr lang="zh-TW" altLang="en-US" smtClean="0">
                <a:latin typeface="標楷體" pitchFamily="65" charset="-120"/>
                <a:ea typeface="標楷體" pitchFamily="65" charset="-120"/>
              </a:rPr>
              <a:t>國內課程：</a:t>
            </a:r>
            <a:r>
              <a:rPr lang="zh-TW" altLang="en-US" smtClean="0">
                <a:solidFill>
                  <a:srgbClr val="3F553F"/>
                </a:solidFill>
                <a:latin typeface="標楷體" pitchFamily="65" charset="-120"/>
                <a:ea typeface="標楷體" pitchFamily="65" charset="-120"/>
              </a:rPr>
              <a:t>補助項目包括</a:t>
            </a:r>
            <a:r>
              <a:rPr lang="zh-TW" altLang="en-US" u="sng" smtClean="0">
                <a:solidFill>
                  <a:srgbClr val="0000FF"/>
                </a:solidFill>
                <a:latin typeface="標楷體" pitchFamily="65" charset="-120"/>
                <a:ea typeface="標楷體" pitchFamily="65" charset="-120"/>
              </a:rPr>
              <a:t>輔導教師之交通費</a:t>
            </a:r>
            <a:r>
              <a:rPr lang="zh-TW" altLang="en-US" smtClean="0">
                <a:solidFill>
                  <a:srgbClr val="0000FF"/>
                </a:solidFill>
                <a:latin typeface="標楷體" pitchFamily="65" charset="-120"/>
                <a:ea typeface="標楷體" pitchFamily="65" charset="-120"/>
              </a:rPr>
              <a:t>、</a:t>
            </a:r>
            <a:r>
              <a:rPr lang="zh-TW" altLang="en-US" u="sng" smtClean="0">
                <a:solidFill>
                  <a:srgbClr val="0000FF"/>
                </a:solidFill>
                <a:latin typeface="標楷體" pitchFamily="65" charset="-120"/>
                <a:ea typeface="標楷體" pitchFamily="65" charset="-120"/>
              </a:rPr>
              <a:t>學生 之意外險</a:t>
            </a:r>
            <a:r>
              <a:rPr lang="zh-TW" altLang="en-US" smtClean="0">
                <a:solidFill>
                  <a:srgbClr val="0000FF"/>
                </a:solidFill>
                <a:latin typeface="標楷體" pitchFamily="65" charset="-120"/>
                <a:ea typeface="標楷體" pitchFamily="65" charset="-120"/>
              </a:rPr>
              <a:t>、</a:t>
            </a:r>
            <a:r>
              <a:rPr lang="zh-TW" altLang="en-US" u="sng" smtClean="0">
                <a:solidFill>
                  <a:srgbClr val="0000FF"/>
                </a:solidFill>
                <a:latin typeface="標楷體" pitchFamily="65" charset="-120"/>
                <a:ea typeface="標楷體" pitchFamily="65" charset="-120"/>
              </a:rPr>
              <a:t>業界師資輔導費</a:t>
            </a:r>
            <a:r>
              <a:rPr lang="zh-TW" altLang="en-US" smtClean="0">
                <a:solidFill>
                  <a:srgbClr val="0000FF"/>
                </a:solidFill>
                <a:latin typeface="標楷體" pitchFamily="65" charset="-120"/>
                <a:ea typeface="標楷體" pitchFamily="65" charset="-120"/>
              </a:rPr>
              <a:t>與其</a:t>
            </a:r>
            <a:r>
              <a:rPr lang="zh-TW" altLang="en-US" u="sng" smtClean="0">
                <a:solidFill>
                  <a:srgbClr val="0000FF"/>
                </a:solidFill>
                <a:latin typeface="標楷體" pitchFamily="65" charset="-120"/>
                <a:ea typeface="標楷體" pitchFamily="65" charset="-120"/>
              </a:rPr>
              <a:t>教材製作費</a:t>
            </a:r>
            <a:r>
              <a:rPr lang="zh-TW" altLang="en-US" smtClean="0">
                <a:solidFill>
                  <a:srgbClr val="0000FF"/>
                </a:solidFill>
                <a:latin typeface="標楷體" pitchFamily="65" charset="-120"/>
                <a:ea typeface="標楷體" pitchFamily="65" charset="-120"/>
              </a:rPr>
              <a:t>、</a:t>
            </a:r>
            <a:r>
              <a:rPr lang="zh-TW" altLang="en-US" u="sng" smtClean="0">
                <a:solidFill>
                  <a:srgbClr val="0000FF"/>
                </a:solidFill>
                <a:latin typeface="標楷體" pitchFamily="65" charset="-120"/>
                <a:ea typeface="標楷體" pitchFamily="65" charset="-120"/>
              </a:rPr>
              <a:t>公司耗材費</a:t>
            </a:r>
            <a:r>
              <a:rPr lang="zh-TW" altLang="en-US" smtClean="0">
                <a:solidFill>
                  <a:srgbClr val="0000FF"/>
                </a:solidFill>
                <a:latin typeface="標楷體" pitchFamily="65" charset="-120"/>
                <a:ea typeface="標楷體" pitchFamily="65" charset="-120"/>
              </a:rPr>
              <a:t>與</a:t>
            </a:r>
            <a:r>
              <a:rPr lang="zh-TW" altLang="en-US" u="sng" smtClean="0">
                <a:solidFill>
                  <a:srgbClr val="0000FF"/>
                </a:solidFill>
                <a:latin typeface="標楷體" pitchFamily="65" charset="-120"/>
                <a:ea typeface="標楷體" pitchFamily="65" charset="-120"/>
              </a:rPr>
              <a:t>相關實習業務費</a:t>
            </a:r>
            <a:r>
              <a:rPr lang="zh-TW" altLang="en-US" smtClean="0">
                <a:solidFill>
                  <a:srgbClr val="0000FF"/>
                </a:solidFill>
                <a:latin typeface="標楷體" pitchFamily="65" charset="-120"/>
                <a:ea typeface="標楷體" pitchFamily="65" charset="-120"/>
              </a:rPr>
              <a:t>及醫護相關科系學生之</a:t>
            </a:r>
            <a:r>
              <a:rPr lang="zh-TW" altLang="en-US" u="sng" smtClean="0">
                <a:solidFill>
                  <a:srgbClr val="0000FF"/>
                </a:solidFill>
                <a:latin typeface="標楷體" pitchFamily="65" charset="-120"/>
                <a:ea typeface="標楷體" pitchFamily="65" charset="-120"/>
              </a:rPr>
              <a:t>實習費</a:t>
            </a:r>
            <a:r>
              <a:rPr lang="zh-TW" altLang="en-US" smtClean="0">
                <a:solidFill>
                  <a:srgbClr val="0000FF"/>
                </a:solidFill>
                <a:latin typeface="標楷體" pitchFamily="65" charset="-120"/>
                <a:ea typeface="標楷體" pitchFamily="65" charset="-120"/>
              </a:rPr>
              <a:t>。</a:t>
            </a:r>
          </a:p>
          <a:p>
            <a:pPr marL="1262063" lvl="2" indent="-274638" eaLnBrk="1" hangingPunct="1">
              <a:lnSpc>
                <a:spcPct val="90000"/>
              </a:lnSpc>
            </a:pPr>
            <a:r>
              <a:rPr lang="zh-TW" altLang="en-US" smtClean="0">
                <a:latin typeface="標楷體" pitchFamily="65" charset="-120"/>
                <a:ea typeface="標楷體" pitchFamily="65" charset="-120"/>
              </a:rPr>
              <a:t>海外課程：</a:t>
            </a:r>
            <a:r>
              <a:rPr lang="zh-TW" altLang="en-US" u="sng" smtClean="0">
                <a:solidFill>
                  <a:srgbClr val="0000FF"/>
                </a:solidFill>
                <a:latin typeface="標楷體" pitchFamily="65" charset="-120"/>
                <a:ea typeface="標楷體" pitchFamily="65" charset="-120"/>
              </a:rPr>
              <a:t>補助項目包括輔導教師機票費、差旅費及其他實習相關業務費。 </a:t>
            </a:r>
          </a:p>
          <a:p>
            <a:pPr lvl="1" eaLnBrk="1" hangingPunct="1">
              <a:lnSpc>
                <a:spcPct val="90000"/>
              </a:lnSpc>
            </a:pPr>
            <a:r>
              <a:rPr lang="zh-TW" altLang="en-US" sz="2400" smtClean="0">
                <a:solidFill>
                  <a:srgbClr val="FF3300"/>
                </a:solidFill>
                <a:latin typeface="標楷體" pitchFamily="65" charset="-120"/>
                <a:ea typeface="標楷體" pitchFamily="65" charset="-120"/>
              </a:rPr>
              <a:t>教育部補助及委辦經費核撥結報作業要點所規範及其基準表</a:t>
            </a:r>
            <a:r>
              <a:rPr lang="en-US" altLang="zh-TW" sz="2400" smtClean="0">
                <a:solidFill>
                  <a:srgbClr val="FF3300"/>
                </a:solidFill>
                <a:latin typeface="標楷體" pitchFamily="65" charset="-120"/>
                <a:ea typeface="標楷體" pitchFamily="65" charset="-120"/>
              </a:rPr>
              <a:t>(99.12.14</a:t>
            </a:r>
            <a:r>
              <a:rPr lang="zh-TW" altLang="en-US" sz="2400" smtClean="0">
                <a:solidFill>
                  <a:srgbClr val="FF3300"/>
                </a:solidFill>
                <a:latin typeface="標楷體" pitchFamily="65" charset="-120"/>
                <a:ea typeface="標楷體" pitchFamily="65" charset="-120"/>
              </a:rPr>
              <a:t>新修訂</a:t>
            </a:r>
            <a:r>
              <a:rPr lang="en-US" altLang="zh-TW" sz="2400" smtClean="0">
                <a:solidFill>
                  <a:srgbClr val="FF3300"/>
                </a:solidFill>
                <a:latin typeface="標楷體" pitchFamily="65" charset="-120"/>
                <a:ea typeface="標楷體" pitchFamily="65" charset="-120"/>
              </a:rPr>
              <a:t>)</a:t>
            </a:r>
            <a:r>
              <a:rPr lang="zh-TW" altLang="en-US" sz="2400" smtClean="0">
                <a:solidFill>
                  <a:srgbClr val="FF3300"/>
                </a:solidFill>
                <a:latin typeface="標楷體" pitchFamily="65" charset="-120"/>
                <a:ea typeface="標楷體" pitchFamily="65" charset="-120"/>
              </a:rPr>
              <a:t>。</a:t>
            </a:r>
          </a:p>
        </p:txBody>
      </p:sp>
      <p:sp>
        <p:nvSpPr>
          <p:cNvPr id="4" name="矩形 3"/>
          <p:cNvSpPr/>
          <p:nvPr/>
        </p:nvSpPr>
        <p:spPr>
          <a:xfrm>
            <a:off x="8490635" y="6165304"/>
            <a:ext cx="639919" cy="584775"/>
          </a:xfrm>
          <a:prstGeom prst="rect">
            <a:avLst/>
          </a:prstGeom>
          <a:noFill/>
        </p:spPr>
        <p:txBody>
          <a:bodyPr wrap="none">
            <a:spAutoFit/>
          </a:bodyPr>
          <a:lstStyle/>
          <a:p>
            <a:pPr algn="ctr">
              <a:defRPr/>
            </a:pPr>
            <a:r>
              <a:rPr lang="en-US" altLang="zh-TW"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26</a:t>
            </a:r>
            <a:endParaRPr lang="zh-TW" alt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slow">
    <p:randomBar dir="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zh-TW" altLang="en-US" sz="4000" smtClean="0">
                <a:latin typeface="標楷體" pitchFamily="65" charset="-120"/>
                <a:ea typeface="標楷體" pitchFamily="65" charset="-120"/>
              </a:rPr>
              <a:t>六、</a:t>
            </a:r>
            <a:r>
              <a:rPr lang="zh-TW" altLang="zh-TW" sz="4000" smtClean="0">
                <a:latin typeface="標楷體" pitchFamily="65" charset="-120"/>
                <a:ea typeface="標楷體" pitchFamily="65" charset="-120"/>
              </a:rPr>
              <a:t>經費編列原則及經費補助項目說明 </a:t>
            </a:r>
            <a:endParaRPr lang="zh-TW" altLang="en-US" sz="4000" smtClean="0">
              <a:latin typeface="標楷體" pitchFamily="65" charset="-120"/>
              <a:ea typeface="標楷體" pitchFamily="65" charset="-120"/>
            </a:endParaRPr>
          </a:p>
        </p:txBody>
      </p:sp>
      <p:sp>
        <p:nvSpPr>
          <p:cNvPr id="33795" name="Rectangle 3"/>
          <p:cNvSpPr>
            <a:spLocks noGrp="1" noChangeArrowheads="1"/>
          </p:cNvSpPr>
          <p:nvPr>
            <p:ph type="body" idx="1"/>
          </p:nvPr>
        </p:nvSpPr>
        <p:spPr>
          <a:xfrm>
            <a:off x="684213" y="2032000"/>
            <a:ext cx="8459787" cy="4276725"/>
          </a:xfrm>
        </p:spPr>
        <p:txBody>
          <a:bodyPr/>
          <a:lstStyle/>
          <a:p>
            <a:pPr eaLnBrk="1" hangingPunct="1">
              <a:lnSpc>
                <a:spcPct val="80000"/>
              </a:lnSpc>
              <a:buFont typeface="Wingdings" pitchFamily="2" charset="2"/>
              <a:buNone/>
            </a:pPr>
            <a:r>
              <a:rPr lang="zh-TW" altLang="en-US" b="1" smtClean="0">
                <a:solidFill>
                  <a:srgbClr val="0000FF"/>
                </a:solidFill>
                <a:latin typeface="標楷體" pitchFamily="65" charset="-120"/>
                <a:ea typeface="標楷體" pitchFamily="65" charset="-120"/>
              </a:rPr>
              <a:t>一、</a:t>
            </a:r>
            <a:r>
              <a:rPr lang="zh-TW" altLang="zh-TW" b="1" smtClean="0">
                <a:solidFill>
                  <a:srgbClr val="0000FF"/>
                </a:solidFill>
                <a:latin typeface="標楷體" pitchFamily="65" charset="-120"/>
                <a:ea typeface="標楷體" pitchFamily="65" charset="-120"/>
              </a:rPr>
              <a:t>經費編列原則</a:t>
            </a:r>
            <a:r>
              <a:rPr lang="zh-TW" altLang="en-US" b="1" smtClean="0">
                <a:solidFill>
                  <a:srgbClr val="0000FF"/>
                </a:solidFill>
                <a:latin typeface="標楷體" pitchFamily="65" charset="-120"/>
                <a:ea typeface="標楷體" pitchFamily="65" charset="-120"/>
              </a:rPr>
              <a:t>（</a:t>
            </a:r>
            <a:r>
              <a:rPr lang="en-US" altLang="zh-TW" b="1" smtClean="0">
                <a:solidFill>
                  <a:srgbClr val="0000FF"/>
                </a:solidFill>
                <a:latin typeface="標楷體" pitchFamily="65" charset="-120"/>
                <a:ea typeface="標楷體" pitchFamily="65" charset="-120"/>
              </a:rPr>
              <a:t>2/2</a:t>
            </a:r>
            <a:r>
              <a:rPr lang="zh-TW" altLang="en-US" b="1" smtClean="0">
                <a:solidFill>
                  <a:srgbClr val="0000FF"/>
                </a:solidFill>
                <a:latin typeface="標楷體" pitchFamily="65" charset="-120"/>
                <a:ea typeface="標楷體" pitchFamily="65" charset="-120"/>
              </a:rPr>
              <a:t>）：</a:t>
            </a:r>
          </a:p>
          <a:p>
            <a:pPr eaLnBrk="1" hangingPunct="1">
              <a:lnSpc>
                <a:spcPct val="80000"/>
              </a:lnSpc>
            </a:pPr>
            <a:r>
              <a:rPr lang="zh-TW" altLang="en-US" sz="2400" smtClean="0">
                <a:latin typeface="標楷體" pitchFamily="65" charset="-120"/>
                <a:ea typeface="標楷體" pitchFamily="65" charset="-120"/>
              </a:rPr>
              <a:t>國內課程</a:t>
            </a:r>
          </a:p>
          <a:p>
            <a:pPr lvl="1" eaLnBrk="1" hangingPunct="1">
              <a:lnSpc>
                <a:spcPct val="80000"/>
              </a:lnSpc>
            </a:pPr>
            <a:r>
              <a:rPr lang="zh-TW" altLang="en-US" sz="2400" u="sng" smtClean="0">
                <a:latin typeface="標楷體" pitchFamily="65" charset="-120"/>
                <a:ea typeface="標楷體" pitchFamily="65" charset="-120"/>
              </a:rPr>
              <a:t>暑期課程</a:t>
            </a:r>
            <a:r>
              <a:rPr lang="zh-TW" altLang="en-US" sz="2400" smtClean="0">
                <a:latin typeface="標楷體" pitchFamily="65" charset="-120"/>
                <a:ea typeface="標楷體" pitchFamily="65" charset="-120"/>
              </a:rPr>
              <a:t>：</a:t>
            </a:r>
            <a:r>
              <a:rPr lang="zh-TW" altLang="en-US" sz="2400" smtClean="0">
                <a:solidFill>
                  <a:srgbClr val="3F553F"/>
                </a:solidFill>
                <a:latin typeface="標楷體" pitchFamily="65" charset="-120"/>
                <a:ea typeface="標楷體" pitchFamily="65" charset="-120"/>
              </a:rPr>
              <a:t>以每位學生</a:t>
            </a:r>
            <a:r>
              <a:rPr lang="zh-TW" altLang="en-US" sz="2400" b="1" smtClean="0">
                <a:solidFill>
                  <a:srgbClr val="0000FF"/>
                </a:solidFill>
                <a:latin typeface="標楷體" pitchFamily="65" charset="-120"/>
                <a:ea typeface="標楷體" pitchFamily="65" charset="-120"/>
              </a:rPr>
              <a:t>新臺幣六千元</a:t>
            </a:r>
            <a:r>
              <a:rPr lang="zh-TW" altLang="en-US" sz="2400" smtClean="0">
                <a:solidFill>
                  <a:srgbClr val="3F553F"/>
                </a:solidFill>
                <a:latin typeface="標楷體" pitchFamily="65" charset="-120"/>
                <a:ea typeface="標楷體" pitchFamily="65" charset="-120"/>
              </a:rPr>
              <a:t>編列補助學校經費。</a:t>
            </a:r>
          </a:p>
          <a:p>
            <a:pPr lvl="1" eaLnBrk="1" hangingPunct="1">
              <a:lnSpc>
                <a:spcPct val="80000"/>
              </a:lnSpc>
            </a:pPr>
            <a:r>
              <a:rPr lang="zh-TW" altLang="en-US" sz="2400" u="sng" smtClean="0">
                <a:latin typeface="標楷體" pitchFamily="65" charset="-120"/>
                <a:ea typeface="標楷體" pitchFamily="65" charset="-120"/>
              </a:rPr>
              <a:t>學期課程</a:t>
            </a:r>
            <a:r>
              <a:rPr lang="zh-TW" altLang="en-US" sz="2400" smtClean="0">
                <a:latin typeface="標楷體" pitchFamily="65" charset="-120"/>
                <a:ea typeface="標楷體" pitchFamily="65" charset="-120"/>
              </a:rPr>
              <a:t>：</a:t>
            </a:r>
            <a:r>
              <a:rPr lang="zh-TW" altLang="en-US" sz="2400" smtClean="0">
                <a:solidFill>
                  <a:srgbClr val="3F553F"/>
                </a:solidFill>
                <a:latin typeface="標楷體" pitchFamily="65" charset="-120"/>
                <a:ea typeface="標楷體" pitchFamily="65" charset="-120"/>
              </a:rPr>
              <a:t>以每位學生</a:t>
            </a:r>
            <a:r>
              <a:rPr lang="zh-TW" altLang="en-US" sz="2400" b="1" smtClean="0">
                <a:solidFill>
                  <a:srgbClr val="0000FF"/>
                </a:solidFill>
                <a:latin typeface="標楷體" pitchFamily="65" charset="-120"/>
                <a:ea typeface="標楷體" pitchFamily="65" charset="-120"/>
              </a:rPr>
              <a:t>新臺幣一萬二千元</a:t>
            </a:r>
            <a:r>
              <a:rPr lang="zh-TW" altLang="en-US" sz="2400" smtClean="0">
                <a:solidFill>
                  <a:srgbClr val="3F553F"/>
                </a:solidFill>
                <a:latin typeface="標楷體" pitchFamily="65" charset="-120"/>
                <a:ea typeface="標楷體" pitchFamily="65" charset="-120"/>
              </a:rPr>
              <a:t>編列補助學校經費。</a:t>
            </a:r>
          </a:p>
          <a:p>
            <a:pPr lvl="1" eaLnBrk="1" hangingPunct="1">
              <a:lnSpc>
                <a:spcPct val="80000"/>
              </a:lnSpc>
            </a:pPr>
            <a:r>
              <a:rPr lang="zh-TW" altLang="en-US" sz="2400" u="sng" smtClean="0">
                <a:latin typeface="標楷體" pitchFamily="65" charset="-120"/>
                <a:ea typeface="標楷體" pitchFamily="65" charset="-120"/>
              </a:rPr>
              <a:t>學年課程</a:t>
            </a:r>
            <a:r>
              <a:rPr lang="zh-TW" altLang="en-US" sz="2400" smtClean="0">
                <a:latin typeface="標楷體" pitchFamily="65" charset="-120"/>
                <a:ea typeface="標楷體" pitchFamily="65" charset="-120"/>
              </a:rPr>
              <a:t>：</a:t>
            </a:r>
            <a:r>
              <a:rPr lang="zh-TW" altLang="en-US" sz="2400" smtClean="0">
                <a:solidFill>
                  <a:srgbClr val="3F553F"/>
                </a:solidFill>
                <a:latin typeface="標楷體" pitchFamily="65" charset="-120"/>
                <a:ea typeface="標楷體" pitchFamily="65" charset="-120"/>
              </a:rPr>
              <a:t>以每位學生</a:t>
            </a:r>
            <a:r>
              <a:rPr lang="zh-TW" altLang="en-US" sz="2400" b="1" smtClean="0">
                <a:solidFill>
                  <a:srgbClr val="0000FF"/>
                </a:solidFill>
                <a:latin typeface="標楷體" pitchFamily="65" charset="-120"/>
                <a:ea typeface="標楷體" pitchFamily="65" charset="-120"/>
              </a:rPr>
              <a:t>新臺幣二萬元</a:t>
            </a:r>
            <a:r>
              <a:rPr lang="zh-TW" altLang="en-US" sz="2400" smtClean="0">
                <a:solidFill>
                  <a:srgbClr val="3F553F"/>
                </a:solidFill>
                <a:latin typeface="標楷體" pitchFamily="65" charset="-120"/>
                <a:ea typeface="標楷體" pitchFamily="65" charset="-120"/>
              </a:rPr>
              <a:t>編列補助學校經費。</a:t>
            </a:r>
          </a:p>
          <a:p>
            <a:pPr eaLnBrk="1" hangingPunct="1">
              <a:lnSpc>
                <a:spcPct val="80000"/>
              </a:lnSpc>
            </a:pPr>
            <a:r>
              <a:rPr lang="zh-TW" altLang="en-US" sz="2400" smtClean="0">
                <a:latin typeface="標楷體" pitchFamily="65" charset="-120"/>
                <a:ea typeface="標楷體" pitchFamily="65" charset="-120"/>
              </a:rPr>
              <a:t>海外課程</a:t>
            </a:r>
          </a:p>
          <a:p>
            <a:pPr lvl="1" eaLnBrk="1" hangingPunct="1">
              <a:lnSpc>
                <a:spcPct val="80000"/>
              </a:lnSpc>
            </a:pPr>
            <a:r>
              <a:rPr lang="zh-TW" altLang="en-US" sz="2400" smtClean="0">
                <a:solidFill>
                  <a:srgbClr val="3F553F"/>
                </a:solidFill>
                <a:latin typeface="標楷體" pitchFamily="65" charset="-120"/>
                <a:ea typeface="標楷體" pitchFamily="65" charset="-120"/>
              </a:rPr>
              <a:t>每位學生以</a:t>
            </a:r>
            <a:r>
              <a:rPr lang="zh-TW" altLang="en-US" sz="2400" b="1" smtClean="0">
                <a:solidFill>
                  <a:srgbClr val="0000FF"/>
                </a:solidFill>
                <a:latin typeface="標楷體" pitchFamily="65" charset="-120"/>
                <a:ea typeface="標楷體" pitchFamily="65" charset="-120"/>
              </a:rPr>
              <a:t>新臺幣三萬元</a:t>
            </a:r>
            <a:r>
              <a:rPr lang="zh-TW" altLang="en-US" sz="2400" smtClean="0">
                <a:solidFill>
                  <a:srgbClr val="3F553F"/>
                </a:solidFill>
                <a:latin typeface="標楷體" pitchFamily="65" charset="-120"/>
                <a:ea typeface="標楷體" pitchFamily="65" charset="-120"/>
              </a:rPr>
              <a:t>編列補助學校經費，</a:t>
            </a:r>
            <a:r>
              <a:rPr lang="en-US" altLang="zh-TW" sz="2400" smtClean="0">
                <a:solidFill>
                  <a:srgbClr val="3F553F"/>
                </a:solidFill>
                <a:latin typeface="標楷體" pitchFamily="65" charset="-120"/>
                <a:ea typeface="標楷體" pitchFamily="65" charset="-120"/>
              </a:rPr>
              <a:t>100</a:t>
            </a:r>
            <a:r>
              <a:rPr lang="zh-TW" altLang="en-US" sz="2400" smtClean="0">
                <a:solidFill>
                  <a:srgbClr val="3F553F"/>
                </a:solidFill>
                <a:latin typeface="標楷體" pitchFamily="65" charset="-120"/>
                <a:ea typeface="標楷體" pitchFamily="65" charset="-120"/>
              </a:rPr>
              <a:t>學年度起</a:t>
            </a:r>
            <a:r>
              <a:rPr lang="zh-TW" altLang="en-US" sz="2400" b="1" u="sng" smtClean="0">
                <a:solidFill>
                  <a:srgbClr val="0033CC"/>
                </a:solidFill>
                <a:latin typeface="標楷體" pitchFamily="65" charset="-120"/>
                <a:ea typeface="標楷體" pitchFamily="65" charset="-120"/>
              </a:rPr>
              <a:t>每校以補助名額百分之十為申請上限</a:t>
            </a:r>
            <a:r>
              <a:rPr lang="zh-TW" altLang="en-US" sz="2400" smtClean="0">
                <a:solidFill>
                  <a:srgbClr val="3F553F"/>
                </a:solidFill>
                <a:latin typeface="標楷體" pitchFamily="65" charset="-120"/>
                <a:ea typeface="標楷體" pitchFamily="65" charset="-120"/>
              </a:rPr>
              <a:t>，並覈實報支。</a:t>
            </a:r>
            <a:endParaRPr lang="zh-TW" altLang="en-US" sz="2400" u="sng" smtClean="0">
              <a:latin typeface="標楷體" pitchFamily="65" charset="-120"/>
              <a:ea typeface="標楷體" pitchFamily="65" charset="-120"/>
            </a:endParaRPr>
          </a:p>
        </p:txBody>
      </p:sp>
      <p:sp>
        <p:nvSpPr>
          <p:cNvPr id="4" name="矩形 3"/>
          <p:cNvSpPr/>
          <p:nvPr/>
        </p:nvSpPr>
        <p:spPr>
          <a:xfrm>
            <a:off x="8490635" y="6165304"/>
            <a:ext cx="639919" cy="584775"/>
          </a:xfrm>
          <a:prstGeom prst="rect">
            <a:avLst/>
          </a:prstGeom>
          <a:noFill/>
        </p:spPr>
        <p:txBody>
          <a:bodyPr wrap="none">
            <a:spAutoFit/>
          </a:bodyPr>
          <a:lstStyle/>
          <a:p>
            <a:pPr algn="ctr">
              <a:defRPr/>
            </a:pPr>
            <a:r>
              <a:rPr lang="en-US" altLang="zh-TW"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27</a:t>
            </a:r>
            <a:endParaRPr lang="zh-TW" alt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slow">
    <p:randomBar dir="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zh-TW" altLang="en-US" sz="4000" smtClean="0">
                <a:ea typeface="標楷體" pitchFamily="65" charset="-120"/>
              </a:rPr>
              <a:t>六、</a:t>
            </a:r>
            <a:r>
              <a:rPr lang="zh-TW" altLang="zh-TW" sz="4000" smtClean="0">
                <a:ea typeface="標楷體" pitchFamily="65" charset="-120"/>
              </a:rPr>
              <a:t>經費編列原則及經費補助項目說明</a:t>
            </a:r>
            <a:endParaRPr lang="zh-TW" altLang="en-US" sz="4000" smtClean="0">
              <a:ea typeface="標楷體" pitchFamily="65" charset="-120"/>
            </a:endParaRPr>
          </a:p>
        </p:txBody>
      </p:sp>
      <p:sp>
        <p:nvSpPr>
          <p:cNvPr id="34819" name="Rectangle 3"/>
          <p:cNvSpPr>
            <a:spLocks noGrp="1" noChangeArrowheads="1"/>
          </p:cNvSpPr>
          <p:nvPr>
            <p:ph type="body" idx="1"/>
          </p:nvPr>
        </p:nvSpPr>
        <p:spPr>
          <a:xfrm>
            <a:off x="827088" y="1844675"/>
            <a:ext cx="8128000" cy="4114800"/>
          </a:xfrm>
        </p:spPr>
        <p:txBody>
          <a:bodyPr/>
          <a:lstStyle/>
          <a:p>
            <a:pPr eaLnBrk="1" hangingPunct="1">
              <a:buFont typeface="Wingdings" pitchFamily="2" charset="2"/>
              <a:buNone/>
            </a:pPr>
            <a:r>
              <a:rPr lang="zh-TW" altLang="en-US" b="1" smtClean="0">
                <a:solidFill>
                  <a:srgbClr val="0000FF"/>
                </a:solidFill>
                <a:latin typeface="標楷體" pitchFamily="65" charset="-120"/>
                <a:ea typeface="標楷體" pitchFamily="65" charset="-120"/>
              </a:rPr>
              <a:t>二、</a:t>
            </a:r>
            <a:r>
              <a:rPr lang="zh-TW" altLang="zh-TW" b="1" smtClean="0">
                <a:solidFill>
                  <a:srgbClr val="0000FF"/>
                </a:solidFill>
                <a:latin typeface="標楷體" pitchFamily="65" charset="-120"/>
                <a:ea typeface="標楷體" pitchFamily="65" charset="-120"/>
              </a:rPr>
              <a:t>經費補助項目</a:t>
            </a:r>
            <a:r>
              <a:rPr lang="zh-TW" altLang="en-US" b="1" smtClean="0">
                <a:solidFill>
                  <a:srgbClr val="0000FF"/>
                </a:solidFill>
                <a:latin typeface="標楷體" pitchFamily="65" charset="-120"/>
                <a:ea typeface="標楷體" pitchFamily="65" charset="-120"/>
              </a:rPr>
              <a:t>摘要</a:t>
            </a:r>
            <a:r>
              <a:rPr lang="zh-TW" altLang="zh-TW" b="1" smtClean="0">
                <a:solidFill>
                  <a:srgbClr val="0000FF"/>
                </a:solidFill>
                <a:latin typeface="標楷體" pitchFamily="65" charset="-120"/>
                <a:ea typeface="標楷體" pitchFamily="65" charset="-120"/>
              </a:rPr>
              <a:t>說明 </a:t>
            </a:r>
            <a:r>
              <a:rPr lang="zh-TW" altLang="en-US" b="1" smtClean="0">
                <a:solidFill>
                  <a:srgbClr val="0000FF"/>
                </a:solidFill>
                <a:latin typeface="標楷體" pitchFamily="65" charset="-120"/>
                <a:ea typeface="標楷體" pitchFamily="65" charset="-120"/>
              </a:rPr>
              <a:t>：</a:t>
            </a:r>
          </a:p>
          <a:p>
            <a:pPr eaLnBrk="1" hangingPunct="1">
              <a:buFont typeface="Wingdings" pitchFamily="2" charset="2"/>
              <a:buNone/>
            </a:pPr>
            <a:r>
              <a:rPr lang="zh-TW" altLang="en-US" sz="2800" b="1" smtClean="0">
                <a:latin typeface="標楷體" pitchFamily="65" charset="-120"/>
                <a:ea typeface="標楷體" pitchFamily="65" charset="-120"/>
              </a:rPr>
              <a:t>（一） 國內課程：</a:t>
            </a:r>
          </a:p>
          <a:p>
            <a:pPr eaLnBrk="1" hangingPunct="1"/>
            <a:r>
              <a:rPr lang="en-US" altLang="zh-TW" sz="2800" b="1" smtClean="0">
                <a:latin typeface="標楷體" pitchFamily="65" charset="-120"/>
                <a:ea typeface="標楷體" pitchFamily="65" charset="-120"/>
              </a:rPr>
              <a:t>1.</a:t>
            </a:r>
            <a:r>
              <a:rPr lang="zh-TW" altLang="en-US" sz="2800" b="1" u="sng" smtClean="0">
                <a:latin typeface="標楷體" pitchFamily="65" charset="-120"/>
                <a:ea typeface="標楷體" pitchFamily="65" charset="-120"/>
              </a:rPr>
              <a:t>「學校輔導教師之交通費」</a:t>
            </a:r>
            <a:r>
              <a:rPr lang="zh-TW" altLang="en-US" sz="2800" smtClean="0">
                <a:latin typeface="標楷體" pitchFamily="65" charset="-120"/>
                <a:ea typeface="標楷體" pitchFamily="65" charset="-120"/>
              </a:rPr>
              <a:t>：請編列為會計科目之「交通費」。</a:t>
            </a:r>
          </a:p>
          <a:p>
            <a:pPr eaLnBrk="1" hangingPunct="1"/>
            <a:r>
              <a:rPr lang="en-US" altLang="zh-TW" sz="2800" b="1" smtClean="0">
                <a:latin typeface="標楷體" pitchFamily="65" charset="-120"/>
                <a:ea typeface="標楷體" pitchFamily="65" charset="-120"/>
              </a:rPr>
              <a:t>2.</a:t>
            </a:r>
            <a:r>
              <a:rPr lang="zh-TW" altLang="en-US" sz="2800" b="1" u="sng" smtClean="0">
                <a:latin typeface="標楷體" pitchFamily="65" charset="-120"/>
                <a:ea typeface="標楷體" pitchFamily="65" charset="-120"/>
              </a:rPr>
              <a:t>「學生之意外險」</a:t>
            </a:r>
            <a:r>
              <a:rPr lang="zh-TW" altLang="en-US" sz="2800" smtClean="0">
                <a:latin typeface="標楷體" pitchFamily="65" charset="-120"/>
                <a:ea typeface="標楷體" pitchFamily="65" charset="-120"/>
              </a:rPr>
              <a:t>：請編列為「保險費（意外險）」，並需註明「</a:t>
            </a:r>
            <a:r>
              <a:rPr lang="zh-TW" altLang="en-US" sz="2800" smtClean="0">
                <a:solidFill>
                  <a:srgbClr val="0000FF"/>
                </a:solidFill>
                <a:latin typeface="標楷體" pitchFamily="65" charset="-120"/>
                <a:ea typeface="標楷體" pitchFamily="65" charset="-120"/>
              </a:rPr>
              <a:t>為非公教人員辦理保險</a:t>
            </a:r>
            <a:r>
              <a:rPr lang="zh-TW" altLang="en-US" sz="2800" smtClean="0">
                <a:latin typeface="標楷體" pitchFamily="65" charset="-120"/>
                <a:ea typeface="標楷體" pitchFamily="65" charset="-120"/>
              </a:rPr>
              <a:t>」。</a:t>
            </a:r>
          </a:p>
          <a:p>
            <a:pPr eaLnBrk="1" hangingPunct="1"/>
            <a:r>
              <a:rPr lang="en-US" altLang="zh-TW" sz="2800" b="1" smtClean="0">
                <a:latin typeface="標楷體" pitchFamily="65" charset="-120"/>
                <a:ea typeface="標楷體" pitchFamily="65" charset="-120"/>
              </a:rPr>
              <a:t>3.</a:t>
            </a:r>
            <a:r>
              <a:rPr lang="zh-TW" altLang="en-US" sz="2800" b="1" u="sng" smtClean="0">
                <a:latin typeface="標楷體" pitchFamily="65" charset="-120"/>
                <a:ea typeface="標楷體" pitchFamily="65" charset="-120"/>
              </a:rPr>
              <a:t>業界師資輔導費</a:t>
            </a:r>
            <a:r>
              <a:rPr lang="zh-TW" altLang="en-US" sz="2800" smtClean="0">
                <a:latin typeface="標楷體" pitchFamily="65" charset="-120"/>
                <a:ea typeface="標楷體" pitchFamily="65" charset="-120"/>
              </a:rPr>
              <a:t>：得比照出席費基準編列。</a:t>
            </a:r>
            <a:endParaRPr lang="en-US" altLang="zh-TW" sz="2800" smtClean="0">
              <a:latin typeface="標楷體" pitchFamily="65" charset="-120"/>
              <a:ea typeface="標楷體" pitchFamily="65" charset="-120"/>
            </a:endParaRPr>
          </a:p>
          <a:p>
            <a:pPr eaLnBrk="1" hangingPunct="1"/>
            <a:r>
              <a:rPr lang="en-US" altLang="zh-TW" sz="2800" smtClean="0">
                <a:latin typeface="標楷體" pitchFamily="65" charset="-120"/>
                <a:ea typeface="標楷體" pitchFamily="65" charset="-120"/>
              </a:rPr>
              <a:t>4.</a:t>
            </a:r>
            <a:r>
              <a:rPr lang="zh-TW" altLang="en-US" sz="2800" b="1" u="sng" smtClean="0">
                <a:solidFill>
                  <a:srgbClr val="FF0000"/>
                </a:solidFill>
                <a:latin typeface="標楷體" pitchFamily="65" charset="-120"/>
                <a:ea typeface="標楷體" pitchFamily="65" charset="-120"/>
              </a:rPr>
              <a:t>二代健保費：</a:t>
            </a:r>
            <a:r>
              <a:rPr lang="en-US" altLang="zh-TW" sz="2800" smtClean="0">
                <a:solidFill>
                  <a:srgbClr val="FF0000"/>
                </a:solidFill>
                <a:latin typeface="標楷體" pitchFamily="65" charset="-120"/>
                <a:ea typeface="標楷體" pitchFamily="65" charset="-120"/>
              </a:rPr>
              <a:t>102</a:t>
            </a:r>
            <a:r>
              <a:rPr lang="zh-TW" altLang="en-US" sz="2800" smtClean="0">
                <a:solidFill>
                  <a:srgbClr val="FF0000"/>
                </a:solidFill>
                <a:latin typeface="標楷體" pitchFamily="65" charset="-120"/>
                <a:ea typeface="標楷體" pitchFamily="65" charset="-120"/>
              </a:rPr>
              <a:t>年請編列於業務費下之自籌或補助款。</a:t>
            </a:r>
            <a:r>
              <a:rPr lang="en-US" altLang="zh-TW" sz="2800" smtClean="0">
                <a:solidFill>
                  <a:srgbClr val="FF0000"/>
                </a:solidFill>
                <a:latin typeface="標楷體" pitchFamily="65" charset="-120"/>
                <a:ea typeface="標楷體" pitchFamily="65" charset="-120"/>
              </a:rPr>
              <a:t>(101</a:t>
            </a:r>
            <a:r>
              <a:rPr lang="zh-TW" altLang="en-US" sz="2800" smtClean="0">
                <a:solidFill>
                  <a:srgbClr val="FF0000"/>
                </a:solidFill>
                <a:latin typeface="標楷體" pitchFamily="65" charset="-120"/>
                <a:ea typeface="標楷體" pitchFamily="65" charset="-120"/>
              </a:rPr>
              <a:t>年計畫仍以雜支進行核銷</a:t>
            </a:r>
            <a:r>
              <a:rPr lang="en-US" altLang="zh-TW" sz="2800" smtClean="0">
                <a:solidFill>
                  <a:srgbClr val="FF0000"/>
                </a:solidFill>
                <a:latin typeface="標楷體" pitchFamily="65" charset="-120"/>
                <a:ea typeface="標楷體" pitchFamily="65" charset="-120"/>
              </a:rPr>
              <a:t>)</a:t>
            </a:r>
            <a:endParaRPr lang="zh-TW" altLang="en-US" sz="2800" smtClean="0">
              <a:solidFill>
                <a:srgbClr val="FF0000"/>
              </a:solidFill>
              <a:latin typeface="標楷體" pitchFamily="65" charset="-120"/>
              <a:ea typeface="標楷體" pitchFamily="65" charset="-120"/>
            </a:endParaRPr>
          </a:p>
          <a:p>
            <a:pPr eaLnBrk="1" hangingPunct="1"/>
            <a:endParaRPr lang="zh-TW" altLang="en-US" smtClean="0">
              <a:latin typeface="標楷體" pitchFamily="65" charset="-120"/>
              <a:ea typeface="標楷體" pitchFamily="65" charset="-120"/>
            </a:endParaRPr>
          </a:p>
        </p:txBody>
      </p:sp>
      <p:sp>
        <p:nvSpPr>
          <p:cNvPr id="4" name="矩形 3"/>
          <p:cNvSpPr/>
          <p:nvPr/>
        </p:nvSpPr>
        <p:spPr>
          <a:xfrm>
            <a:off x="8490635" y="6165304"/>
            <a:ext cx="639919" cy="584775"/>
          </a:xfrm>
          <a:prstGeom prst="rect">
            <a:avLst/>
          </a:prstGeom>
          <a:noFill/>
        </p:spPr>
        <p:txBody>
          <a:bodyPr wrap="none">
            <a:spAutoFit/>
          </a:bodyPr>
          <a:lstStyle/>
          <a:p>
            <a:pPr algn="ctr">
              <a:defRPr/>
            </a:pPr>
            <a:r>
              <a:rPr lang="en-US" altLang="zh-TW"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28</a:t>
            </a:r>
            <a:endParaRPr lang="zh-TW" alt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slow">
    <p:randomBar dir="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zh-TW" altLang="en-US" sz="4000" smtClean="0">
                <a:ea typeface="標楷體" pitchFamily="65" charset="-120"/>
              </a:rPr>
              <a:t>六、</a:t>
            </a:r>
            <a:r>
              <a:rPr lang="zh-TW" altLang="zh-TW" sz="4000" smtClean="0">
                <a:ea typeface="標楷體" pitchFamily="65" charset="-120"/>
              </a:rPr>
              <a:t>經費編列原則及經費補助項目說明</a:t>
            </a:r>
            <a:endParaRPr lang="zh-TW" altLang="en-US" sz="4000" smtClean="0">
              <a:ea typeface="標楷體" pitchFamily="65" charset="-120"/>
            </a:endParaRPr>
          </a:p>
        </p:txBody>
      </p:sp>
      <p:sp>
        <p:nvSpPr>
          <p:cNvPr id="35843" name="Rectangle 3"/>
          <p:cNvSpPr>
            <a:spLocks noGrp="1" noChangeArrowheads="1"/>
          </p:cNvSpPr>
          <p:nvPr>
            <p:ph type="body" idx="1"/>
          </p:nvPr>
        </p:nvSpPr>
        <p:spPr>
          <a:xfrm>
            <a:off x="827088" y="2017713"/>
            <a:ext cx="8128000" cy="4114800"/>
          </a:xfrm>
        </p:spPr>
        <p:txBody>
          <a:bodyPr/>
          <a:lstStyle/>
          <a:p>
            <a:pPr eaLnBrk="1" hangingPunct="1"/>
            <a:r>
              <a:rPr lang="en-US" altLang="zh-TW" sz="2800" b="1" u="sng" smtClean="0">
                <a:latin typeface="標楷體" pitchFamily="65" charset="-120"/>
                <a:ea typeface="標楷體" pitchFamily="65" charset="-120"/>
              </a:rPr>
              <a:t>4.</a:t>
            </a:r>
            <a:r>
              <a:rPr lang="zh-TW" altLang="en-US" sz="2800" b="1" u="sng" smtClean="0">
                <a:latin typeface="標楷體" pitchFamily="65" charset="-120"/>
                <a:ea typeface="標楷體" pitchFamily="65" charset="-120"/>
              </a:rPr>
              <a:t>業界教材製作費</a:t>
            </a:r>
            <a:r>
              <a:rPr lang="zh-TW" altLang="en-US" sz="2800" smtClean="0">
                <a:latin typeface="標楷體" pitchFamily="65" charset="-120"/>
                <a:ea typeface="標楷體" pitchFamily="65" charset="-120"/>
              </a:rPr>
              <a:t> ：教材製作之數量應編列清楚，數量</a:t>
            </a:r>
            <a:r>
              <a:rPr lang="en-US" altLang="zh-TW" sz="2800" smtClean="0">
                <a:latin typeface="標楷體" pitchFamily="65" charset="-120"/>
                <a:ea typeface="標楷體" pitchFamily="65" charset="-120"/>
              </a:rPr>
              <a:t>/</a:t>
            </a:r>
            <a:r>
              <a:rPr lang="zh-TW" altLang="en-US" sz="2800" smtClean="0">
                <a:latin typeface="標楷體" pitchFamily="65" charset="-120"/>
                <a:ea typeface="標楷體" pitchFamily="65" charset="-120"/>
              </a:rPr>
              <a:t>單位儘量不要編為「一批」。</a:t>
            </a:r>
          </a:p>
          <a:p>
            <a:pPr eaLnBrk="1" hangingPunct="1"/>
            <a:r>
              <a:rPr lang="en-US" altLang="zh-TW" sz="2800" b="1" u="sng" smtClean="0">
                <a:latin typeface="標楷體" pitchFamily="65" charset="-120"/>
                <a:ea typeface="標楷體" pitchFamily="65" charset="-120"/>
              </a:rPr>
              <a:t>5.</a:t>
            </a:r>
            <a:r>
              <a:rPr lang="zh-TW" altLang="en-US" sz="2800" b="1" u="sng" smtClean="0">
                <a:latin typeface="標楷體" pitchFamily="65" charset="-120"/>
                <a:ea typeface="標楷體" pitchFamily="65" charset="-120"/>
              </a:rPr>
              <a:t>公司耗材費</a:t>
            </a:r>
            <a:r>
              <a:rPr lang="zh-TW" altLang="en-US" sz="2800" smtClean="0">
                <a:latin typeface="標楷體" pitchFamily="65" charset="-120"/>
                <a:ea typeface="標楷體" pitchFamily="65" charset="-120"/>
              </a:rPr>
              <a:t>：請編列於「雜支」，並依實編列。</a:t>
            </a:r>
          </a:p>
          <a:p>
            <a:pPr eaLnBrk="1" hangingPunct="1"/>
            <a:r>
              <a:rPr lang="en-US" altLang="zh-TW" sz="2800" b="1" u="sng" smtClean="0">
                <a:latin typeface="標楷體" pitchFamily="65" charset="-120"/>
                <a:ea typeface="標楷體" pitchFamily="65" charset="-120"/>
              </a:rPr>
              <a:t>6.</a:t>
            </a:r>
            <a:r>
              <a:rPr lang="zh-TW" altLang="en-US" sz="2800" b="1" u="sng" smtClean="0">
                <a:latin typeface="標楷體" pitchFamily="65" charset="-120"/>
                <a:ea typeface="標楷體" pitchFamily="65" charset="-120"/>
              </a:rPr>
              <a:t>相關實習業務費</a:t>
            </a:r>
            <a:r>
              <a:rPr lang="zh-TW" altLang="en-US" sz="2800" smtClean="0">
                <a:latin typeface="標楷體" pitchFamily="65" charset="-120"/>
                <a:ea typeface="標楷體" pitchFamily="65" charset="-120"/>
              </a:rPr>
              <a:t> ：與校外實習課程作業相關之「業務費」均可編列，並依教育部補助及委辦計畫經費編列基準表辦理。</a:t>
            </a:r>
          </a:p>
          <a:p>
            <a:pPr eaLnBrk="1" hangingPunct="1"/>
            <a:r>
              <a:rPr lang="en-US" altLang="zh-TW" sz="2800" b="1" u="sng" smtClean="0">
                <a:latin typeface="標楷體" pitchFamily="65" charset="-120"/>
                <a:ea typeface="標楷體" pitchFamily="65" charset="-120"/>
              </a:rPr>
              <a:t>7.</a:t>
            </a:r>
            <a:r>
              <a:rPr lang="zh-TW" altLang="en-US" sz="2800" b="1" u="sng" smtClean="0">
                <a:latin typeface="標楷體" pitchFamily="65" charset="-120"/>
                <a:ea typeface="標楷體" pitchFamily="65" charset="-120"/>
              </a:rPr>
              <a:t>醫護相關科系學生之實習費</a:t>
            </a:r>
            <a:r>
              <a:rPr lang="zh-TW" altLang="en-US" sz="2800" smtClean="0">
                <a:latin typeface="標楷體" pitchFamily="65" charset="-120"/>
                <a:ea typeface="標楷體" pitchFamily="65" charset="-120"/>
              </a:rPr>
              <a:t> ：請編列為「實習費」，並請敘明單價及數量。</a:t>
            </a:r>
          </a:p>
          <a:p>
            <a:pPr eaLnBrk="1" hangingPunct="1"/>
            <a:endParaRPr lang="zh-TW" altLang="en-US" sz="2800" smtClean="0">
              <a:solidFill>
                <a:srgbClr val="0000FF"/>
              </a:solidFill>
              <a:latin typeface="標楷體" pitchFamily="65" charset="-120"/>
              <a:ea typeface="標楷體" pitchFamily="65" charset="-120"/>
            </a:endParaRPr>
          </a:p>
        </p:txBody>
      </p:sp>
      <p:sp>
        <p:nvSpPr>
          <p:cNvPr id="4" name="矩形 3"/>
          <p:cNvSpPr/>
          <p:nvPr/>
        </p:nvSpPr>
        <p:spPr>
          <a:xfrm>
            <a:off x="8490635" y="6165304"/>
            <a:ext cx="639919" cy="584775"/>
          </a:xfrm>
          <a:prstGeom prst="rect">
            <a:avLst/>
          </a:prstGeom>
          <a:noFill/>
        </p:spPr>
        <p:txBody>
          <a:bodyPr wrap="none">
            <a:spAutoFit/>
          </a:bodyPr>
          <a:lstStyle/>
          <a:p>
            <a:pPr algn="ctr">
              <a:defRPr/>
            </a:pPr>
            <a:r>
              <a:rPr lang="en-US" altLang="zh-TW"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29</a:t>
            </a:r>
            <a:endParaRPr lang="zh-TW" alt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843213" y="549275"/>
            <a:ext cx="3298825" cy="1044575"/>
          </a:xfrm>
        </p:spPr>
        <p:txBody>
          <a:bodyPr/>
          <a:lstStyle/>
          <a:p>
            <a:pPr eaLnBrk="1" hangingPunct="1"/>
            <a:r>
              <a:rPr lang="zh-TW" altLang="en-US" sz="4800" b="1" smtClean="0">
                <a:solidFill>
                  <a:srgbClr val="990000"/>
                </a:solidFill>
                <a:latin typeface="標楷體" pitchFamily="65" charset="-120"/>
                <a:ea typeface="標楷體" pitchFamily="65" charset="-120"/>
              </a:rPr>
              <a:t>壹、緣起</a:t>
            </a:r>
          </a:p>
        </p:txBody>
      </p:sp>
      <p:sp>
        <p:nvSpPr>
          <p:cNvPr id="9219" name="Rectangle 3"/>
          <p:cNvSpPr>
            <a:spLocks noGrp="1" noChangeArrowheads="1"/>
          </p:cNvSpPr>
          <p:nvPr>
            <p:ph type="body" idx="1"/>
          </p:nvPr>
        </p:nvSpPr>
        <p:spPr>
          <a:xfrm>
            <a:off x="684213" y="1989138"/>
            <a:ext cx="7661275" cy="4525962"/>
          </a:xfrm>
        </p:spPr>
        <p:txBody>
          <a:bodyPr/>
          <a:lstStyle/>
          <a:p>
            <a:pPr eaLnBrk="1" hangingPunct="1">
              <a:buClr>
                <a:srgbClr val="990000"/>
              </a:buClr>
              <a:buFont typeface="Wingdings" pitchFamily="2" charset="2"/>
              <a:buChar char="Ø"/>
            </a:pPr>
            <a:r>
              <a:rPr lang="zh-TW" altLang="en-US" sz="3400" b="1" smtClean="0">
                <a:solidFill>
                  <a:srgbClr val="000099"/>
                </a:solidFill>
                <a:latin typeface="標楷體" pitchFamily="65" charset="-120"/>
                <a:ea typeface="標楷體" pitchFamily="65" charset="-120"/>
              </a:rPr>
              <a:t>技職優質化決議</a:t>
            </a:r>
            <a:r>
              <a:rPr lang="zh-TW" altLang="en-US" sz="3400" smtClean="0">
                <a:solidFill>
                  <a:srgbClr val="000000"/>
                </a:solidFill>
                <a:latin typeface="標楷體" pitchFamily="65" charset="-120"/>
                <a:ea typeface="標楷體" pitchFamily="65" charset="-120"/>
              </a:rPr>
              <a:t>：</a:t>
            </a:r>
          </a:p>
          <a:p>
            <a:pPr eaLnBrk="1" hangingPunct="1">
              <a:buFont typeface="Wingdings" pitchFamily="2" charset="2"/>
              <a:buNone/>
            </a:pPr>
            <a:r>
              <a:rPr lang="zh-TW" altLang="en-US" sz="3400" smtClean="0">
                <a:solidFill>
                  <a:srgbClr val="000000"/>
                </a:solidFill>
                <a:latin typeface="標楷體" pitchFamily="65" charset="-120"/>
                <a:ea typeface="標楷體" pitchFamily="65" charset="-120"/>
              </a:rPr>
              <a:t>    </a:t>
            </a:r>
            <a:r>
              <a:rPr lang="zh-TW" altLang="en-US" sz="3400" smtClean="0">
                <a:solidFill>
                  <a:schemeClr val="tx2"/>
                </a:solidFill>
                <a:latin typeface="標楷體" pitchFamily="65" charset="-120"/>
                <a:ea typeface="標楷體" pitchFamily="65" charset="-120"/>
              </a:rPr>
              <a:t>將學生校外實習納入技職再造方案</a:t>
            </a:r>
          </a:p>
          <a:p>
            <a:pPr eaLnBrk="1" hangingPunct="1">
              <a:buClr>
                <a:srgbClr val="990000"/>
              </a:buClr>
              <a:buFont typeface="Wingdings" pitchFamily="2" charset="2"/>
              <a:buChar char="Ø"/>
            </a:pPr>
            <a:r>
              <a:rPr lang="zh-TW" altLang="en-US" sz="3400" b="1" smtClean="0">
                <a:solidFill>
                  <a:srgbClr val="000099"/>
                </a:solidFill>
                <a:latin typeface="標楷體" pitchFamily="65" charset="-120"/>
                <a:ea typeface="標楷體" pitchFamily="65" charset="-120"/>
              </a:rPr>
              <a:t>原因</a:t>
            </a:r>
            <a:r>
              <a:rPr lang="zh-TW" altLang="en-US" sz="3400" smtClean="0">
                <a:solidFill>
                  <a:srgbClr val="000099"/>
                </a:solidFill>
                <a:latin typeface="標楷體" pitchFamily="65" charset="-120"/>
                <a:ea typeface="標楷體" pitchFamily="65" charset="-120"/>
              </a:rPr>
              <a:t>：</a:t>
            </a:r>
          </a:p>
          <a:p>
            <a:pPr lvl="1" eaLnBrk="1" hangingPunct="1">
              <a:buClr>
                <a:srgbClr val="990099"/>
              </a:buClr>
            </a:pPr>
            <a:r>
              <a:rPr lang="zh-TW" altLang="en-US" sz="3400" smtClean="0">
                <a:solidFill>
                  <a:schemeClr val="tx2"/>
                </a:solidFill>
                <a:latin typeface="標楷體" pitchFamily="65" charset="-120"/>
                <a:ea typeface="標楷體" pitchFamily="65" charset="-120"/>
              </a:rPr>
              <a:t>技職高教化 </a:t>
            </a:r>
          </a:p>
          <a:p>
            <a:pPr lvl="1" eaLnBrk="1" hangingPunct="1">
              <a:buClr>
                <a:srgbClr val="990099"/>
              </a:buClr>
            </a:pPr>
            <a:r>
              <a:rPr lang="zh-TW" altLang="en-US" sz="3400" smtClean="0">
                <a:solidFill>
                  <a:schemeClr val="tx2"/>
                </a:solidFill>
                <a:latin typeface="標楷體" pitchFamily="65" charset="-120"/>
                <a:ea typeface="標楷體" pitchFamily="65" charset="-120"/>
              </a:rPr>
              <a:t>學用落差</a:t>
            </a:r>
          </a:p>
          <a:p>
            <a:pPr lvl="1" eaLnBrk="1" hangingPunct="1">
              <a:buClr>
                <a:srgbClr val="990099"/>
              </a:buClr>
            </a:pPr>
            <a:r>
              <a:rPr lang="zh-TW" altLang="en-US" sz="3400" smtClean="0">
                <a:solidFill>
                  <a:schemeClr val="tx2"/>
                </a:solidFill>
                <a:latin typeface="標楷體" pitchFamily="65" charset="-120"/>
                <a:ea typeface="標楷體" pitchFamily="65" charset="-120"/>
              </a:rPr>
              <a:t>重建技職務實致用特色</a:t>
            </a:r>
          </a:p>
          <a:p>
            <a:pPr lvl="1" eaLnBrk="1" hangingPunct="1">
              <a:buClr>
                <a:srgbClr val="990099"/>
              </a:buClr>
            </a:pPr>
            <a:r>
              <a:rPr lang="zh-TW" altLang="en-US" sz="3400" smtClean="0">
                <a:solidFill>
                  <a:schemeClr val="tx2"/>
                </a:solidFill>
                <a:latin typeface="標楷體" pitchFamily="65" charset="-120"/>
                <a:ea typeface="標楷體" pitchFamily="65" charset="-120"/>
              </a:rPr>
              <a:t>提升技職競爭力</a:t>
            </a:r>
          </a:p>
          <a:p>
            <a:pPr eaLnBrk="1" hangingPunct="1"/>
            <a:endParaRPr lang="zh-TW" altLang="en-US" sz="3400" smtClean="0">
              <a:solidFill>
                <a:srgbClr val="000099"/>
              </a:solidFill>
              <a:latin typeface="標楷體" pitchFamily="65" charset="-120"/>
              <a:ea typeface="標楷體" pitchFamily="65" charset="-120"/>
            </a:endParaRPr>
          </a:p>
        </p:txBody>
      </p:sp>
      <p:sp>
        <p:nvSpPr>
          <p:cNvPr id="4" name="矩形 3"/>
          <p:cNvSpPr/>
          <p:nvPr/>
        </p:nvSpPr>
        <p:spPr>
          <a:xfrm>
            <a:off x="8604448" y="6165304"/>
            <a:ext cx="412292" cy="584775"/>
          </a:xfrm>
          <a:prstGeom prst="rect">
            <a:avLst/>
          </a:prstGeom>
          <a:noFill/>
        </p:spPr>
        <p:txBody>
          <a:bodyPr wrap="none">
            <a:spAutoFit/>
          </a:bodyPr>
          <a:lstStyle/>
          <a:p>
            <a:pPr algn="ctr">
              <a:defRPr/>
            </a:pPr>
            <a:r>
              <a:rPr lang="en-US" altLang="zh-TW"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3</a:t>
            </a:r>
            <a:endParaRPr lang="zh-TW" alt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slow">
    <p:randomBar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zh-TW" altLang="en-US" sz="4000" smtClean="0">
                <a:ea typeface="標楷體" pitchFamily="65" charset="-120"/>
              </a:rPr>
              <a:t>六、</a:t>
            </a:r>
            <a:r>
              <a:rPr lang="zh-TW" altLang="zh-TW" sz="4000" smtClean="0">
                <a:ea typeface="標楷體" pitchFamily="65" charset="-120"/>
              </a:rPr>
              <a:t>經費編列原則及經費補助項目說明</a:t>
            </a:r>
            <a:endParaRPr lang="zh-TW" altLang="en-US" sz="4000" smtClean="0">
              <a:ea typeface="標楷體" pitchFamily="65" charset="-120"/>
            </a:endParaRPr>
          </a:p>
        </p:txBody>
      </p:sp>
      <p:sp>
        <p:nvSpPr>
          <p:cNvPr id="36867" name="Rectangle 3"/>
          <p:cNvSpPr>
            <a:spLocks noGrp="1" noChangeArrowheads="1"/>
          </p:cNvSpPr>
          <p:nvPr>
            <p:ph type="body" idx="1"/>
          </p:nvPr>
        </p:nvSpPr>
        <p:spPr/>
        <p:txBody>
          <a:bodyPr/>
          <a:lstStyle/>
          <a:p>
            <a:pPr eaLnBrk="1" hangingPunct="1">
              <a:lnSpc>
                <a:spcPct val="90000"/>
              </a:lnSpc>
              <a:buFont typeface="Wingdings" pitchFamily="2" charset="2"/>
              <a:buNone/>
            </a:pPr>
            <a:r>
              <a:rPr lang="zh-TW" altLang="en-US" sz="2800" b="1" smtClean="0">
                <a:latin typeface="標楷體" pitchFamily="65" charset="-120"/>
                <a:ea typeface="標楷體" pitchFamily="65" charset="-120"/>
              </a:rPr>
              <a:t>（二）海外課程</a:t>
            </a:r>
          </a:p>
          <a:p>
            <a:pPr eaLnBrk="1" hangingPunct="1">
              <a:lnSpc>
                <a:spcPct val="90000"/>
              </a:lnSpc>
            </a:pPr>
            <a:r>
              <a:rPr lang="en-US" altLang="zh-TW" sz="2800" smtClean="0">
                <a:latin typeface="標楷體" pitchFamily="65" charset="-120"/>
                <a:ea typeface="標楷體" pitchFamily="65" charset="-120"/>
              </a:rPr>
              <a:t>1.</a:t>
            </a:r>
            <a:r>
              <a:rPr lang="zh-TW" altLang="en-US" sz="2800" b="1" u="sng" smtClean="0">
                <a:latin typeface="標楷體" pitchFamily="65" charset="-120"/>
                <a:ea typeface="標楷體" pitchFamily="65" charset="-120"/>
              </a:rPr>
              <a:t>輔導教師機票費</a:t>
            </a:r>
            <a:r>
              <a:rPr lang="zh-TW" altLang="en-US" sz="2800" smtClean="0">
                <a:latin typeface="標楷體" pitchFamily="65" charset="-120"/>
                <a:ea typeface="標楷體" pitchFamily="65" charset="-120"/>
              </a:rPr>
              <a:t>：核實編列（註明國家）</a:t>
            </a:r>
          </a:p>
          <a:p>
            <a:pPr eaLnBrk="1" hangingPunct="1">
              <a:lnSpc>
                <a:spcPct val="90000"/>
              </a:lnSpc>
            </a:pPr>
            <a:r>
              <a:rPr lang="en-US" altLang="zh-TW" sz="2800" smtClean="0">
                <a:latin typeface="標楷體" pitchFamily="65" charset="-120"/>
                <a:ea typeface="標楷體" pitchFamily="65" charset="-120"/>
              </a:rPr>
              <a:t>2.</a:t>
            </a:r>
            <a:r>
              <a:rPr lang="zh-TW" altLang="en-US" sz="2800" b="1" u="sng" smtClean="0">
                <a:latin typeface="標楷體" pitchFamily="65" charset="-120"/>
                <a:ea typeface="標楷體" pitchFamily="65" charset="-120"/>
              </a:rPr>
              <a:t>差旅費</a:t>
            </a:r>
            <a:r>
              <a:rPr lang="zh-TW" altLang="en-US" sz="2800" smtClean="0">
                <a:latin typeface="標楷體" pitchFamily="65" charset="-120"/>
                <a:ea typeface="標楷體" pitchFamily="65" charset="-120"/>
              </a:rPr>
              <a:t>：依「國內出差旅費報支要點」或「國外出差旅費報支要點」。</a:t>
            </a:r>
          </a:p>
          <a:p>
            <a:pPr eaLnBrk="1" hangingPunct="1">
              <a:lnSpc>
                <a:spcPct val="90000"/>
              </a:lnSpc>
            </a:pPr>
            <a:r>
              <a:rPr lang="en-US" altLang="zh-TW" sz="2800" smtClean="0">
                <a:latin typeface="標楷體" pitchFamily="65" charset="-120"/>
                <a:ea typeface="標楷體" pitchFamily="65" charset="-120"/>
              </a:rPr>
              <a:t>3.</a:t>
            </a:r>
            <a:r>
              <a:rPr lang="zh-TW" altLang="en-US" sz="2800" b="1" u="sng" smtClean="0">
                <a:latin typeface="標楷體" pitchFamily="65" charset="-120"/>
                <a:ea typeface="標楷體" pitchFamily="65" charset="-120"/>
              </a:rPr>
              <a:t>相關實習業務費</a:t>
            </a:r>
            <a:r>
              <a:rPr lang="zh-TW" altLang="en-US" sz="2800" smtClean="0">
                <a:latin typeface="標楷體" pitchFamily="65" charset="-120"/>
                <a:ea typeface="標楷體" pitchFamily="65" charset="-120"/>
              </a:rPr>
              <a:t> ：與校外實習課程作業相關之「業務費」均可編列，並依教育部補助及委辦計畫經費編列基準表辦理。</a:t>
            </a:r>
          </a:p>
          <a:p>
            <a:pPr eaLnBrk="1" hangingPunct="1">
              <a:lnSpc>
                <a:spcPct val="90000"/>
              </a:lnSpc>
            </a:pPr>
            <a:r>
              <a:rPr lang="zh-TW" altLang="en-US" sz="2800" smtClean="0">
                <a:solidFill>
                  <a:srgbClr val="0000FF"/>
                </a:solidFill>
                <a:latin typeface="標楷體" pitchFamily="65" charset="-120"/>
                <a:ea typeface="標楷體" pitchFamily="65" charset="-120"/>
              </a:rPr>
              <a:t>所有費用編列應符合教育部補助及委辦經費核撥結報作業要點所規範及其基準表。</a:t>
            </a:r>
          </a:p>
        </p:txBody>
      </p:sp>
      <p:sp>
        <p:nvSpPr>
          <p:cNvPr id="4" name="矩形 3"/>
          <p:cNvSpPr/>
          <p:nvPr/>
        </p:nvSpPr>
        <p:spPr>
          <a:xfrm>
            <a:off x="8490635" y="6165304"/>
            <a:ext cx="639919" cy="584775"/>
          </a:xfrm>
          <a:prstGeom prst="rect">
            <a:avLst/>
          </a:prstGeom>
          <a:noFill/>
        </p:spPr>
        <p:txBody>
          <a:bodyPr wrap="none">
            <a:spAutoFit/>
          </a:bodyPr>
          <a:lstStyle/>
          <a:p>
            <a:pPr algn="ctr">
              <a:defRPr/>
            </a:pPr>
            <a:r>
              <a:rPr lang="en-US" altLang="zh-TW"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30</a:t>
            </a:r>
            <a:endParaRPr lang="zh-TW" alt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slow">
    <p:randomBar dir="ver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圖片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68425" y="511175"/>
            <a:ext cx="6408738" cy="590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1" name="Line 3"/>
          <p:cNvSpPr>
            <a:spLocks noChangeShapeType="1"/>
          </p:cNvSpPr>
          <p:nvPr/>
        </p:nvSpPr>
        <p:spPr bwMode="auto">
          <a:xfrm>
            <a:off x="3570288" y="1966913"/>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37892" name="Line 4"/>
          <p:cNvSpPr>
            <a:spLocks noChangeShapeType="1"/>
          </p:cNvSpPr>
          <p:nvPr/>
        </p:nvSpPr>
        <p:spPr bwMode="auto">
          <a:xfrm>
            <a:off x="3500438" y="1173163"/>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37893" name="Oval 7"/>
          <p:cNvSpPr>
            <a:spLocks noChangeArrowheads="1"/>
          </p:cNvSpPr>
          <p:nvPr/>
        </p:nvSpPr>
        <p:spPr bwMode="auto">
          <a:xfrm>
            <a:off x="6091238" y="3290888"/>
            <a:ext cx="822325" cy="357187"/>
          </a:xfrm>
          <a:prstGeom prst="ellipse">
            <a:avLst/>
          </a:prstGeom>
          <a:noFill/>
          <a:ln w="317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zh-TW" altLang="en-US"/>
          </a:p>
        </p:txBody>
      </p:sp>
      <p:sp>
        <p:nvSpPr>
          <p:cNvPr id="37894" name="Oval 8"/>
          <p:cNvSpPr>
            <a:spLocks noChangeArrowheads="1"/>
          </p:cNvSpPr>
          <p:nvPr/>
        </p:nvSpPr>
        <p:spPr bwMode="auto">
          <a:xfrm>
            <a:off x="4389438" y="3648075"/>
            <a:ext cx="687387" cy="431800"/>
          </a:xfrm>
          <a:prstGeom prst="ellipse">
            <a:avLst/>
          </a:prstGeom>
          <a:noFill/>
          <a:ln w="317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zh-TW" altLang="en-US"/>
          </a:p>
        </p:txBody>
      </p:sp>
      <p:cxnSp>
        <p:nvCxnSpPr>
          <p:cNvPr id="37895" name="AutoShape 9"/>
          <p:cNvCxnSpPr>
            <a:cxnSpLocks noChangeShapeType="1"/>
            <a:stCxn id="37893" idx="2"/>
          </p:cNvCxnSpPr>
          <p:nvPr/>
        </p:nvCxnSpPr>
        <p:spPr bwMode="auto">
          <a:xfrm rot="10800000" flipV="1">
            <a:off x="5076825" y="3470275"/>
            <a:ext cx="1014413" cy="412750"/>
          </a:xfrm>
          <a:prstGeom prst="curvedConnector3">
            <a:avLst>
              <a:gd name="adj1" fmla="val 50000"/>
            </a:avLst>
          </a:prstGeom>
          <a:noFill/>
          <a:ln w="31750">
            <a:solidFill>
              <a:srgbClr val="FF0000"/>
            </a:solidFill>
            <a:round/>
            <a:headEnd/>
            <a:tailEnd type="triangle" w="med" len="med"/>
          </a:ln>
          <a:extLst>
            <a:ext uri="{909E8E84-426E-40DD-AFC4-6F175D3DCCD1}">
              <a14:hiddenFill xmlns:a14="http://schemas.microsoft.com/office/drawing/2010/main">
                <a:noFill/>
              </a14:hiddenFill>
            </a:ext>
          </a:extLst>
        </p:spPr>
      </p:cxnSp>
      <p:sp>
        <p:nvSpPr>
          <p:cNvPr id="37896" name="Oval 10"/>
          <p:cNvSpPr>
            <a:spLocks noChangeArrowheads="1"/>
          </p:cNvSpPr>
          <p:nvPr/>
        </p:nvSpPr>
        <p:spPr bwMode="auto">
          <a:xfrm>
            <a:off x="6122988" y="4079875"/>
            <a:ext cx="790575" cy="301625"/>
          </a:xfrm>
          <a:prstGeom prst="ellipse">
            <a:avLst/>
          </a:prstGeom>
          <a:noFill/>
          <a:ln w="3175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zh-TW" altLang="en-US"/>
          </a:p>
        </p:txBody>
      </p:sp>
      <p:sp>
        <p:nvSpPr>
          <p:cNvPr id="37897" name="Oval 11"/>
          <p:cNvSpPr>
            <a:spLocks noChangeArrowheads="1"/>
          </p:cNvSpPr>
          <p:nvPr/>
        </p:nvSpPr>
        <p:spPr bwMode="auto">
          <a:xfrm>
            <a:off x="7040563" y="2276475"/>
            <a:ext cx="719137" cy="288925"/>
          </a:xfrm>
          <a:prstGeom prst="ellipse">
            <a:avLst/>
          </a:prstGeom>
          <a:noFill/>
          <a:ln w="3175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zh-TW" altLang="en-US"/>
          </a:p>
        </p:txBody>
      </p:sp>
      <p:cxnSp>
        <p:nvCxnSpPr>
          <p:cNvPr id="37898" name="AutoShape 12"/>
          <p:cNvCxnSpPr>
            <a:cxnSpLocks noChangeShapeType="1"/>
            <a:stCxn id="37896" idx="6"/>
            <a:endCxn id="37897" idx="4"/>
          </p:cNvCxnSpPr>
          <p:nvPr/>
        </p:nvCxnSpPr>
        <p:spPr bwMode="auto">
          <a:xfrm flipV="1">
            <a:off x="6913563" y="2565400"/>
            <a:ext cx="487362" cy="1665288"/>
          </a:xfrm>
          <a:prstGeom prst="curvedConnector2">
            <a:avLst/>
          </a:prstGeom>
          <a:noFill/>
          <a:ln w="25400">
            <a:solidFill>
              <a:srgbClr val="0000FF"/>
            </a:solidFill>
            <a:round/>
            <a:headEnd/>
            <a:tailEnd type="triangle" w="med" len="med"/>
          </a:ln>
          <a:extLst>
            <a:ext uri="{909E8E84-426E-40DD-AFC4-6F175D3DCCD1}">
              <a14:hiddenFill xmlns:a14="http://schemas.microsoft.com/office/drawing/2010/main">
                <a:noFill/>
              </a14:hiddenFill>
            </a:ext>
          </a:extLst>
        </p:spPr>
      </p:cxnSp>
      <p:sp>
        <p:nvSpPr>
          <p:cNvPr id="37899" name="Text Box 13"/>
          <p:cNvSpPr txBox="1">
            <a:spLocks noChangeArrowheads="1"/>
          </p:cNvSpPr>
          <p:nvPr/>
        </p:nvSpPr>
        <p:spPr bwMode="auto">
          <a:xfrm>
            <a:off x="7737475" y="3267075"/>
            <a:ext cx="1208088" cy="1077913"/>
          </a:xfrm>
          <a:prstGeom prst="rect">
            <a:avLst/>
          </a:prstGeom>
          <a:solidFill>
            <a:srgbClr val="FFFF99"/>
          </a:solidFill>
          <a:ln w="9525">
            <a:solidFill>
              <a:srgbClr val="FFCC00"/>
            </a:solidFill>
            <a:miter lim="800000"/>
            <a:headEnd/>
            <a:tailEnd/>
          </a:ln>
        </p:spPr>
        <p:txBody>
          <a:bodyPr>
            <a:spAutoFit/>
          </a:bodyPr>
          <a:lstStyle>
            <a:lvl1pPr eaLnBrk="0" hangingPunct="0">
              <a:defRPr>
                <a:solidFill>
                  <a:schemeClr val="tx1"/>
                </a:solidFill>
                <a:latin typeface="Arial" charset="0"/>
                <a:ea typeface="標楷體" pitchFamily="65" charset="-120"/>
              </a:defRPr>
            </a:lvl1pPr>
            <a:lvl2pPr marL="742950" indent="-285750" eaLnBrk="0" hangingPunct="0">
              <a:defRPr>
                <a:solidFill>
                  <a:schemeClr val="tx1"/>
                </a:solidFill>
                <a:latin typeface="Arial" charset="0"/>
                <a:ea typeface="標楷體" pitchFamily="65" charset="-120"/>
              </a:defRPr>
            </a:lvl2pPr>
            <a:lvl3pPr marL="1143000" indent="-228600" eaLnBrk="0" hangingPunct="0">
              <a:defRPr>
                <a:solidFill>
                  <a:schemeClr val="tx1"/>
                </a:solidFill>
                <a:latin typeface="Arial" charset="0"/>
                <a:ea typeface="標楷體" pitchFamily="65" charset="-120"/>
              </a:defRPr>
            </a:lvl3pPr>
            <a:lvl4pPr marL="1600200" indent="-228600" eaLnBrk="0" hangingPunct="0">
              <a:defRPr>
                <a:solidFill>
                  <a:schemeClr val="tx1"/>
                </a:solidFill>
                <a:latin typeface="Arial" charset="0"/>
                <a:ea typeface="標楷體" pitchFamily="65" charset="-120"/>
              </a:defRPr>
            </a:lvl4pPr>
            <a:lvl5pPr marL="2057400" indent="-228600" eaLnBrk="0" hangingPunct="0">
              <a:defRPr>
                <a:solidFill>
                  <a:schemeClr val="tx1"/>
                </a:solidFill>
                <a:latin typeface="Arial" charset="0"/>
                <a:ea typeface="標楷體" pitchFamily="65" charset="-120"/>
              </a:defRPr>
            </a:lvl5pPr>
            <a:lvl6pPr marL="2514600" indent="-228600" eaLnBrk="0" fontAlgn="base" hangingPunct="0">
              <a:spcBef>
                <a:spcPct val="0"/>
              </a:spcBef>
              <a:spcAft>
                <a:spcPct val="0"/>
              </a:spcAft>
              <a:defRPr>
                <a:solidFill>
                  <a:schemeClr val="tx1"/>
                </a:solidFill>
                <a:latin typeface="Arial" charset="0"/>
                <a:ea typeface="標楷體" pitchFamily="65" charset="-120"/>
              </a:defRPr>
            </a:lvl6pPr>
            <a:lvl7pPr marL="2971800" indent="-228600" eaLnBrk="0" fontAlgn="base" hangingPunct="0">
              <a:spcBef>
                <a:spcPct val="0"/>
              </a:spcBef>
              <a:spcAft>
                <a:spcPct val="0"/>
              </a:spcAft>
              <a:defRPr>
                <a:solidFill>
                  <a:schemeClr val="tx1"/>
                </a:solidFill>
                <a:latin typeface="Arial" charset="0"/>
                <a:ea typeface="標楷體" pitchFamily="65" charset="-120"/>
              </a:defRPr>
            </a:lvl7pPr>
            <a:lvl8pPr marL="3429000" indent="-228600" eaLnBrk="0" fontAlgn="base" hangingPunct="0">
              <a:spcBef>
                <a:spcPct val="0"/>
              </a:spcBef>
              <a:spcAft>
                <a:spcPct val="0"/>
              </a:spcAft>
              <a:defRPr>
                <a:solidFill>
                  <a:schemeClr val="tx1"/>
                </a:solidFill>
                <a:latin typeface="Arial" charset="0"/>
                <a:ea typeface="標楷體" pitchFamily="65" charset="-120"/>
              </a:defRPr>
            </a:lvl8pPr>
            <a:lvl9pPr marL="3886200" indent="-228600" eaLnBrk="0" fontAlgn="base" hangingPunct="0">
              <a:spcBef>
                <a:spcPct val="0"/>
              </a:spcBef>
              <a:spcAft>
                <a:spcPct val="0"/>
              </a:spcAft>
              <a:defRPr>
                <a:solidFill>
                  <a:schemeClr val="tx1"/>
                </a:solidFill>
                <a:latin typeface="Arial" charset="0"/>
                <a:ea typeface="標楷體" pitchFamily="65" charset="-120"/>
              </a:defRPr>
            </a:lvl9pPr>
          </a:lstStyle>
          <a:p>
            <a:pPr eaLnBrk="1" hangingPunct="1">
              <a:spcBef>
                <a:spcPct val="50000"/>
              </a:spcBef>
            </a:pPr>
            <a:r>
              <a:rPr kumimoji="1" lang="zh-TW" altLang="en-US" sz="1600">
                <a:latin typeface="Times New Roman" pitchFamily="18" charset="0"/>
                <a:ea typeface="新細明體" pitchFamily="18" charset="-120"/>
              </a:rPr>
              <a:t>自籌款為教育部核定</a:t>
            </a:r>
            <a:r>
              <a:rPr kumimoji="1" lang="zh-TW" altLang="en-US" sz="1600" b="1">
                <a:latin typeface="Times New Roman" pitchFamily="18" charset="0"/>
                <a:ea typeface="新細明體" pitchFamily="18" charset="-120"/>
              </a:rPr>
              <a:t>補助額度</a:t>
            </a:r>
            <a:r>
              <a:rPr kumimoji="1" lang="zh-TW" altLang="en-US" sz="1600">
                <a:latin typeface="Times New Roman" pitchFamily="18" charset="0"/>
                <a:ea typeface="新細明體" pitchFamily="18" charset="-120"/>
              </a:rPr>
              <a:t>的</a:t>
            </a:r>
            <a:r>
              <a:rPr kumimoji="1" lang="en-US" altLang="zh-TW" sz="1600">
                <a:latin typeface="Times New Roman" pitchFamily="18" charset="0"/>
                <a:ea typeface="新細明體" pitchFamily="18" charset="-120"/>
              </a:rPr>
              <a:t>10</a:t>
            </a:r>
            <a:r>
              <a:rPr kumimoji="1" lang="zh-TW" altLang="en-US" sz="1600">
                <a:latin typeface="Times New Roman" pitchFamily="18" charset="0"/>
                <a:ea typeface="新細明體" pitchFamily="18" charset="-120"/>
              </a:rPr>
              <a:t>％或以上</a:t>
            </a:r>
          </a:p>
        </p:txBody>
      </p:sp>
      <p:sp>
        <p:nvSpPr>
          <p:cNvPr id="37900" name="AutoShape 14"/>
          <p:cNvSpPr>
            <a:spLocks noChangeArrowheads="1"/>
          </p:cNvSpPr>
          <p:nvPr/>
        </p:nvSpPr>
        <p:spPr bwMode="auto">
          <a:xfrm>
            <a:off x="323850" y="2463800"/>
            <a:ext cx="1152525" cy="1400175"/>
          </a:xfrm>
          <a:prstGeom prst="wedgeRoundRectCallout">
            <a:avLst>
              <a:gd name="adj1" fmla="val 298528"/>
              <a:gd name="adj2" fmla="val 48926"/>
              <a:gd name="adj3" fmla="val 16667"/>
            </a:avLst>
          </a:prstGeom>
          <a:solidFill>
            <a:srgbClr val="FFFF99"/>
          </a:solidFill>
          <a:ln w="9525">
            <a:solidFill>
              <a:srgbClr val="FFCC00"/>
            </a:solidFill>
            <a:miter lim="800000"/>
            <a:headEnd/>
            <a:tailEnd/>
          </a:ln>
        </p:spPr>
        <p:txBody>
          <a:bodyPr/>
          <a:lstStyle/>
          <a:p>
            <a:pPr>
              <a:spcBef>
                <a:spcPct val="50000"/>
              </a:spcBef>
            </a:pPr>
            <a:r>
              <a:rPr kumimoji="1" lang="en-US" altLang="zh-TW" sz="1600" b="1">
                <a:latin typeface="Times New Roman" pitchFamily="18" charset="0"/>
                <a:ea typeface="新細明體" pitchFamily="18" charset="-120"/>
              </a:rPr>
              <a:t>｢</a:t>
            </a:r>
            <a:r>
              <a:rPr kumimoji="1" lang="zh-TW" altLang="en-US" sz="1600" b="1">
                <a:latin typeface="Times New Roman" pitchFamily="18" charset="0"/>
                <a:ea typeface="新細明體" pitchFamily="18" charset="-120"/>
              </a:rPr>
              <a:t>雜支</a:t>
            </a:r>
            <a:r>
              <a:rPr kumimoji="1" lang="en-US" altLang="zh-TW" sz="1600" b="1">
                <a:latin typeface="Times New Roman" pitchFamily="18" charset="0"/>
                <a:ea typeface="新細明體" pitchFamily="18" charset="-120"/>
              </a:rPr>
              <a:t>｣</a:t>
            </a:r>
            <a:r>
              <a:rPr kumimoji="1" lang="zh-TW" altLang="en-US" sz="1600">
                <a:latin typeface="Times New Roman" pitchFamily="18" charset="0"/>
                <a:ea typeface="新細明體" pitchFamily="18" charset="-120"/>
              </a:rPr>
              <a:t>為</a:t>
            </a:r>
            <a:r>
              <a:rPr kumimoji="1" lang="en-US" altLang="zh-TW" sz="1600" b="1">
                <a:latin typeface="Times New Roman" pitchFamily="18" charset="0"/>
                <a:ea typeface="新細明體" pitchFamily="18" charset="-120"/>
              </a:rPr>
              <a:t>｢</a:t>
            </a:r>
            <a:r>
              <a:rPr kumimoji="1" lang="zh-TW" altLang="en-US" sz="1600" b="1">
                <a:latin typeface="Times New Roman" pitchFamily="18" charset="0"/>
                <a:ea typeface="新細明體" pitchFamily="18" charset="-120"/>
              </a:rPr>
              <a:t>業務費補助款</a:t>
            </a:r>
            <a:r>
              <a:rPr kumimoji="1" lang="en-US" altLang="zh-TW" sz="1600" b="1">
                <a:latin typeface="Times New Roman" pitchFamily="18" charset="0"/>
                <a:ea typeface="新細明體" pitchFamily="18" charset="-120"/>
              </a:rPr>
              <a:t>｣</a:t>
            </a:r>
            <a:r>
              <a:rPr kumimoji="1" lang="zh-TW" altLang="en-US" sz="1600">
                <a:latin typeface="Times New Roman" pitchFamily="18" charset="0"/>
                <a:ea typeface="新細明體" pitchFamily="18" charset="-120"/>
              </a:rPr>
              <a:t>的</a:t>
            </a:r>
            <a:r>
              <a:rPr kumimoji="1" lang="en-US" altLang="zh-TW" sz="1600">
                <a:latin typeface="Times New Roman" pitchFamily="18" charset="0"/>
                <a:ea typeface="新細明體" pitchFamily="18" charset="-120"/>
              </a:rPr>
              <a:t>6</a:t>
            </a:r>
            <a:r>
              <a:rPr kumimoji="1" lang="zh-TW" altLang="en-US" sz="1600">
                <a:latin typeface="Times New Roman" pitchFamily="18" charset="0"/>
                <a:ea typeface="新細明體" pitchFamily="18" charset="-120"/>
              </a:rPr>
              <a:t>％或以下</a:t>
            </a:r>
          </a:p>
          <a:p>
            <a:pPr algn="ctr"/>
            <a:endParaRPr kumimoji="1" lang="zh-TW" altLang="en-US" sz="1600">
              <a:latin typeface="Times New Roman" pitchFamily="18" charset="0"/>
              <a:ea typeface="新細明體" pitchFamily="18" charset="-120"/>
            </a:endParaRPr>
          </a:p>
        </p:txBody>
      </p:sp>
      <p:sp>
        <p:nvSpPr>
          <p:cNvPr id="15" name="矩形 14"/>
          <p:cNvSpPr/>
          <p:nvPr/>
        </p:nvSpPr>
        <p:spPr>
          <a:xfrm>
            <a:off x="8490635" y="6165304"/>
            <a:ext cx="639919" cy="584775"/>
          </a:xfrm>
          <a:prstGeom prst="rect">
            <a:avLst/>
          </a:prstGeom>
          <a:noFill/>
        </p:spPr>
        <p:txBody>
          <a:bodyPr wrap="none">
            <a:spAutoFit/>
          </a:bodyPr>
          <a:lstStyle/>
          <a:p>
            <a:pPr algn="ctr">
              <a:defRPr/>
            </a:pPr>
            <a:r>
              <a:rPr lang="en-US" altLang="zh-TW"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31</a:t>
            </a:r>
            <a:endParaRPr lang="zh-TW" alt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slow">
    <p:randomBar dir="ver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zh-TW" altLang="en-US" smtClean="0">
                <a:ea typeface="標楷體" pitchFamily="65" charset="-120"/>
              </a:rPr>
              <a:t>七、經費編列注意事項</a:t>
            </a:r>
          </a:p>
        </p:txBody>
      </p:sp>
      <p:sp>
        <p:nvSpPr>
          <p:cNvPr id="38915" name="Rectangle 3"/>
          <p:cNvSpPr>
            <a:spLocks noGrp="1" noChangeArrowheads="1"/>
          </p:cNvSpPr>
          <p:nvPr>
            <p:ph type="body" idx="1"/>
          </p:nvPr>
        </p:nvSpPr>
        <p:spPr/>
        <p:txBody>
          <a:bodyPr/>
          <a:lstStyle/>
          <a:p>
            <a:pPr eaLnBrk="1" hangingPunct="1"/>
            <a:r>
              <a:rPr lang="en-US" altLang="zh-TW" b="1" smtClean="0">
                <a:latin typeface="標楷體" pitchFamily="65" charset="-120"/>
                <a:ea typeface="標楷體" pitchFamily="65" charset="-120"/>
              </a:rPr>
              <a:t>Q1</a:t>
            </a:r>
            <a:r>
              <a:rPr lang="zh-TW" altLang="en-US" b="1" smtClean="0">
                <a:latin typeface="標楷體" pitchFamily="65" charset="-120"/>
                <a:ea typeface="標楷體" pitchFamily="65" charset="-120"/>
              </a:rPr>
              <a:t>、</a:t>
            </a:r>
            <a:r>
              <a:rPr lang="zh-TW" altLang="en-US" b="1" u="sng" smtClean="0">
                <a:latin typeface="標楷體" pitchFamily="65" charset="-120"/>
                <a:ea typeface="標楷體" pitchFamily="65" charset="-120"/>
              </a:rPr>
              <a:t>經費編列時，可否編列實施要點「補助項目」未規定的經費項目呢</a:t>
            </a:r>
            <a:r>
              <a:rPr lang="zh-TW" altLang="en-US" b="1" smtClean="0">
                <a:latin typeface="標楷體" pitchFamily="65" charset="-120"/>
                <a:ea typeface="標楷體" pitchFamily="65" charset="-120"/>
              </a:rPr>
              <a:t>？</a:t>
            </a:r>
          </a:p>
          <a:p>
            <a:pPr eaLnBrk="1" hangingPunct="1"/>
            <a:r>
              <a:rPr lang="en-US" altLang="zh-TW" smtClean="0">
                <a:latin typeface="標楷體" pitchFamily="65" charset="-120"/>
                <a:ea typeface="標楷體" pitchFamily="65" charset="-120"/>
              </a:rPr>
              <a:t>A</a:t>
            </a:r>
            <a:r>
              <a:rPr lang="zh-TW" altLang="en-US" smtClean="0">
                <a:latin typeface="標楷體" pitchFamily="65" charset="-120"/>
                <a:ea typeface="標楷體" pitchFamily="65" charset="-120"/>
              </a:rPr>
              <a:t>：可以，但需要在經費明細表的「用途說明」敘明清楚該筆經費項目與實習業務的關係，並</a:t>
            </a:r>
            <a:r>
              <a:rPr lang="zh-TW" altLang="en-US" smtClean="0">
                <a:solidFill>
                  <a:srgbClr val="FF0000"/>
                </a:solidFill>
                <a:latin typeface="標楷體" pitchFamily="65" charset="-120"/>
                <a:ea typeface="標楷體" pitchFamily="65" charset="-120"/>
              </a:rPr>
              <a:t>需</a:t>
            </a:r>
            <a:r>
              <a:rPr lang="zh-TW" altLang="en-US" smtClean="0">
                <a:latin typeface="標楷體" pitchFamily="65" charset="-120"/>
                <a:ea typeface="標楷體" pitchFamily="65" charset="-120"/>
              </a:rPr>
              <a:t>符合教育部補助及委辦經費核撥結報作業要點</a:t>
            </a:r>
            <a:r>
              <a:rPr lang="zh-TW" altLang="en-US" smtClean="0">
                <a:solidFill>
                  <a:srgbClr val="FF0000"/>
                </a:solidFill>
                <a:latin typeface="標楷體" pitchFamily="65" charset="-120"/>
                <a:ea typeface="標楷體" pitchFamily="65" charset="-120"/>
              </a:rPr>
              <a:t>之規範及基準表。</a:t>
            </a:r>
            <a:endParaRPr lang="zh-TW" altLang="en-US" sz="2400" b="1" smtClean="0">
              <a:solidFill>
                <a:srgbClr val="FF0000"/>
              </a:solidFill>
              <a:latin typeface="標楷體" pitchFamily="65" charset="-120"/>
              <a:ea typeface="標楷體" pitchFamily="65" charset="-120"/>
            </a:endParaRPr>
          </a:p>
          <a:p>
            <a:pPr eaLnBrk="1" hangingPunct="1">
              <a:buFont typeface="Wingdings" pitchFamily="2" charset="2"/>
              <a:buNone/>
            </a:pPr>
            <a:endParaRPr lang="zh-TW" altLang="en-US" sz="2400" b="1" smtClean="0">
              <a:solidFill>
                <a:srgbClr val="FF0000"/>
              </a:solidFill>
              <a:latin typeface="標楷體" pitchFamily="65" charset="-120"/>
              <a:ea typeface="標楷體" pitchFamily="65" charset="-120"/>
            </a:endParaRPr>
          </a:p>
        </p:txBody>
      </p:sp>
      <p:sp>
        <p:nvSpPr>
          <p:cNvPr id="4" name="矩形 3"/>
          <p:cNvSpPr/>
          <p:nvPr/>
        </p:nvSpPr>
        <p:spPr>
          <a:xfrm>
            <a:off x="8490635" y="6165304"/>
            <a:ext cx="639919" cy="584775"/>
          </a:xfrm>
          <a:prstGeom prst="rect">
            <a:avLst/>
          </a:prstGeom>
          <a:noFill/>
        </p:spPr>
        <p:txBody>
          <a:bodyPr wrap="none">
            <a:spAutoFit/>
          </a:bodyPr>
          <a:lstStyle/>
          <a:p>
            <a:pPr algn="ctr">
              <a:defRPr/>
            </a:pPr>
            <a:r>
              <a:rPr lang="en-US" altLang="zh-TW"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32</a:t>
            </a:r>
            <a:endParaRPr lang="zh-TW" alt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slow">
    <p:randomBar dir="ver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zh-TW" altLang="en-US" smtClean="0">
                <a:ea typeface="標楷體" pitchFamily="65" charset="-120"/>
              </a:rPr>
              <a:t>七、經費編列注意事項</a:t>
            </a:r>
          </a:p>
        </p:txBody>
      </p:sp>
      <p:sp>
        <p:nvSpPr>
          <p:cNvPr id="39939" name="Rectangle 3"/>
          <p:cNvSpPr>
            <a:spLocks noGrp="1" noChangeArrowheads="1"/>
          </p:cNvSpPr>
          <p:nvPr>
            <p:ph type="body" idx="1"/>
          </p:nvPr>
        </p:nvSpPr>
        <p:spPr/>
        <p:txBody>
          <a:bodyPr/>
          <a:lstStyle/>
          <a:p>
            <a:pPr eaLnBrk="1" hangingPunct="1">
              <a:lnSpc>
                <a:spcPct val="90000"/>
              </a:lnSpc>
            </a:pPr>
            <a:r>
              <a:rPr lang="en-US" altLang="zh-TW" b="1" smtClean="0">
                <a:latin typeface="標楷體" pitchFamily="65" charset="-120"/>
                <a:ea typeface="標楷體" pitchFamily="65" charset="-120"/>
              </a:rPr>
              <a:t>Q2</a:t>
            </a:r>
            <a:r>
              <a:rPr lang="zh-TW" altLang="en-US" b="1" smtClean="0">
                <a:latin typeface="標楷體" pitchFamily="65" charset="-120"/>
                <a:ea typeface="標楷體" pitchFamily="65" charset="-120"/>
              </a:rPr>
              <a:t>、</a:t>
            </a:r>
            <a:r>
              <a:rPr lang="zh-TW" altLang="en-US" b="1" u="sng" smtClean="0">
                <a:latin typeface="標楷體" pitchFamily="65" charset="-120"/>
                <a:ea typeface="標楷體" pitchFamily="65" charset="-120"/>
              </a:rPr>
              <a:t>編列</a:t>
            </a:r>
            <a:r>
              <a:rPr lang="zh-TW" altLang="en-US" b="1" u="sng" smtClean="0">
                <a:solidFill>
                  <a:srgbClr val="800080"/>
                </a:solidFill>
                <a:latin typeface="標楷體" pitchFamily="65" charset="-120"/>
                <a:ea typeface="標楷體" pitchFamily="65" charset="-120"/>
              </a:rPr>
              <a:t>保險費（學生意外險）</a:t>
            </a:r>
            <a:r>
              <a:rPr lang="zh-TW" altLang="en-US" b="1" u="sng" smtClean="0">
                <a:latin typeface="標楷體" pitchFamily="65" charset="-120"/>
                <a:ea typeface="標楷體" pitchFamily="65" charset="-120"/>
              </a:rPr>
              <a:t>及</a:t>
            </a:r>
            <a:r>
              <a:rPr lang="zh-TW" altLang="en-US" b="1" u="sng" smtClean="0">
                <a:solidFill>
                  <a:srgbClr val="800080"/>
                </a:solidFill>
                <a:latin typeface="標楷體" pitchFamily="65" charset="-120"/>
                <a:ea typeface="標楷體" pitchFamily="65" charset="-120"/>
              </a:rPr>
              <a:t>工讀費</a:t>
            </a:r>
            <a:r>
              <a:rPr lang="zh-TW" altLang="en-US" b="1" u="sng" smtClean="0">
                <a:latin typeface="標楷體" pitchFamily="65" charset="-120"/>
                <a:ea typeface="標楷體" pitchFamily="65" charset="-120"/>
              </a:rPr>
              <a:t>科目時需注意什麼呢</a:t>
            </a:r>
            <a:r>
              <a:rPr lang="zh-TW" altLang="en-US" b="1" smtClean="0">
                <a:latin typeface="標楷體" pitchFamily="65" charset="-120"/>
                <a:ea typeface="標楷體" pitchFamily="65" charset="-120"/>
              </a:rPr>
              <a:t>？</a:t>
            </a:r>
          </a:p>
          <a:p>
            <a:pPr eaLnBrk="1" hangingPunct="1">
              <a:lnSpc>
                <a:spcPct val="90000"/>
              </a:lnSpc>
            </a:pPr>
            <a:r>
              <a:rPr lang="en-US" altLang="zh-TW" smtClean="0">
                <a:latin typeface="標楷體" pitchFamily="65" charset="-120"/>
                <a:ea typeface="標楷體" pitchFamily="65" charset="-120"/>
              </a:rPr>
              <a:t>A</a:t>
            </a:r>
            <a:r>
              <a:rPr lang="zh-TW" altLang="en-US" smtClean="0">
                <a:latin typeface="標楷體" pitchFamily="65" charset="-120"/>
                <a:ea typeface="標楷體" pitchFamily="65" charset="-120"/>
              </a:rPr>
              <a:t>：</a:t>
            </a:r>
          </a:p>
          <a:p>
            <a:pPr lvl="1" eaLnBrk="1" hangingPunct="1">
              <a:lnSpc>
                <a:spcPct val="90000"/>
              </a:lnSpc>
            </a:pPr>
            <a:r>
              <a:rPr lang="zh-TW" altLang="en-US" sz="2400" b="1" smtClean="0">
                <a:latin typeface="標楷體" pitchFamily="65" charset="-120"/>
                <a:ea typeface="標楷體" pitchFamily="65" charset="-120"/>
              </a:rPr>
              <a:t>保險費</a:t>
            </a:r>
            <a:r>
              <a:rPr lang="zh-TW" altLang="en-US" sz="2400" smtClean="0">
                <a:latin typeface="標楷體" pitchFamily="65" charset="-120"/>
                <a:ea typeface="標楷體" pitchFamily="65" charset="-120"/>
              </a:rPr>
              <a:t>需於用途說明欄加註「為非公教人員辦理保險」。</a:t>
            </a:r>
          </a:p>
          <a:p>
            <a:pPr lvl="1" eaLnBrk="1" hangingPunct="1">
              <a:lnSpc>
                <a:spcPct val="90000"/>
              </a:lnSpc>
            </a:pPr>
            <a:r>
              <a:rPr lang="zh-TW" altLang="en-US" sz="2400" b="1" smtClean="0">
                <a:latin typeface="標楷體" pitchFamily="65" charset="-120"/>
                <a:ea typeface="標楷體" pitchFamily="65" charset="-120"/>
              </a:rPr>
              <a:t>工讀費</a:t>
            </a:r>
            <a:r>
              <a:rPr lang="zh-TW" altLang="en-US" sz="2400" smtClean="0">
                <a:latin typeface="標楷體" pitchFamily="65" charset="-120"/>
                <a:ea typeface="標楷體" pitchFamily="65" charset="-120"/>
              </a:rPr>
              <a:t>需於用途說明欄加註「依行政院所定全國軍公教員工待遇支給要點規定，凡屬政務人員、各機關公務人員、雇員及技工、工友、各級公立學校教職員工、國軍官兵等不得支給工作費」。</a:t>
            </a:r>
            <a:endParaRPr lang="zh-TW" altLang="en-US" sz="2400" b="1" smtClean="0">
              <a:latin typeface="標楷體" pitchFamily="65" charset="-120"/>
              <a:ea typeface="標楷體" pitchFamily="65" charset="-120"/>
            </a:endParaRPr>
          </a:p>
          <a:p>
            <a:pPr eaLnBrk="1" hangingPunct="1">
              <a:lnSpc>
                <a:spcPct val="90000"/>
              </a:lnSpc>
              <a:buFont typeface="Wingdings" pitchFamily="2" charset="2"/>
              <a:buNone/>
            </a:pPr>
            <a:endParaRPr lang="zh-TW" altLang="en-US" sz="2400" b="1" smtClean="0">
              <a:latin typeface="標楷體" pitchFamily="65" charset="-120"/>
              <a:ea typeface="標楷體" pitchFamily="65" charset="-120"/>
            </a:endParaRPr>
          </a:p>
        </p:txBody>
      </p:sp>
      <p:sp>
        <p:nvSpPr>
          <p:cNvPr id="4" name="矩形 3"/>
          <p:cNvSpPr/>
          <p:nvPr/>
        </p:nvSpPr>
        <p:spPr>
          <a:xfrm>
            <a:off x="8504081" y="6165304"/>
            <a:ext cx="639919" cy="584775"/>
          </a:xfrm>
          <a:prstGeom prst="rect">
            <a:avLst/>
          </a:prstGeom>
          <a:noFill/>
        </p:spPr>
        <p:txBody>
          <a:bodyPr wrap="none">
            <a:spAutoFit/>
          </a:bodyPr>
          <a:lstStyle/>
          <a:p>
            <a:pPr algn="ctr">
              <a:defRPr/>
            </a:pPr>
            <a:r>
              <a:rPr lang="en-US" altLang="zh-TW"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33</a:t>
            </a:r>
            <a:endParaRPr lang="zh-TW" alt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slow">
    <p:randomBar dir="ver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zh-TW" altLang="en-US" smtClean="0">
                <a:ea typeface="標楷體" pitchFamily="65" charset="-120"/>
              </a:rPr>
              <a:t>七、經費編列注意事項</a:t>
            </a:r>
          </a:p>
        </p:txBody>
      </p:sp>
      <p:sp>
        <p:nvSpPr>
          <p:cNvPr id="40963" name="Rectangle 3"/>
          <p:cNvSpPr>
            <a:spLocks noGrp="1" noChangeArrowheads="1"/>
          </p:cNvSpPr>
          <p:nvPr>
            <p:ph type="body" idx="1"/>
          </p:nvPr>
        </p:nvSpPr>
        <p:spPr>
          <a:xfrm>
            <a:off x="684213" y="2032000"/>
            <a:ext cx="8135937" cy="4276725"/>
          </a:xfrm>
        </p:spPr>
        <p:txBody>
          <a:bodyPr/>
          <a:lstStyle/>
          <a:p>
            <a:pPr eaLnBrk="1" hangingPunct="1"/>
            <a:r>
              <a:rPr lang="en-US" altLang="zh-TW" b="1" smtClean="0">
                <a:latin typeface="標楷體" pitchFamily="65" charset="-120"/>
                <a:ea typeface="標楷體" pitchFamily="65" charset="-120"/>
              </a:rPr>
              <a:t>Q3</a:t>
            </a:r>
            <a:r>
              <a:rPr lang="zh-TW" altLang="en-US" b="1" smtClean="0">
                <a:latin typeface="標楷體" pitchFamily="65" charset="-120"/>
                <a:ea typeface="標楷體" pitchFamily="65" charset="-120"/>
              </a:rPr>
              <a:t>、</a:t>
            </a:r>
            <a:r>
              <a:rPr lang="zh-TW" altLang="en-US" b="1" u="sng" smtClean="0">
                <a:latin typeface="標楷體" pitchFamily="65" charset="-120"/>
                <a:ea typeface="標楷體" pitchFamily="65" charset="-120"/>
              </a:rPr>
              <a:t>編列</a:t>
            </a:r>
            <a:r>
              <a:rPr lang="zh-TW" altLang="en-US" b="1" u="sng" smtClean="0">
                <a:solidFill>
                  <a:srgbClr val="800080"/>
                </a:solidFill>
                <a:latin typeface="標楷體" pitchFamily="65" charset="-120"/>
                <a:ea typeface="標楷體" pitchFamily="65" charset="-120"/>
              </a:rPr>
              <a:t>本案之經費明細表還需要特別注意什麼</a:t>
            </a:r>
            <a:r>
              <a:rPr lang="zh-TW" altLang="en-US" b="1" u="sng" smtClean="0">
                <a:latin typeface="標楷體" pitchFamily="65" charset="-120"/>
                <a:ea typeface="標楷體" pitchFamily="65" charset="-120"/>
              </a:rPr>
              <a:t>呢</a:t>
            </a:r>
            <a:r>
              <a:rPr lang="zh-TW" altLang="en-US" b="1" smtClean="0">
                <a:latin typeface="標楷體" pitchFamily="65" charset="-120"/>
                <a:ea typeface="標楷體" pitchFamily="65" charset="-120"/>
              </a:rPr>
              <a:t>？</a:t>
            </a:r>
          </a:p>
          <a:p>
            <a:pPr eaLnBrk="1" hangingPunct="1"/>
            <a:r>
              <a:rPr lang="en-US" altLang="zh-TW" smtClean="0">
                <a:latin typeface="標楷體" pitchFamily="65" charset="-120"/>
                <a:ea typeface="標楷體" pitchFamily="65" charset="-120"/>
              </a:rPr>
              <a:t>A</a:t>
            </a:r>
            <a:r>
              <a:rPr lang="zh-TW" altLang="en-US" smtClean="0">
                <a:latin typeface="標楷體" pitchFamily="65" charset="-120"/>
                <a:ea typeface="標楷體" pitchFamily="65" charset="-120"/>
              </a:rPr>
              <a:t>：</a:t>
            </a:r>
          </a:p>
          <a:p>
            <a:pPr lvl="1" eaLnBrk="1" hangingPunct="1"/>
            <a:r>
              <a:rPr lang="zh-TW" altLang="en-US" smtClean="0">
                <a:latin typeface="標楷體" pitchFamily="65" charset="-120"/>
                <a:ea typeface="標楷體" pitchFamily="65" charset="-120"/>
              </a:rPr>
              <a:t>工讀費非人事費項次、雜支非業務費項次。</a:t>
            </a:r>
          </a:p>
          <a:p>
            <a:pPr lvl="1" eaLnBrk="1" hangingPunct="1"/>
            <a:r>
              <a:rPr lang="zh-TW" altLang="en-US" smtClean="0">
                <a:latin typeface="標楷體" pitchFamily="65" charset="-120"/>
                <a:ea typeface="標楷體" pitchFamily="65" charset="-120"/>
              </a:rPr>
              <a:t>雜支勿超過業務費補助款之</a:t>
            </a:r>
            <a:r>
              <a:rPr lang="en-US" altLang="zh-TW" smtClean="0">
                <a:solidFill>
                  <a:srgbClr val="FF0000"/>
                </a:solidFill>
                <a:latin typeface="標楷體" pitchFamily="65" charset="-120"/>
                <a:ea typeface="標楷體" pitchFamily="65" charset="-120"/>
              </a:rPr>
              <a:t>6</a:t>
            </a:r>
            <a:r>
              <a:rPr lang="zh-TW" altLang="en-US" smtClean="0">
                <a:solidFill>
                  <a:srgbClr val="FF0000"/>
                </a:solidFill>
                <a:latin typeface="標楷體" pitchFamily="65" charset="-120"/>
                <a:ea typeface="標楷體" pitchFamily="65" charset="-120"/>
              </a:rPr>
              <a:t>％</a:t>
            </a:r>
            <a:r>
              <a:rPr lang="zh-TW" altLang="en-US" smtClean="0">
                <a:latin typeface="標楷體" pitchFamily="65" charset="-120"/>
                <a:ea typeface="標楷體" pitchFamily="65" charset="-120"/>
              </a:rPr>
              <a:t>編列。</a:t>
            </a:r>
          </a:p>
          <a:p>
            <a:pPr lvl="1" eaLnBrk="1" hangingPunct="1"/>
            <a:r>
              <a:rPr lang="zh-TW" altLang="en-US" smtClean="0">
                <a:latin typeface="標楷體" pitchFamily="65" charset="-120"/>
                <a:ea typeface="標楷體" pitchFamily="65" charset="-120"/>
              </a:rPr>
              <a:t>工讀費勿超過每人每日</a:t>
            </a:r>
            <a:r>
              <a:rPr lang="en-US" altLang="zh-TW" smtClean="0">
                <a:latin typeface="標楷體" pitchFamily="65" charset="-120"/>
                <a:ea typeface="標楷體" pitchFamily="65" charset="-120"/>
              </a:rPr>
              <a:t>872</a:t>
            </a:r>
            <a:r>
              <a:rPr lang="zh-TW" altLang="en-US" smtClean="0">
                <a:latin typeface="標楷體" pitchFamily="65" charset="-120"/>
                <a:ea typeface="標楷體" pitchFamily="65" charset="-120"/>
              </a:rPr>
              <a:t>元或每小時</a:t>
            </a:r>
            <a:r>
              <a:rPr lang="en-US" altLang="zh-TW" smtClean="0">
                <a:latin typeface="標楷體" pitchFamily="65" charset="-120"/>
                <a:ea typeface="標楷體" pitchFamily="65" charset="-120"/>
              </a:rPr>
              <a:t>109</a:t>
            </a:r>
            <a:r>
              <a:rPr lang="zh-TW" altLang="en-US" smtClean="0">
                <a:latin typeface="標楷體" pitchFamily="65" charset="-120"/>
                <a:ea typeface="標楷體" pitchFamily="65" charset="-120"/>
              </a:rPr>
              <a:t>元。</a:t>
            </a:r>
          </a:p>
        </p:txBody>
      </p:sp>
      <p:sp>
        <p:nvSpPr>
          <p:cNvPr id="4" name="矩形 3"/>
          <p:cNvSpPr/>
          <p:nvPr/>
        </p:nvSpPr>
        <p:spPr>
          <a:xfrm>
            <a:off x="8490635" y="6165304"/>
            <a:ext cx="639919" cy="584775"/>
          </a:xfrm>
          <a:prstGeom prst="rect">
            <a:avLst/>
          </a:prstGeom>
          <a:noFill/>
        </p:spPr>
        <p:txBody>
          <a:bodyPr wrap="none">
            <a:spAutoFit/>
          </a:bodyPr>
          <a:lstStyle/>
          <a:p>
            <a:pPr algn="ctr">
              <a:defRPr/>
            </a:pPr>
            <a:r>
              <a:rPr lang="en-US" altLang="zh-TW"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34</a:t>
            </a:r>
            <a:endParaRPr lang="zh-TW" alt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slow">
    <p:randomBar dir="ver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zh-TW" altLang="en-US" smtClean="0">
                <a:ea typeface="標楷體" pitchFamily="65" charset="-120"/>
              </a:rPr>
              <a:t>七、經費編列注意事項</a:t>
            </a:r>
          </a:p>
        </p:txBody>
      </p:sp>
      <p:sp>
        <p:nvSpPr>
          <p:cNvPr id="41987" name="Rectangle 3"/>
          <p:cNvSpPr>
            <a:spLocks noGrp="1" noChangeArrowheads="1"/>
          </p:cNvSpPr>
          <p:nvPr>
            <p:ph type="body" idx="1"/>
          </p:nvPr>
        </p:nvSpPr>
        <p:spPr/>
        <p:txBody>
          <a:bodyPr/>
          <a:lstStyle/>
          <a:p>
            <a:pPr eaLnBrk="1" hangingPunct="1">
              <a:lnSpc>
                <a:spcPct val="90000"/>
              </a:lnSpc>
            </a:pPr>
            <a:r>
              <a:rPr lang="en-US" altLang="zh-TW" b="1" smtClean="0">
                <a:latin typeface="標楷體" pitchFamily="65" charset="-120"/>
                <a:ea typeface="標楷體" pitchFamily="65" charset="-120"/>
              </a:rPr>
              <a:t>Q3</a:t>
            </a:r>
            <a:r>
              <a:rPr lang="zh-TW" altLang="en-US" b="1" smtClean="0">
                <a:latin typeface="標楷體" pitchFamily="65" charset="-120"/>
                <a:ea typeface="標楷體" pitchFamily="65" charset="-120"/>
              </a:rPr>
              <a:t>、</a:t>
            </a:r>
            <a:r>
              <a:rPr lang="zh-TW" altLang="en-US" b="1" u="sng" smtClean="0">
                <a:latin typeface="標楷體" pitchFamily="65" charset="-120"/>
                <a:ea typeface="標楷體" pitchFamily="65" charset="-120"/>
              </a:rPr>
              <a:t>編列</a:t>
            </a:r>
            <a:r>
              <a:rPr lang="zh-TW" altLang="en-US" b="1" u="sng" smtClean="0">
                <a:solidFill>
                  <a:srgbClr val="800080"/>
                </a:solidFill>
                <a:latin typeface="標楷體" pitchFamily="65" charset="-120"/>
                <a:ea typeface="標楷體" pitchFamily="65" charset="-120"/>
              </a:rPr>
              <a:t>本案之經費明細表還需要特別注意什麼</a:t>
            </a:r>
            <a:r>
              <a:rPr lang="zh-TW" altLang="en-US" b="1" u="sng" smtClean="0">
                <a:latin typeface="標楷體" pitchFamily="65" charset="-120"/>
                <a:ea typeface="標楷體" pitchFamily="65" charset="-120"/>
              </a:rPr>
              <a:t>呢</a:t>
            </a:r>
            <a:r>
              <a:rPr lang="zh-TW" altLang="en-US" b="1" smtClean="0">
                <a:latin typeface="標楷體" pitchFamily="65" charset="-120"/>
                <a:ea typeface="標楷體" pitchFamily="65" charset="-120"/>
              </a:rPr>
              <a:t>？</a:t>
            </a:r>
          </a:p>
          <a:p>
            <a:pPr eaLnBrk="1" hangingPunct="1">
              <a:lnSpc>
                <a:spcPct val="90000"/>
              </a:lnSpc>
            </a:pPr>
            <a:r>
              <a:rPr lang="en-US" altLang="zh-TW" smtClean="0">
                <a:latin typeface="標楷體" pitchFamily="65" charset="-120"/>
                <a:ea typeface="標楷體" pitchFamily="65" charset="-120"/>
              </a:rPr>
              <a:t>A</a:t>
            </a:r>
            <a:r>
              <a:rPr lang="zh-TW" altLang="en-US" smtClean="0">
                <a:latin typeface="標楷體" pitchFamily="65" charset="-120"/>
                <a:ea typeface="標楷體" pitchFamily="65" charset="-120"/>
              </a:rPr>
              <a:t>：</a:t>
            </a:r>
          </a:p>
          <a:p>
            <a:pPr lvl="1" eaLnBrk="1" hangingPunct="1">
              <a:lnSpc>
                <a:spcPct val="90000"/>
              </a:lnSpc>
            </a:pPr>
            <a:r>
              <a:rPr lang="zh-TW" altLang="en-US" sz="3200" smtClean="0">
                <a:latin typeface="標楷體" pitchFamily="65" charset="-120"/>
                <a:ea typeface="標楷體" pitchFamily="65" charset="-120"/>
              </a:rPr>
              <a:t>所有經費編列項目請勿編列</a:t>
            </a:r>
            <a:r>
              <a:rPr lang="zh-TW" altLang="en-US" sz="3200" smtClean="0">
                <a:solidFill>
                  <a:srgbClr val="FF3300"/>
                </a:solidFill>
                <a:latin typeface="標楷體" pitchFamily="65" charset="-120"/>
                <a:ea typeface="標楷體" pitchFamily="65" charset="-120"/>
              </a:rPr>
              <a:t>資本門設備</a:t>
            </a:r>
            <a:r>
              <a:rPr lang="en-US" altLang="zh-TW" sz="3200" smtClean="0">
                <a:latin typeface="標楷體" pitchFamily="65" charset="-120"/>
                <a:ea typeface="標楷體" pitchFamily="65" charset="-120"/>
              </a:rPr>
              <a:t>(</a:t>
            </a:r>
            <a:r>
              <a:rPr lang="zh-TW" altLang="en-US" sz="3200" smtClean="0">
                <a:latin typeface="標楷體" pitchFamily="65" charset="-120"/>
                <a:ea typeface="標楷體" pitchFamily="65" charset="-120"/>
              </a:rPr>
              <a:t>含學校配合款</a:t>
            </a:r>
            <a:r>
              <a:rPr lang="en-US" altLang="zh-TW" sz="3200" smtClean="0">
                <a:latin typeface="標楷體" pitchFamily="65" charset="-120"/>
                <a:ea typeface="標楷體" pitchFamily="65" charset="-120"/>
              </a:rPr>
              <a:t>)</a:t>
            </a:r>
            <a:r>
              <a:rPr lang="zh-TW" altLang="en-US" sz="3200" smtClean="0">
                <a:latin typeface="標楷體" pitchFamily="65" charset="-120"/>
                <a:ea typeface="標楷體" pitchFamily="65" charset="-120"/>
              </a:rPr>
              <a:t>。</a:t>
            </a:r>
            <a:endParaRPr lang="en-US" altLang="zh-TW" sz="3200" smtClean="0">
              <a:latin typeface="標楷體" pitchFamily="65" charset="-120"/>
              <a:ea typeface="標楷體" pitchFamily="65" charset="-120"/>
            </a:endParaRPr>
          </a:p>
          <a:p>
            <a:pPr lvl="1" eaLnBrk="1" hangingPunct="1">
              <a:lnSpc>
                <a:spcPct val="90000"/>
              </a:lnSpc>
            </a:pPr>
            <a:r>
              <a:rPr lang="zh-TW" altLang="en-US" sz="3200" smtClean="0">
                <a:latin typeface="標楷體" pitchFamily="65" charset="-120"/>
                <a:ea typeface="標楷體" pitchFamily="65" charset="-120"/>
              </a:rPr>
              <a:t>本案不得編列「</a:t>
            </a:r>
            <a:r>
              <a:rPr lang="zh-TW" altLang="en-US" sz="3200" smtClean="0">
                <a:solidFill>
                  <a:srgbClr val="FF3300"/>
                </a:solidFill>
                <a:latin typeface="標楷體" pitchFamily="65" charset="-120"/>
                <a:ea typeface="標楷體" pitchFamily="65" charset="-120"/>
              </a:rPr>
              <a:t>人事費</a:t>
            </a:r>
            <a:r>
              <a:rPr lang="zh-TW" altLang="en-US" sz="3200" smtClean="0">
                <a:latin typeface="標楷體" pitchFamily="65" charset="-120"/>
                <a:ea typeface="標楷體" pitchFamily="65" charset="-120"/>
              </a:rPr>
              <a:t>」、「</a:t>
            </a:r>
            <a:r>
              <a:rPr lang="zh-TW" altLang="en-US" sz="3200" smtClean="0">
                <a:solidFill>
                  <a:srgbClr val="FF3300"/>
                </a:solidFill>
                <a:latin typeface="標楷體" pitchFamily="65" charset="-120"/>
                <a:ea typeface="標楷體" pitchFamily="65" charset="-120"/>
              </a:rPr>
              <a:t>內部場地使用費</a:t>
            </a:r>
            <a:r>
              <a:rPr lang="zh-TW" altLang="en-US" sz="3200" smtClean="0">
                <a:latin typeface="標楷體" pitchFamily="65" charset="-120"/>
                <a:ea typeface="標楷體" pitchFamily="65" charset="-120"/>
              </a:rPr>
              <a:t>」、「</a:t>
            </a:r>
            <a:r>
              <a:rPr lang="zh-TW" altLang="en-US" sz="3200" smtClean="0">
                <a:solidFill>
                  <a:srgbClr val="FF3300"/>
                </a:solidFill>
                <a:latin typeface="標楷體" pitchFamily="65" charset="-120"/>
                <a:ea typeface="標楷體" pitchFamily="65" charset="-120"/>
              </a:rPr>
              <a:t>行政管理費</a:t>
            </a:r>
            <a:r>
              <a:rPr lang="zh-TW" altLang="en-US" sz="3200" smtClean="0">
                <a:latin typeface="標楷體" pitchFamily="65" charset="-120"/>
                <a:ea typeface="標楷體" pitchFamily="65" charset="-120"/>
              </a:rPr>
              <a:t>」</a:t>
            </a:r>
            <a:r>
              <a:rPr lang="zh-TW" altLang="en-US" u="sng" smtClean="0">
                <a:latin typeface="標楷體" pitchFamily="65" charset="-120"/>
                <a:ea typeface="標楷體" pitchFamily="65" charset="-120"/>
              </a:rPr>
              <a:t>（包括機關、學校或團體內部之水電費、電話費、燃料費及設備維護等費用）</a:t>
            </a:r>
            <a:r>
              <a:rPr lang="zh-TW" altLang="en-US" smtClean="0">
                <a:latin typeface="標楷體" pitchFamily="65" charset="-120"/>
                <a:ea typeface="標楷體" pitchFamily="65" charset="-120"/>
              </a:rPr>
              <a:t>。</a:t>
            </a:r>
          </a:p>
        </p:txBody>
      </p:sp>
      <p:sp>
        <p:nvSpPr>
          <p:cNvPr id="4" name="矩形 3"/>
          <p:cNvSpPr/>
          <p:nvPr/>
        </p:nvSpPr>
        <p:spPr>
          <a:xfrm>
            <a:off x="8490635" y="6165304"/>
            <a:ext cx="639919" cy="584775"/>
          </a:xfrm>
          <a:prstGeom prst="rect">
            <a:avLst/>
          </a:prstGeom>
          <a:noFill/>
        </p:spPr>
        <p:txBody>
          <a:bodyPr wrap="none">
            <a:spAutoFit/>
          </a:bodyPr>
          <a:lstStyle/>
          <a:p>
            <a:pPr algn="ctr">
              <a:defRPr/>
            </a:pPr>
            <a:r>
              <a:rPr lang="en-US" altLang="zh-TW"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35</a:t>
            </a:r>
            <a:endParaRPr lang="zh-TW" alt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slow">
    <p:randomBar dir="ver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zh-TW" altLang="en-US" smtClean="0">
                <a:ea typeface="標楷體" pitchFamily="65" charset="-120"/>
              </a:rPr>
              <a:t>八、計畫執行、管考及追蹤</a:t>
            </a:r>
          </a:p>
        </p:txBody>
      </p:sp>
      <p:sp>
        <p:nvSpPr>
          <p:cNvPr id="53251" name="Rectangle 3"/>
          <p:cNvSpPr>
            <a:spLocks noGrp="1" noChangeArrowheads="1"/>
          </p:cNvSpPr>
          <p:nvPr>
            <p:ph type="body" idx="1"/>
          </p:nvPr>
        </p:nvSpPr>
        <p:spPr>
          <a:xfrm>
            <a:off x="1143000" y="2071688"/>
            <a:ext cx="7772400" cy="4114800"/>
          </a:xfrm>
        </p:spPr>
        <p:txBody>
          <a:bodyPr/>
          <a:lstStyle/>
          <a:p>
            <a:pPr marL="0" indent="0" eaLnBrk="1" hangingPunct="1">
              <a:lnSpc>
                <a:spcPct val="90000"/>
              </a:lnSpc>
              <a:buFont typeface="Wingdings" pitchFamily="2" charset="2"/>
              <a:buNone/>
              <a:defRPr/>
            </a:pPr>
            <a:r>
              <a:rPr lang="zh-TW" altLang="en-US" dirty="0" smtClean="0">
                <a:ea typeface="標楷體" pitchFamily="65" charset="-120"/>
              </a:rPr>
              <a:t>計畫執行：</a:t>
            </a:r>
            <a:endParaRPr lang="en-US" altLang="zh-TW" dirty="0" smtClean="0">
              <a:ea typeface="標楷體" pitchFamily="65" charset="-120"/>
            </a:endParaRPr>
          </a:p>
          <a:p>
            <a:pPr eaLnBrk="1" hangingPunct="1">
              <a:lnSpc>
                <a:spcPct val="90000"/>
              </a:lnSpc>
              <a:defRPr/>
            </a:pPr>
            <a:r>
              <a:rPr lang="zh-TW" altLang="en-US" dirty="0" smtClean="0">
                <a:solidFill>
                  <a:srgbClr val="0033CC"/>
                </a:solidFill>
                <a:ea typeface="標楷體" pitchFamily="65" charset="-120"/>
              </a:rPr>
              <a:t>第一期經費執行達</a:t>
            </a:r>
            <a:r>
              <a:rPr lang="en-US" altLang="zh-TW" dirty="0" smtClean="0">
                <a:solidFill>
                  <a:srgbClr val="0033CC"/>
                </a:solidFill>
                <a:ea typeface="標楷體" pitchFamily="65" charset="-120"/>
              </a:rPr>
              <a:t>70%</a:t>
            </a:r>
            <a:r>
              <a:rPr lang="zh-TW" altLang="en-US" dirty="0" smtClean="0">
                <a:solidFill>
                  <a:srgbClr val="0033CC"/>
                </a:solidFill>
                <a:ea typeface="標楷體" pitchFamily="65" charset="-120"/>
              </a:rPr>
              <a:t>以上，方可請領第二期款，第一期請依核定公文辦理請款，第二期請款時請備函、經費請撥單及領據，行文至教育部辦理。</a:t>
            </a:r>
            <a:endParaRPr lang="en-US" altLang="zh-TW" dirty="0">
              <a:solidFill>
                <a:srgbClr val="0033CC"/>
              </a:solidFill>
              <a:ea typeface="標楷體" pitchFamily="65" charset="-120"/>
            </a:endParaRPr>
          </a:p>
          <a:p>
            <a:pPr eaLnBrk="1" hangingPunct="1">
              <a:lnSpc>
                <a:spcPct val="90000"/>
              </a:lnSpc>
              <a:defRPr/>
            </a:pPr>
            <a:r>
              <a:rPr lang="zh-TW" altLang="en-US" dirty="0" smtClean="0">
                <a:solidFill>
                  <a:srgbClr val="0033CC"/>
                </a:solidFill>
                <a:ea typeface="標楷體" pitchFamily="65" charset="-120"/>
              </a:rPr>
              <a:t>計畫執行期間相關問題可參考會議資料附錄之</a:t>
            </a:r>
            <a:r>
              <a:rPr lang="en-US" altLang="zh-TW" dirty="0" smtClean="0">
                <a:solidFill>
                  <a:srgbClr val="0033CC"/>
                </a:solidFill>
                <a:ea typeface="標楷體" pitchFamily="65" charset="-120"/>
              </a:rPr>
              <a:t>Q&amp;A</a:t>
            </a:r>
            <a:r>
              <a:rPr lang="zh-TW" altLang="en-US" dirty="0" smtClean="0">
                <a:solidFill>
                  <a:srgbClr val="0033CC"/>
                </a:solidFill>
                <a:ea typeface="標楷體" pitchFamily="65" charset="-120"/>
              </a:rPr>
              <a:t>。</a:t>
            </a:r>
          </a:p>
        </p:txBody>
      </p:sp>
      <p:sp>
        <p:nvSpPr>
          <p:cNvPr id="4" name="矩形 3"/>
          <p:cNvSpPr/>
          <p:nvPr/>
        </p:nvSpPr>
        <p:spPr>
          <a:xfrm>
            <a:off x="8490635" y="6165304"/>
            <a:ext cx="639919" cy="584775"/>
          </a:xfrm>
          <a:prstGeom prst="rect">
            <a:avLst/>
          </a:prstGeom>
          <a:noFill/>
        </p:spPr>
        <p:txBody>
          <a:bodyPr wrap="none">
            <a:spAutoFit/>
          </a:bodyPr>
          <a:lstStyle/>
          <a:p>
            <a:pPr algn="ctr">
              <a:defRPr/>
            </a:pPr>
            <a:r>
              <a:rPr lang="en-US" altLang="zh-TW"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36</a:t>
            </a:r>
            <a:endParaRPr lang="zh-TW" alt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slow">
    <p:randomBar dir="ver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標題 1"/>
          <p:cNvSpPr>
            <a:spLocks noGrp="1"/>
          </p:cNvSpPr>
          <p:nvPr>
            <p:ph type="title"/>
          </p:nvPr>
        </p:nvSpPr>
        <p:spPr/>
        <p:txBody>
          <a:bodyPr/>
          <a:lstStyle/>
          <a:p>
            <a:r>
              <a:rPr lang="zh-TW" altLang="en-US" smtClean="0">
                <a:ea typeface="標楷體" pitchFamily="65" charset="-120"/>
              </a:rPr>
              <a:t>八、計畫執行、管考及追蹤</a:t>
            </a:r>
            <a:endParaRPr lang="zh-TW" altLang="en-US" smtClean="0"/>
          </a:p>
        </p:txBody>
      </p:sp>
      <p:sp>
        <p:nvSpPr>
          <p:cNvPr id="44035" name="內容版面配置區 2"/>
          <p:cNvSpPr>
            <a:spLocks noGrp="1"/>
          </p:cNvSpPr>
          <p:nvPr>
            <p:ph idx="1"/>
          </p:nvPr>
        </p:nvSpPr>
        <p:spPr/>
        <p:txBody>
          <a:bodyPr/>
          <a:lstStyle/>
          <a:p>
            <a:pPr eaLnBrk="1" hangingPunct="1">
              <a:lnSpc>
                <a:spcPct val="90000"/>
              </a:lnSpc>
              <a:buFont typeface="Wingdings" pitchFamily="2" charset="2"/>
              <a:buNone/>
            </a:pPr>
            <a:r>
              <a:rPr lang="zh-TW" altLang="en-US" smtClean="0">
                <a:ea typeface="標楷體" pitchFamily="65" charset="-120"/>
              </a:rPr>
              <a:t>計畫管考：</a:t>
            </a:r>
            <a:endParaRPr lang="en-US" altLang="zh-TW" smtClean="0">
              <a:ea typeface="標楷體" pitchFamily="65" charset="-120"/>
            </a:endParaRPr>
          </a:p>
          <a:p>
            <a:r>
              <a:rPr lang="zh-TW" altLang="en-US" smtClean="0">
                <a:solidFill>
                  <a:srgbClr val="0033CC"/>
                </a:solidFill>
                <a:latin typeface="標楷體" pitchFamily="65" charset="-120"/>
                <a:ea typeface="標楷體" pitchFamily="65" charset="-120"/>
              </a:rPr>
              <a:t>每季須請各校承辦單位於產學合作資訊網之校外實習管考平台填報管考資料。</a:t>
            </a:r>
            <a:endParaRPr lang="en-US" altLang="zh-TW" smtClean="0">
              <a:solidFill>
                <a:srgbClr val="0033CC"/>
              </a:solidFill>
              <a:latin typeface="標楷體" pitchFamily="65" charset="-120"/>
              <a:ea typeface="標楷體" pitchFamily="65" charset="-120"/>
            </a:endParaRPr>
          </a:p>
          <a:p>
            <a:r>
              <a:rPr lang="zh-TW" altLang="en-US" smtClean="0">
                <a:solidFill>
                  <a:srgbClr val="0033CC"/>
                </a:solidFill>
                <a:latin typeface="標楷體" pitchFamily="65" charset="-120"/>
                <a:ea typeface="標楷體" pitchFamily="65" charset="-120"/>
              </a:rPr>
              <a:t>敬請各校務必詳實填報，並於截止日期前完成。</a:t>
            </a:r>
            <a:endParaRPr lang="en-US" altLang="zh-TW" smtClean="0">
              <a:solidFill>
                <a:srgbClr val="0033CC"/>
              </a:solidFill>
              <a:latin typeface="標楷體" pitchFamily="65" charset="-120"/>
              <a:ea typeface="標楷體" pitchFamily="65" charset="-120"/>
            </a:endParaRPr>
          </a:p>
          <a:p>
            <a:r>
              <a:rPr lang="zh-TW" altLang="en-US" smtClean="0">
                <a:solidFill>
                  <a:srgbClr val="0033CC"/>
                </a:solidFill>
                <a:latin typeface="標楷體" pitchFamily="65" charset="-120"/>
                <a:ea typeface="標楷體" pitchFamily="65" charset="-120"/>
              </a:rPr>
              <a:t>未能如期完成填報作業將提請酌量是否扣減第二期經費。</a:t>
            </a:r>
          </a:p>
        </p:txBody>
      </p:sp>
      <p:sp>
        <p:nvSpPr>
          <p:cNvPr id="4" name="矩形 3"/>
          <p:cNvSpPr/>
          <p:nvPr/>
        </p:nvSpPr>
        <p:spPr>
          <a:xfrm>
            <a:off x="8490635" y="6165304"/>
            <a:ext cx="639919" cy="584775"/>
          </a:xfrm>
          <a:prstGeom prst="rect">
            <a:avLst/>
          </a:prstGeom>
          <a:noFill/>
        </p:spPr>
        <p:txBody>
          <a:bodyPr wrap="none">
            <a:spAutoFit/>
          </a:bodyPr>
          <a:lstStyle/>
          <a:p>
            <a:pPr algn="ctr">
              <a:defRPr/>
            </a:pPr>
            <a:r>
              <a:rPr lang="en-US" altLang="zh-TW"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37</a:t>
            </a:r>
            <a:endParaRPr lang="zh-TW" alt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slow">
    <p:randomBar dir="ver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標題 1"/>
          <p:cNvSpPr>
            <a:spLocks noGrp="1"/>
          </p:cNvSpPr>
          <p:nvPr>
            <p:ph type="title"/>
          </p:nvPr>
        </p:nvSpPr>
        <p:spPr/>
        <p:txBody>
          <a:bodyPr/>
          <a:lstStyle/>
          <a:p>
            <a:r>
              <a:rPr lang="zh-TW" altLang="en-US" smtClean="0">
                <a:ea typeface="標楷體" pitchFamily="65" charset="-120"/>
              </a:rPr>
              <a:t>八、計畫執行、管考及追蹤</a:t>
            </a:r>
            <a:endParaRPr lang="zh-TW" altLang="en-US" smtClean="0"/>
          </a:p>
        </p:txBody>
      </p:sp>
      <p:sp>
        <p:nvSpPr>
          <p:cNvPr id="55299" name="內容版面配置區 2"/>
          <p:cNvSpPr>
            <a:spLocks noGrp="1"/>
          </p:cNvSpPr>
          <p:nvPr>
            <p:ph idx="1"/>
          </p:nvPr>
        </p:nvSpPr>
        <p:spPr/>
        <p:txBody>
          <a:bodyPr/>
          <a:lstStyle/>
          <a:p>
            <a:pPr marL="0" indent="0">
              <a:buFont typeface="Wingdings" pitchFamily="2" charset="2"/>
              <a:buNone/>
              <a:defRPr/>
            </a:pPr>
            <a:r>
              <a:rPr lang="zh-TW" altLang="en-US" sz="3000" dirty="0" smtClean="0">
                <a:ea typeface="標楷體" pitchFamily="65" charset="-120"/>
              </a:rPr>
              <a:t>計畫追蹤：</a:t>
            </a:r>
            <a:endParaRPr lang="en-US" altLang="zh-TW" sz="3000" dirty="0" smtClean="0">
              <a:ea typeface="標楷體" pitchFamily="65" charset="-120"/>
            </a:endParaRPr>
          </a:p>
          <a:p>
            <a:pPr>
              <a:defRPr/>
            </a:pPr>
            <a:r>
              <a:rPr lang="zh-TW" altLang="en-US" sz="3000" dirty="0" smtClean="0">
                <a:solidFill>
                  <a:srgbClr val="0033CC"/>
                </a:solidFill>
                <a:latin typeface="標楷體" pitchFamily="65" charset="-120"/>
                <a:ea typeface="標楷體" pitchFamily="65" charset="-120"/>
              </a:rPr>
              <a:t>校外實習計畫將定期辦理各校校外實習問卷調查，敬請各校配合上網填報。</a:t>
            </a:r>
            <a:endParaRPr lang="en-US" altLang="zh-TW" sz="3000" dirty="0" smtClean="0">
              <a:solidFill>
                <a:srgbClr val="0033CC"/>
              </a:solidFill>
              <a:latin typeface="標楷體" pitchFamily="65" charset="-120"/>
              <a:ea typeface="標楷體" pitchFamily="65" charset="-120"/>
            </a:endParaRPr>
          </a:p>
          <a:p>
            <a:pPr>
              <a:defRPr/>
            </a:pPr>
            <a:r>
              <a:rPr lang="zh-TW" altLang="en-US" sz="3000" dirty="0" smtClean="0">
                <a:solidFill>
                  <a:srgbClr val="0033CC"/>
                </a:solidFill>
                <a:latin typeface="標楷體" pitchFamily="65" charset="-120"/>
                <a:ea typeface="標楷體" pitchFamily="65" charset="-120"/>
              </a:rPr>
              <a:t>專案辦公室將於管考填報後，每月定期與各校確認並更新校外實習相關資料之正確性，敬請各校承辦單位配合辦理。</a:t>
            </a:r>
            <a:endParaRPr lang="en-US" altLang="zh-TW" sz="3000" dirty="0" smtClean="0">
              <a:solidFill>
                <a:srgbClr val="0033CC"/>
              </a:solidFill>
              <a:latin typeface="標楷體" pitchFamily="65" charset="-120"/>
              <a:ea typeface="標楷體" pitchFamily="65" charset="-120"/>
            </a:endParaRPr>
          </a:p>
          <a:p>
            <a:pPr>
              <a:defRPr/>
            </a:pPr>
            <a:r>
              <a:rPr lang="zh-TW" altLang="en-US" sz="3000" dirty="0" smtClean="0">
                <a:solidFill>
                  <a:srgbClr val="0033CC"/>
                </a:solidFill>
                <a:latin typeface="標楷體" pitchFamily="65" charset="-120"/>
                <a:ea typeface="標楷體" pitchFamily="65" charset="-120"/>
              </a:rPr>
              <a:t>各校所提供校外實習相關之特色案例，僅作為各校實習參考及特色案例手冊編輯之用，不作任何獎評之用。</a:t>
            </a:r>
            <a:endParaRPr lang="en-US" altLang="zh-TW" sz="3000" dirty="0" smtClean="0">
              <a:solidFill>
                <a:srgbClr val="0033CC"/>
              </a:solidFill>
              <a:latin typeface="標楷體" pitchFamily="65" charset="-120"/>
              <a:ea typeface="標楷體" pitchFamily="65" charset="-120"/>
            </a:endParaRPr>
          </a:p>
          <a:p>
            <a:pPr>
              <a:defRPr/>
            </a:pPr>
            <a:endParaRPr lang="zh-TW" altLang="en-US" sz="3000" dirty="0" smtClean="0"/>
          </a:p>
        </p:txBody>
      </p:sp>
      <p:sp>
        <p:nvSpPr>
          <p:cNvPr id="4" name="矩形 3"/>
          <p:cNvSpPr/>
          <p:nvPr/>
        </p:nvSpPr>
        <p:spPr>
          <a:xfrm>
            <a:off x="8490635" y="6165304"/>
            <a:ext cx="639919" cy="584775"/>
          </a:xfrm>
          <a:prstGeom prst="rect">
            <a:avLst/>
          </a:prstGeom>
          <a:noFill/>
        </p:spPr>
        <p:txBody>
          <a:bodyPr wrap="none">
            <a:spAutoFit/>
          </a:bodyPr>
          <a:lstStyle/>
          <a:p>
            <a:pPr algn="ctr">
              <a:defRPr/>
            </a:pPr>
            <a:r>
              <a:rPr lang="en-US" altLang="zh-TW"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38</a:t>
            </a:r>
            <a:endParaRPr lang="zh-TW" alt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slow">
    <p:randomBar dir="ver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xfrm>
            <a:off x="611188" y="2133600"/>
            <a:ext cx="8066087" cy="3455988"/>
          </a:xfrm>
          <a:noFill/>
        </p:spPr>
        <p:txBody>
          <a:bodyPr/>
          <a:lstStyle/>
          <a:p>
            <a:pPr marL="817563" indent="-817563" eaLnBrk="1" hangingPunct="1">
              <a:buFont typeface="Wingdings" pitchFamily="2" charset="2"/>
              <a:buNone/>
            </a:pPr>
            <a:r>
              <a:rPr lang="zh-TW" altLang="en-US" sz="4800" smtClean="0">
                <a:latin typeface="標楷體" pitchFamily="65" charset="-120"/>
                <a:ea typeface="標楷體" pitchFamily="65" charset="-120"/>
              </a:rPr>
              <a:t>肆、計畫執行經費調整說明</a:t>
            </a:r>
            <a:endParaRPr lang="en-US" altLang="zh-TW" sz="4800" smtClean="0">
              <a:latin typeface="標楷體" pitchFamily="65" charset="-120"/>
              <a:ea typeface="標楷體" pitchFamily="65" charset="-120"/>
            </a:endParaRPr>
          </a:p>
        </p:txBody>
      </p:sp>
      <p:sp>
        <p:nvSpPr>
          <p:cNvPr id="3" name="矩形 2"/>
          <p:cNvSpPr/>
          <p:nvPr/>
        </p:nvSpPr>
        <p:spPr>
          <a:xfrm>
            <a:off x="8490635" y="6165304"/>
            <a:ext cx="639919" cy="584775"/>
          </a:xfrm>
          <a:prstGeom prst="rect">
            <a:avLst/>
          </a:prstGeom>
          <a:noFill/>
        </p:spPr>
        <p:txBody>
          <a:bodyPr wrap="none">
            <a:spAutoFit/>
          </a:bodyPr>
          <a:lstStyle/>
          <a:p>
            <a:pPr algn="ctr">
              <a:defRPr/>
            </a:pPr>
            <a:r>
              <a:rPr lang="en-US" altLang="zh-TW"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39</a:t>
            </a:r>
            <a:endParaRPr lang="zh-TW" alt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331913" y="260350"/>
            <a:ext cx="7216775" cy="1382713"/>
          </a:xfrm>
        </p:spPr>
        <p:txBody>
          <a:bodyPr/>
          <a:lstStyle/>
          <a:p>
            <a:pPr algn="ctr" eaLnBrk="1" hangingPunct="1"/>
            <a:r>
              <a:rPr lang="zh-TW" altLang="en-US" sz="4800" b="1" smtClean="0">
                <a:solidFill>
                  <a:srgbClr val="990000"/>
                </a:solidFill>
                <a:latin typeface="標楷體" pitchFamily="65" charset="-120"/>
                <a:ea typeface="標楷體" pitchFamily="65" charset="-120"/>
              </a:rPr>
              <a:t>壹、緣起（續）</a:t>
            </a:r>
          </a:p>
        </p:txBody>
      </p:sp>
      <p:sp>
        <p:nvSpPr>
          <p:cNvPr id="10243" name="Rectangle 3"/>
          <p:cNvSpPr>
            <a:spLocks noGrp="1" noChangeArrowheads="1"/>
          </p:cNvSpPr>
          <p:nvPr>
            <p:ph type="body" idx="1"/>
          </p:nvPr>
        </p:nvSpPr>
        <p:spPr>
          <a:xfrm>
            <a:off x="1403350" y="2303463"/>
            <a:ext cx="6342063" cy="3205162"/>
          </a:xfrm>
        </p:spPr>
        <p:txBody>
          <a:bodyPr/>
          <a:lstStyle/>
          <a:p>
            <a:pPr eaLnBrk="1" hangingPunct="1">
              <a:lnSpc>
                <a:spcPct val="90000"/>
              </a:lnSpc>
              <a:buClr>
                <a:srgbClr val="990000"/>
              </a:buClr>
              <a:buFont typeface="Wingdings" pitchFamily="2" charset="2"/>
              <a:buChar char="Ø"/>
            </a:pPr>
            <a:r>
              <a:rPr lang="zh-TW" altLang="en-US" sz="3400" smtClean="0">
                <a:latin typeface="標楷體" pitchFamily="65" charset="-120"/>
                <a:ea typeface="標楷體" pitchFamily="65" charset="-120"/>
              </a:rPr>
              <a:t>訂定「教育部補助技專校院開設校外實習課程作業要點」。</a:t>
            </a:r>
          </a:p>
          <a:p>
            <a:pPr eaLnBrk="1" hangingPunct="1">
              <a:lnSpc>
                <a:spcPct val="90000"/>
              </a:lnSpc>
              <a:buClr>
                <a:srgbClr val="990000"/>
              </a:buClr>
              <a:buFont typeface="Wingdings" pitchFamily="2" charset="2"/>
              <a:buChar char="Ø"/>
            </a:pPr>
            <a:endParaRPr lang="zh-TW" altLang="en-US" sz="3400" smtClean="0">
              <a:latin typeface="標楷體" pitchFamily="65" charset="-120"/>
              <a:ea typeface="標楷體" pitchFamily="65" charset="-120"/>
            </a:endParaRPr>
          </a:p>
          <a:p>
            <a:pPr eaLnBrk="1" hangingPunct="1">
              <a:lnSpc>
                <a:spcPct val="90000"/>
              </a:lnSpc>
              <a:buClr>
                <a:srgbClr val="990000"/>
              </a:buClr>
              <a:buFont typeface="Wingdings" pitchFamily="2" charset="2"/>
              <a:buChar char="Ø"/>
            </a:pPr>
            <a:r>
              <a:rPr lang="zh-TW" altLang="en-US" sz="3400" smtClean="0">
                <a:latin typeface="標楷體" pitchFamily="65" charset="-120"/>
                <a:ea typeface="標楷體" pitchFamily="65" charset="-120"/>
              </a:rPr>
              <a:t>鼓勵學校逐年擴大並落實校外實習課程。</a:t>
            </a:r>
          </a:p>
        </p:txBody>
      </p:sp>
      <p:sp>
        <p:nvSpPr>
          <p:cNvPr id="4" name="矩形 3"/>
          <p:cNvSpPr/>
          <p:nvPr/>
        </p:nvSpPr>
        <p:spPr>
          <a:xfrm>
            <a:off x="8604448" y="6165304"/>
            <a:ext cx="412292" cy="584775"/>
          </a:xfrm>
          <a:prstGeom prst="rect">
            <a:avLst/>
          </a:prstGeom>
          <a:noFill/>
        </p:spPr>
        <p:txBody>
          <a:bodyPr wrap="none">
            <a:spAutoFit/>
          </a:bodyPr>
          <a:lstStyle/>
          <a:p>
            <a:pPr algn="ctr">
              <a:defRPr/>
            </a:pPr>
            <a:r>
              <a:rPr lang="en-US" altLang="zh-TW"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4</a:t>
            </a:r>
            <a:endParaRPr lang="zh-TW" alt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slow">
    <p:randomBar dir="ver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標題 1"/>
          <p:cNvSpPr>
            <a:spLocks noGrp="1"/>
          </p:cNvSpPr>
          <p:nvPr>
            <p:ph type="title"/>
          </p:nvPr>
        </p:nvSpPr>
        <p:spPr/>
        <p:txBody>
          <a:bodyPr/>
          <a:lstStyle/>
          <a:p>
            <a:r>
              <a:rPr lang="zh-TW" altLang="en-US" b="1" smtClean="0">
                <a:latin typeface="標楷體" pitchFamily="65" charset="-120"/>
                <a:ea typeface="標楷體" pitchFamily="65" charset="-120"/>
              </a:rPr>
              <a:t>一、</a:t>
            </a:r>
            <a:r>
              <a:rPr lang="zh-TW" altLang="zh-TW" b="1" smtClean="0">
                <a:latin typeface="標楷體" pitchFamily="65" charset="-120"/>
                <a:ea typeface="標楷體" pitchFamily="65" charset="-120"/>
              </a:rPr>
              <a:t>校外實習經費調整</a:t>
            </a:r>
            <a:r>
              <a:rPr lang="zh-TW" altLang="en-US" b="1" smtClean="0">
                <a:latin typeface="標楷體" pitchFamily="65" charset="-120"/>
                <a:ea typeface="標楷體" pitchFamily="65" charset="-120"/>
              </a:rPr>
              <a:t>說明</a:t>
            </a:r>
            <a:endParaRPr lang="zh-TW" altLang="en-US" smtClean="0">
              <a:latin typeface="標楷體" pitchFamily="65" charset="-120"/>
              <a:ea typeface="標楷體" pitchFamily="65" charset="-120"/>
            </a:endParaRPr>
          </a:p>
        </p:txBody>
      </p:sp>
      <p:sp>
        <p:nvSpPr>
          <p:cNvPr id="47107" name="內容版面配置區 2"/>
          <p:cNvSpPr>
            <a:spLocks noGrp="1"/>
          </p:cNvSpPr>
          <p:nvPr>
            <p:ph idx="1"/>
          </p:nvPr>
        </p:nvSpPr>
        <p:spPr/>
        <p:txBody>
          <a:bodyPr/>
          <a:lstStyle/>
          <a:p>
            <a:r>
              <a:rPr lang="zh-TW" altLang="en-US" smtClean="0">
                <a:latin typeface="標楷體" pitchFamily="65" charset="-120"/>
                <a:ea typeface="標楷體" pitchFamily="65" charset="-120"/>
              </a:rPr>
              <a:t>計畫執行時若須調整經費支用，</a:t>
            </a:r>
            <a:r>
              <a:rPr lang="zh-TW" altLang="zh-TW" smtClean="0">
                <a:latin typeface="標楷體" pitchFamily="65" charset="-120"/>
                <a:ea typeface="標楷體" pitchFamily="65" charset="-120"/>
              </a:rPr>
              <a:t>各校得於教育部原核定補助</a:t>
            </a:r>
            <a:r>
              <a:rPr lang="zh-TW" altLang="zh-TW" u="sng" smtClean="0">
                <a:latin typeface="標楷體" pitchFamily="65" charset="-120"/>
                <a:ea typeface="標楷體" pitchFamily="65" charset="-120"/>
              </a:rPr>
              <a:t>校外實習總人數內</a:t>
            </a:r>
            <a:r>
              <a:rPr lang="zh-TW" altLang="zh-TW" smtClean="0">
                <a:latin typeface="標楷體" pitchFamily="65" charset="-120"/>
                <a:ea typeface="標楷體" pitchFamily="65" charset="-120"/>
              </a:rPr>
              <a:t>，依學校實際辦理情形，調整各類實習課程學生人數</a:t>
            </a:r>
            <a:r>
              <a:rPr lang="zh-TW" altLang="en-US" smtClean="0">
                <a:latin typeface="標楷體" pitchFamily="65" charset="-120"/>
                <a:ea typeface="標楷體" pitchFamily="65" charset="-120"/>
              </a:rPr>
              <a:t>，</a:t>
            </a:r>
            <a:r>
              <a:rPr lang="zh-TW" altLang="en-US" u="sng" smtClean="0">
                <a:solidFill>
                  <a:srgbClr val="FF0000"/>
                </a:solidFill>
                <a:latin typeface="標楷體" pitchFamily="65" charset="-120"/>
                <a:ea typeface="標楷體" pitchFamily="65" charset="-120"/>
              </a:rPr>
              <a:t>惟海外實習人數仍受每校補助名額之百分之十為上限。</a:t>
            </a:r>
          </a:p>
        </p:txBody>
      </p:sp>
      <p:sp>
        <p:nvSpPr>
          <p:cNvPr id="4" name="矩形 3"/>
          <p:cNvSpPr/>
          <p:nvPr/>
        </p:nvSpPr>
        <p:spPr>
          <a:xfrm>
            <a:off x="8490635" y="6165304"/>
            <a:ext cx="639919" cy="584775"/>
          </a:xfrm>
          <a:prstGeom prst="rect">
            <a:avLst/>
          </a:prstGeom>
          <a:noFill/>
        </p:spPr>
        <p:txBody>
          <a:bodyPr wrap="none">
            <a:spAutoFit/>
          </a:bodyPr>
          <a:lstStyle/>
          <a:p>
            <a:pPr algn="ctr">
              <a:defRPr/>
            </a:pPr>
            <a:r>
              <a:rPr lang="en-US" altLang="zh-TW"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40</a:t>
            </a:r>
            <a:endParaRPr lang="zh-TW" alt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slow">
    <p:randomBar dir="ver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標題 1"/>
          <p:cNvSpPr>
            <a:spLocks noGrp="1"/>
          </p:cNvSpPr>
          <p:nvPr>
            <p:ph type="title"/>
          </p:nvPr>
        </p:nvSpPr>
        <p:spPr/>
        <p:txBody>
          <a:bodyPr/>
          <a:lstStyle/>
          <a:p>
            <a:r>
              <a:rPr lang="zh-TW" altLang="en-US" b="1" smtClean="0">
                <a:latin typeface="標楷體" pitchFamily="65" charset="-120"/>
                <a:ea typeface="標楷體" pitchFamily="65" charset="-120"/>
              </a:rPr>
              <a:t>一、</a:t>
            </a:r>
            <a:r>
              <a:rPr lang="zh-TW" altLang="zh-TW" b="1" smtClean="0">
                <a:latin typeface="標楷體" pitchFamily="65" charset="-120"/>
                <a:ea typeface="標楷體" pitchFamily="65" charset="-120"/>
              </a:rPr>
              <a:t>校外實習經費調整</a:t>
            </a:r>
            <a:r>
              <a:rPr lang="zh-TW" altLang="en-US" b="1" smtClean="0">
                <a:latin typeface="標楷體" pitchFamily="65" charset="-120"/>
                <a:ea typeface="標楷體" pitchFamily="65" charset="-120"/>
              </a:rPr>
              <a:t>說明</a:t>
            </a:r>
            <a:endParaRPr lang="zh-TW" altLang="en-US" smtClean="0"/>
          </a:p>
        </p:txBody>
      </p:sp>
      <p:sp>
        <p:nvSpPr>
          <p:cNvPr id="48131" name="內容版面配置區 2"/>
          <p:cNvSpPr>
            <a:spLocks noGrp="1"/>
          </p:cNvSpPr>
          <p:nvPr>
            <p:ph idx="1"/>
          </p:nvPr>
        </p:nvSpPr>
        <p:spPr/>
        <p:txBody>
          <a:bodyPr/>
          <a:lstStyle/>
          <a:p>
            <a:r>
              <a:rPr lang="zh-TW" altLang="en-US" smtClean="0">
                <a:latin typeface="標楷體" pitchFamily="65" charset="-120"/>
                <a:ea typeface="標楷體" pitchFamily="65" charset="-120"/>
              </a:rPr>
              <a:t>請</a:t>
            </a:r>
            <a:r>
              <a:rPr lang="zh-TW" altLang="zh-TW" smtClean="0">
                <a:latin typeface="標楷體" pitchFamily="65" charset="-120"/>
                <a:ea typeface="標楷體" pitchFamily="65" charset="-120"/>
              </a:rPr>
              <a:t>依〈教育部補助技專校院開設校外實習課程作業要點〉之</a:t>
            </a:r>
            <a:r>
              <a:rPr lang="zh-TW" altLang="zh-TW" u="sng" smtClean="0">
                <a:latin typeface="標楷體" pitchFamily="65" charset="-120"/>
                <a:ea typeface="標楷體" pitchFamily="65" charset="-120"/>
              </a:rPr>
              <a:t>各類實習課程補助標準</a:t>
            </a:r>
            <a:r>
              <a:rPr lang="zh-TW" altLang="zh-TW" smtClean="0">
                <a:latin typeface="標楷體" pitchFamily="65" charset="-120"/>
                <a:ea typeface="標楷體" pitchFamily="65" charset="-120"/>
              </a:rPr>
              <a:t>，據以支用及核結經費，倘有經費結餘，請依〈教育部補助及委辦經費核撥結報作業要點〉進行餘款繳回作業</a:t>
            </a:r>
            <a:r>
              <a:rPr lang="zh-TW" altLang="en-US" smtClean="0">
                <a:latin typeface="標楷體" pitchFamily="65" charset="-120"/>
                <a:ea typeface="標楷體" pitchFamily="65" charset="-120"/>
              </a:rPr>
              <a:t>。</a:t>
            </a:r>
            <a:endParaRPr lang="en-US" altLang="zh-TW" smtClean="0">
              <a:latin typeface="標楷體" pitchFamily="65" charset="-120"/>
              <a:ea typeface="標楷體" pitchFamily="65" charset="-120"/>
            </a:endParaRPr>
          </a:p>
          <a:p>
            <a:r>
              <a:rPr lang="zh-TW" altLang="en-US" smtClean="0">
                <a:solidFill>
                  <a:srgbClr val="FF0000"/>
                </a:solidFill>
                <a:latin typeface="標楷體" pitchFamily="65" charset="-120"/>
                <a:ea typeface="標楷體" pitchFamily="65" charset="-120"/>
              </a:rPr>
              <a:t>計畫執行過程中，倘有發現計畫規模需縮減時，應函送教育部辦理經費變更。</a:t>
            </a:r>
          </a:p>
          <a:p>
            <a:endParaRPr lang="zh-TW" altLang="en-US" smtClean="0">
              <a:latin typeface="標楷體" pitchFamily="65" charset="-120"/>
              <a:ea typeface="標楷體" pitchFamily="65" charset="-120"/>
            </a:endParaRPr>
          </a:p>
        </p:txBody>
      </p:sp>
      <p:sp>
        <p:nvSpPr>
          <p:cNvPr id="4" name="矩形 3"/>
          <p:cNvSpPr/>
          <p:nvPr/>
        </p:nvSpPr>
        <p:spPr>
          <a:xfrm>
            <a:off x="8490635" y="6165304"/>
            <a:ext cx="639919" cy="584775"/>
          </a:xfrm>
          <a:prstGeom prst="rect">
            <a:avLst/>
          </a:prstGeom>
          <a:noFill/>
        </p:spPr>
        <p:txBody>
          <a:bodyPr wrap="none">
            <a:spAutoFit/>
          </a:bodyPr>
          <a:lstStyle/>
          <a:p>
            <a:pPr algn="ctr">
              <a:defRPr/>
            </a:pPr>
            <a:r>
              <a:rPr lang="en-US" altLang="zh-TW"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41</a:t>
            </a:r>
            <a:endParaRPr lang="zh-TW" alt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slow">
    <p:randomBar dir="vert"/>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標題 1"/>
          <p:cNvSpPr>
            <a:spLocks noGrp="1"/>
          </p:cNvSpPr>
          <p:nvPr>
            <p:ph type="title"/>
          </p:nvPr>
        </p:nvSpPr>
        <p:spPr/>
        <p:txBody>
          <a:bodyPr/>
          <a:lstStyle/>
          <a:p>
            <a:r>
              <a:rPr lang="zh-TW" altLang="en-US" b="1" smtClean="0">
                <a:latin typeface="標楷體" pitchFamily="65" charset="-120"/>
                <a:ea typeface="標楷體" pitchFamily="65" charset="-120"/>
              </a:rPr>
              <a:t>二、範例說明</a:t>
            </a:r>
            <a:endParaRPr lang="zh-TW" altLang="en-US" smtClean="0">
              <a:latin typeface="標楷體" pitchFamily="65" charset="-120"/>
              <a:ea typeface="標楷體" pitchFamily="65" charset="-120"/>
            </a:endParaRPr>
          </a:p>
        </p:txBody>
      </p:sp>
      <p:sp>
        <p:nvSpPr>
          <p:cNvPr id="49155" name="內容版面配置區 2"/>
          <p:cNvSpPr>
            <a:spLocks noGrp="1"/>
          </p:cNvSpPr>
          <p:nvPr>
            <p:ph idx="1"/>
          </p:nvPr>
        </p:nvSpPr>
        <p:spPr>
          <a:xfrm>
            <a:off x="1042988" y="2017713"/>
            <a:ext cx="7912100" cy="4114800"/>
          </a:xfrm>
        </p:spPr>
        <p:txBody>
          <a:bodyPr/>
          <a:lstStyle/>
          <a:p>
            <a:pPr>
              <a:defRPr/>
            </a:pPr>
            <a:r>
              <a:rPr lang="zh-TW" altLang="en-US" sz="2800" dirty="0" smtClean="0">
                <a:latin typeface="標楷體" pitchFamily="65" charset="-120"/>
                <a:ea typeface="標楷體" pitchFamily="65" charset="-120"/>
              </a:rPr>
              <a:t>例如：某校</a:t>
            </a:r>
            <a:r>
              <a:rPr lang="en-US" altLang="zh-TW" sz="2800" dirty="0" smtClean="0">
                <a:latin typeface="標楷體" pitchFamily="65" charset="-120"/>
                <a:ea typeface="標楷體" pitchFamily="65" charset="-120"/>
              </a:rPr>
              <a:t>100</a:t>
            </a:r>
            <a:r>
              <a:rPr lang="zh-TW" altLang="en-US" sz="2800" dirty="0" smtClean="0">
                <a:latin typeface="標楷體" pitchFamily="65" charset="-120"/>
                <a:ea typeface="標楷體" pitchFamily="65" charset="-120"/>
              </a:rPr>
              <a:t>學年獲得補助</a:t>
            </a:r>
            <a:r>
              <a:rPr lang="en-US" altLang="zh-TW" sz="2800" dirty="0" smtClean="0">
                <a:latin typeface="標楷體" pitchFamily="65" charset="-120"/>
                <a:ea typeface="標楷體" pitchFamily="65" charset="-120"/>
              </a:rPr>
              <a:t>10</a:t>
            </a:r>
            <a:r>
              <a:rPr lang="zh-TW" altLang="en-US" sz="2800" dirty="0" smtClean="0">
                <a:latin typeface="標楷體" pitchFamily="65" charset="-120"/>
                <a:ea typeface="標楷體" pitchFamily="65" charset="-120"/>
              </a:rPr>
              <a:t>人，分別如下</a:t>
            </a:r>
            <a:r>
              <a:rPr lang="zh-TW" altLang="en-US" sz="2800" dirty="0">
                <a:latin typeface="標楷體" pitchFamily="65" charset="-120"/>
                <a:ea typeface="標楷體" pitchFamily="65" charset="-120"/>
              </a:rPr>
              <a:t>：</a:t>
            </a:r>
            <a:endParaRPr lang="en-US" altLang="zh-TW" sz="2800" dirty="0" smtClean="0">
              <a:latin typeface="標楷體" pitchFamily="65" charset="-120"/>
              <a:ea typeface="標楷體" pitchFamily="65" charset="-120"/>
            </a:endParaRPr>
          </a:p>
          <a:p>
            <a:pPr>
              <a:defRPr/>
            </a:pPr>
            <a:endParaRPr lang="en-US" altLang="zh-TW" sz="2800" dirty="0" smtClean="0">
              <a:latin typeface="標楷體" pitchFamily="65" charset="-120"/>
              <a:ea typeface="標楷體" pitchFamily="65" charset="-120"/>
            </a:endParaRPr>
          </a:p>
          <a:p>
            <a:pPr>
              <a:defRPr/>
            </a:pPr>
            <a:endParaRPr lang="en-US" altLang="zh-TW" sz="2800" dirty="0" smtClean="0">
              <a:latin typeface="標楷體" pitchFamily="65" charset="-120"/>
              <a:ea typeface="標楷體" pitchFamily="65" charset="-120"/>
            </a:endParaRPr>
          </a:p>
          <a:p>
            <a:pPr marL="0" indent="0">
              <a:buFont typeface="Wingdings" pitchFamily="2" charset="2"/>
              <a:buNone/>
              <a:defRPr/>
            </a:pPr>
            <a:endParaRPr lang="en-US" altLang="zh-TW" sz="2800" dirty="0" smtClean="0">
              <a:latin typeface="標楷體" pitchFamily="65" charset="-120"/>
              <a:ea typeface="標楷體" pitchFamily="65" charset="-120"/>
            </a:endParaRPr>
          </a:p>
          <a:p>
            <a:pPr>
              <a:defRPr/>
            </a:pPr>
            <a:r>
              <a:rPr lang="zh-TW" altLang="en-US" sz="2800" dirty="0" smtClean="0">
                <a:latin typeface="標楷體" pitchFamily="65" charset="-120"/>
                <a:ea typeface="標楷體" pitchFamily="65" charset="-120"/>
              </a:rPr>
              <a:t>海外實習人數仍不得超過</a:t>
            </a:r>
            <a:r>
              <a:rPr lang="en-US" altLang="zh-TW" sz="2800" dirty="0" smtClean="0">
                <a:latin typeface="標楷體" pitchFamily="65" charset="-120"/>
                <a:ea typeface="標楷體" pitchFamily="65" charset="-120"/>
              </a:rPr>
              <a:t>1</a:t>
            </a:r>
            <a:r>
              <a:rPr lang="zh-TW" altLang="en-US" sz="2800" dirty="0" smtClean="0">
                <a:latin typeface="標楷體" pitchFamily="65" charset="-120"/>
                <a:ea typeface="標楷體" pitchFamily="65" charset="-120"/>
              </a:rPr>
              <a:t>位</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範例中</a:t>
            </a:r>
            <a:r>
              <a:rPr lang="en-US" altLang="zh-TW" sz="2800" dirty="0" smtClean="0">
                <a:latin typeface="標楷體" pitchFamily="65" charset="-120"/>
                <a:ea typeface="標楷體" pitchFamily="65" charset="-120"/>
              </a:rPr>
              <a:t>10</a:t>
            </a:r>
            <a:r>
              <a:rPr lang="zh-TW" altLang="en-US" sz="2800" dirty="0" smtClean="0">
                <a:latin typeface="標楷體" pitchFamily="65" charset="-120"/>
                <a:ea typeface="標楷體" pitchFamily="65" charset="-120"/>
              </a:rPr>
              <a:t>人*</a:t>
            </a:r>
            <a:r>
              <a:rPr lang="en-US" altLang="zh-TW" sz="2800" dirty="0" smtClean="0">
                <a:latin typeface="標楷體" pitchFamily="65" charset="-120"/>
                <a:ea typeface="標楷體" pitchFamily="65" charset="-120"/>
              </a:rPr>
              <a:t>10%=1</a:t>
            </a:r>
            <a:r>
              <a:rPr lang="zh-TW" altLang="en-US" sz="2800" dirty="0" smtClean="0">
                <a:latin typeface="標楷體" pitchFamily="65" charset="-120"/>
                <a:ea typeface="標楷體" pitchFamily="65" charset="-120"/>
              </a:rPr>
              <a:t>人為上限</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，調整後需繳回</a:t>
            </a:r>
            <a:r>
              <a:rPr lang="en-US" altLang="zh-TW" sz="2800" dirty="0" smtClean="0">
                <a:latin typeface="標楷體" pitchFamily="65" charset="-120"/>
                <a:ea typeface="標楷體" pitchFamily="65" charset="-120"/>
              </a:rPr>
              <a:t>1</a:t>
            </a:r>
            <a:r>
              <a:rPr lang="zh-TW" altLang="en-US" sz="2800" dirty="0" smtClean="0">
                <a:latin typeface="標楷體" pitchFamily="65" charset="-120"/>
                <a:ea typeface="標楷體" pitchFamily="65" charset="-120"/>
              </a:rPr>
              <a:t>萬元之結餘款</a:t>
            </a:r>
            <a:r>
              <a:rPr lang="zh-TW" altLang="en-US" sz="2800" dirty="0" smtClean="0">
                <a:solidFill>
                  <a:srgbClr val="0033CC"/>
                </a:solidFill>
                <a:latin typeface="標楷體" pitchFamily="65" charset="-120"/>
                <a:ea typeface="標楷體" pitchFamily="65" charset="-120"/>
              </a:rPr>
              <a:t>，另暑期實習核定人數亦不得超過總核定人數</a:t>
            </a:r>
            <a:r>
              <a:rPr lang="en-US" altLang="zh-TW" sz="2800" dirty="0" smtClean="0">
                <a:solidFill>
                  <a:srgbClr val="0033CC"/>
                </a:solidFill>
                <a:latin typeface="標楷體" pitchFamily="65" charset="-120"/>
                <a:ea typeface="標楷體" pitchFamily="65" charset="-120"/>
              </a:rPr>
              <a:t>70%(</a:t>
            </a:r>
            <a:r>
              <a:rPr lang="zh-TW" altLang="en-US" sz="2800" dirty="0" smtClean="0">
                <a:solidFill>
                  <a:srgbClr val="0033CC"/>
                </a:solidFill>
                <a:latin typeface="標楷體" pitchFamily="65" charset="-120"/>
                <a:ea typeface="標楷體" pitchFamily="65" charset="-120"/>
              </a:rPr>
              <a:t>範例中</a:t>
            </a:r>
            <a:r>
              <a:rPr lang="en-US" altLang="zh-TW" sz="2800" dirty="0" smtClean="0">
                <a:solidFill>
                  <a:srgbClr val="0033CC"/>
                </a:solidFill>
                <a:latin typeface="標楷體" pitchFamily="65" charset="-120"/>
                <a:ea typeface="標楷體" pitchFamily="65" charset="-120"/>
              </a:rPr>
              <a:t>4</a:t>
            </a:r>
            <a:r>
              <a:rPr lang="zh-TW" altLang="en-US" sz="2800" dirty="0" smtClean="0">
                <a:solidFill>
                  <a:srgbClr val="0033CC"/>
                </a:solidFill>
                <a:latin typeface="標楷體" pitchFamily="65" charset="-120"/>
                <a:ea typeface="標楷體" pitchFamily="65" charset="-120"/>
              </a:rPr>
              <a:t>人</a:t>
            </a:r>
            <a:r>
              <a:rPr lang="en-US" altLang="zh-TW" sz="2800" dirty="0" smtClean="0">
                <a:solidFill>
                  <a:srgbClr val="0033CC"/>
                </a:solidFill>
                <a:latin typeface="標楷體" pitchFamily="65" charset="-120"/>
                <a:ea typeface="標楷體" pitchFamily="65" charset="-120"/>
              </a:rPr>
              <a:t>/10</a:t>
            </a:r>
            <a:r>
              <a:rPr lang="zh-TW" altLang="en-US" sz="2800" dirty="0" smtClean="0">
                <a:solidFill>
                  <a:srgbClr val="0033CC"/>
                </a:solidFill>
                <a:latin typeface="標楷體" pitchFamily="65" charset="-120"/>
                <a:ea typeface="標楷體" pitchFamily="65" charset="-120"/>
              </a:rPr>
              <a:t>人</a:t>
            </a:r>
            <a:r>
              <a:rPr lang="en-US" altLang="zh-TW" sz="2800" dirty="0" smtClean="0">
                <a:solidFill>
                  <a:srgbClr val="0033CC"/>
                </a:solidFill>
                <a:latin typeface="標楷體" pitchFamily="65" charset="-120"/>
                <a:ea typeface="標楷體" pitchFamily="65" charset="-120"/>
              </a:rPr>
              <a:t>=40%)</a:t>
            </a:r>
            <a:r>
              <a:rPr lang="zh-TW" altLang="en-US" sz="2800" dirty="0" smtClean="0">
                <a:solidFill>
                  <a:srgbClr val="0033CC"/>
                </a:solidFill>
                <a:latin typeface="標楷體" pitchFamily="65" charset="-120"/>
                <a:ea typeface="標楷體" pitchFamily="65" charset="-120"/>
              </a:rPr>
              <a:t>。</a:t>
            </a:r>
            <a:endParaRPr lang="en-US" altLang="zh-TW" sz="2800" dirty="0" smtClean="0">
              <a:solidFill>
                <a:srgbClr val="0033CC"/>
              </a:solidFill>
              <a:latin typeface="標楷體" pitchFamily="65" charset="-120"/>
              <a:ea typeface="標楷體" pitchFamily="65" charset="-120"/>
            </a:endParaRPr>
          </a:p>
        </p:txBody>
      </p:sp>
      <p:graphicFrame>
        <p:nvGraphicFramePr>
          <p:cNvPr id="4" name="表格 3"/>
          <p:cNvGraphicFramePr>
            <a:graphicFrameLocks noGrp="1"/>
          </p:cNvGraphicFramePr>
          <p:nvPr/>
        </p:nvGraphicFramePr>
        <p:xfrm>
          <a:off x="1547813" y="2636838"/>
          <a:ext cx="6454775" cy="1401762"/>
        </p:xfrm>
        <a:graphic>
          <a:graphicData uri="http://schemas.openxmlformats.org/drawingml/2006/table">
            <a:tbl>
              <a:tblPr firstRow="1" bandRow="1">
                <a:tableStyleId>{5C22544A-7EE6-4342-B048-85BDC9FD1C3A}</a:tableStyleId>
              </a:tblPr>
              <a:tblGrid>
                <a:gridCol w="922111"/>
                <a:gridCol w="922111"/>
                <a:gridCol w="922111"/>
                <a:gridCol w="922111"/>
                <a:gridCol w="922111"/>
                <a:gridCol w="922111"/>
                <a:gridCol w="922111"/>
              </a:tblGrid>
              <a:tr h="365661">
                <a:tc>
                  <a:txBody>
                    <a:bodyPr/>
                    <a:lstStyle/>
                    <a:p>
                      <a:endParaRPr lang="zh-TW" altLang="en-US" sz="1800" dirty="0"/>
                    </a:p>
                  </a:txBody>
                  <a:tcPr marL="91430" marR="91430" marT="45679" marB="45679"/>
                </a:tc>
                <a:tc>
                  <a:txBody>
                    <a:bodyPr/>
                    <a:lstStyle/>
                    <a:p>
                      <a:r>
                        <a:rPr lang="zh-TW" altLang="en-US" sz="1800" dirty="0" smtClean="0"/>
                        <a:t>暑期</a:t>
                      </a:r>
                      <a:endParaRPr lang="zh-TW" altLang="en-US" sz="1800" dirty="0"/>
                    </a:p>
                  </a:txBody>
                  <a:tcPr marL="91430" marR="91430" marT="45679" marB="45679"/>
                </a:tc>
                <a:tc>
                  <a:txBody>
                    <a:bodyPr/>
                    <a:lstStyle/>
                    <a:p>
                      <a:r>
                        <a:rPr lang="zh-TW" altLang="en-US" sz="1800" dirty="0" smtClean="0"/>
                        <a:t>學期</a:t>
                      </a:r>
                      <a:endParaRPr lang="zh-TW" altLang="en-US" sz="1800" dirty="0"/>
                    </a:p>
                  </a:txBody>
                  <a:tcPr marL="91430" marR="91430" marT="45679" marB="45679"/>
                </a:tc>
                <a:tc>
                  <a:txBody>
                    <a:bodyPr/>
                    <a:lstStyle/>
                    <a:p>
                      <a:r>
                        <a:rPr lang="zh-TW" altLang="en-US" sz="1800" dirty="0" smtClean="0"/>
                        <a:t>學年</a:t>
                      </a:r>
                      <a:endParaRPr lang="zh-TW" altLang="en-US" sz="1800" dirty="0"/>
                    </a:p>
                  </a:txBody>
                  <a:tcPr marL="91430" marR="91430" marT="45679" marB="45679"/>
                </a:tc>
                <a:tc>
                  <a:txBody>
                    <a:bodyPr/>
                    <a:lstStyle/>
                    <a:p>
                      <a:r>
                        <a:rPr lang="zh-TW" altLang="en-US" sz="1800" dirty="0" smtClean="0"/>
                        <a:t>海外</a:t>
                      </a:r>
                      <a:endParaRPr lang="zh-TW" altLang="en-US" sz="1800" dirty="0"/>
                    </a:p>
                  </a:txBody>
                  <a:tcPr marL="91430" marR="91430" marT="45679" marB="45679"/>
                </a:tc>
                <a:tc>
                  <a:txBody>
                    <a:bodyPr/>
                    <a:lstStyle/>
                    <a:p>
                      <a:r>
                        <a:rPr lang="zh-TW" altLang="en-US" sz="1800" dirty="0" smtClean="0"/>
                        <a:t>總人數</a:t>
                      </a:r>
                      <a:endParaRPr lang="zh-TW" altLang="en-US" sz="1800" dirty="0"/>
                    </a:p>
                  </a:txBody>
                  <a:tcPr marL="91430" marR="91430" marT="45679" marB="45679"/>
                </a:tc>
                <a:tc>
                  <a:txBody>
                    <a:bodyPr/>
                    <a:lstStyle/>
                    <a:p>
                      <a:r>
                        <a:rPr lang="zh-TW" altLang="en-US" sz="1800" dirty="0" smtClean="0"/>
                        <a:t>總經費</a:t>
                      </a:r>
                      <a:endParaRPr lang="zh-TW" altLang="en-US" sz="1800" dirty="0"/>
                    </a:p>
                  </a:txBody>
                  <a:tcPr marL="91430" marR="91430" marT="45679" marB="45679"/>
                </a:tc>
              </a:tr>
              <a:tr h="518051">
                <a:tc>
                  <a:txBody>
                    <a:bodyPr/>
                    <a:lstStyle/>
                    <a:p>
                      <a:r>
                        <a:rPr lang="zh-TW" altLang="en-US" sz="1800" dirty="0" smtClean="0"/>
                        <a:t>原核定</a:t>
                      </a:r>
                      <a:endParaRPr lang="zh-TW" altLang="en-US" sz="1800" dirty="0"/>
                    </a:p>
                  </a:txBody>
                  <a:tcPr marL="91430" marR="91430" marT="45679" marB="45679"/>
                </a:tc>
                <a:tc>
                  <a:txBody>
                    <a:bodyPr/>
                    <a:lstStyle/>
                    <a:p>
                      <a:r>
                        <a:rPr lang="en-US" altLang="zh-TW" sz="1400" dirty="0" smtClean="0"/>
                        <a:t>5</a:t>
                      </a:r>
                      <a:r>
                        <a:rPr lang="zh-TW" altLang="en-US" sz="1400" dirty="0" smtClean="0"/>
                        <a:t>人*</a:t>
                      </a:r>
                      <a:r>
                        <a:rPr lang="en-US" altLang="zh-TW" sz="1400" dirty="0" smtClean="0"/>
                        <a:t>6,000</a:t>
                      </a:r>
                      <a:endParaRPr lang="zh-TW" altLang="en-US" sz="1400" dirty="0"/>
                    </a:p>
                  </a:txBody>
                  <a:tcPr marL="91430" marR="91430" marT="45679" marB="45679"/>
                </a:tc>
                <a:tc>
                  <a:txBody>
                    <a:bodyPr/>
                    <a:lstStyle/>
                    <a:p>
                      <a:r>
                        <a:rPr lang="en-US" altLang="zh-TW" sz="1400" dirty="0" smtClean="0"/>
                        <a:t>0</a:t>
                      </a:r>
                      <a:r>
                        <a:rPr lang="zh-TW" altLang="en-US" sz="1400" dirty="0" smtClean="0"/>
                        <a:t>人</a:t>
                      </a:r>
                      <a:endParaRPr lang="zh-TW" altLang="en-US" sz="1400" dirty="0"/>
                    </a:p>
                  </a:txBody>
                  <a:tcPr marL="91430" marR="91430" marT="45679" marB="45679"/>
                </a:tc>
                <a:tc>
                  <a:txBody>
                    <a:bodyPr/>
                    <a:lstStyle/>
                    <a:p>
                      <a:r>
                        <a:rPr lang="en-US" altLang="zh-TW" sz="1400" dirty="0" smtClean="0"/>
                        <a:t>4</a:t>
                      </a:r>
                      <a:r>
                        <a:rPr lang="zh-TW" altLang="en-US" sz="1400" dirty="0" smtClean="0"/>
                        <a:t>人*</a:t>
                      </a:r>
                      <a:r>
                        <a:rPr lang="en-US" altLang="zh-TW" sz="1400" dirty="0" smtClean="0"/>
                        <a:t>20,000</a:t>
                      </a:r>
                      <a:endParaRPr lang="zh-TW" altLang="en-US" sz="1400" dirty="0"/>
                    </a:p>
                  </a:txBody>
                  <a:tcPr marL="91430" marR="91430" marT="45679" marB="45679"/>
                </a:tc>
                <a:tc>
                  <a:txBody>
                    <a:bodyPr/>
                    <a:lstStyle/>
                    <a:p>
                      <a:r>
                        <a:rPr lang="en-US" altLang="zh-TW" sz="1400" dirty="0" smtClean="0"/>
                        <a:t>1</a:t>
                      </a:r>
                      <a:r>
                        <a:rPr lang="zh-TW" altLang="en-US" sz="1400" dirty="0" smtClean="0"/>
                        <a:t>人*</a:t>
                      </a:r>
                      <a:r>
                        <a:rPr lang="en-US" altLang="zh-TW" sz="1400" dirty="0" smtClean="0"/>
                        <a:t>30,000</a:t>
                      </a:r>
                      <a:endParaRPr lang="zh-TW" altLang="en-US" sz="1400" dirty="0"/>
                    </a:p>
                  </a:txBody>
                  <a:tcPr marL="91430" marR="91430" marT="45679" marB="45679"/>
                </a:tc>
                <a:tc>
                  <a:txBody>
                    <a:bodyPr/>
                    <a:lstStyle/>
                    <a:p>
                      <a:pPr algn="ctr"/>
                      <a:r>
                        <a:rPr lang="en-US" altLang="zh-TW" sz="1400" dirty="0" smtClean="0"/>
                        <a:t>10</a:t>
                      </a:r>
                      <a:endParaRPr lang="zh-TW" altLang="en-US" sz="1400" dirty="0"/>
                    </a:p>
                  </a:txBody>
                  <a:tcPr marL="91430" marR="91430" marT="45679" marB="45679"/>
                </a:tc>
                <a:tc>
                  <a:txBody>
                    <a:bodyPr/>
                    <a:lstStyle/>
                    <a:p>
                      <a:r>
                        <a:rPr lang="en-US" altLang="zh-TW" sz="1400" dirty="0" smtClean="0"/>
                        <a:t>14</a:t>
                      </a:r>
                      <a:r>
                        <a:rPr lang="zh-TW" altLang="en-US" sz="1400" dirty="0" smtClean="0"/>
                        <a:t>萬</a:t>
                      </a:r>
                      <a:endParaRPr lang="zh-TW" altLang="en-US" sz="1400" dirty="0"/>
                    </a:p>
                  </a:txBody>
                  <a:tcPr marL="91430" marR="91430" marT="45679" marB="45679"/>
                </a:tc>
              </a:tr>
              <a:tr h="518051">
                <a:tc>
                  <a:txBody>
                    <a:bodyPr/>
                    <a:lstStyle/>
                    <a:p>
                      <a:r>
                        <a:rPr lang="zh-TW" altLang="en-US" sz="1800" dirty="0" smtClean="0"/>
                        <a:t>調整後</a:t>
                      </a:r>
                      <a:endParaRPr lang="zh-TW" altLang="en-US" sz="1800" dirty="0"/>
                    </a:p>
                  </a:txBody>
                  <a:tcPr marL="91430" marR="91430" marT="45679" marB="45679"/>
                </a:tc>
                <a:tc>
                  <a:txBody>
                    <a:bodyPr/>
                    <a:lstStyle/>
                    <a:p>
                      <a:r>
                        <a:rPr lang="en-US" altLang="zh-TW" sz="1400" dirty="0" smtClean="0"/>
                        <a:t>4</a:t>
                      </a:r>
                      <a:r>
                        <a:rPr lang="zh-TW" altLang="en-US" sz="1400" dirty="0" smtClean="0"/>
                        <a:t>人*</a:t>
                      </a:r>
                      <a:r>
                        <a:rPr lang="en-US" altLang="zh-TW" sz="1400" dirty="0" smtClean="0"/>
                        <a:t>6,000</a:t>
                      </a:r>
                      <a:endParaRPr lang="zh-TW" altLang="en-US" sz="1400" dirty="0"/>
                    </a:p>
                  </a:txBody>
                  <a:tcPr marL="91430" marR="91430" marT="45679" marB="45679"/>
                </a:tc>
                <a:tc>
                  <a:txBody>
                    <a:bodyPr/>
                    <a:lstStyle/>
                    <a:p>
                      <a:r>
                        <a:rPr lang="en-US" altLang="zh-TW" sz="1400" dirty="0" smtClean="0"/>
                        <a:t>3</a:t>
                      </a:r>
                      <a:r>
                        <a:rPr lang="zh-TW" altLang="en-US" sz="1400" dirty="0" smtClean="0"/>
                        <a:t>人*</a:t>
                      </a:r>
                      <a:r>
                        <a:rPr lang="en-US" altLang="zh-TW" sz="1400" dirty="0" smtClean="0"/>
                        <a:t>12,000</a:t>
                      </a:r>
                      <a:endParaRPr lang="zh-TW" altLang="en-US" sz="1400" dirty="0"/>
                    </a:p>
                  </a:txBody>
                  <a:tcPr marL="91430" marR="91430" marT="45679" marB="45679"/>
                </a:tc>
                <a:tc>
                  <a:txBody>
                    <a:bodyPr/>
                    <a:lstStyle/>
                    <a:p>
                      <a:r>
                        <a:rPr lang="en-US" altLang="zh-TW" sz="1400" dirty="0" smtClean="0"/>
                        <a:t>2</a:t>
                      </a:r>
                      <a:r>
                        <a:rPr lang="zh-TW" altLang="en-US" sz="1400" dirty="0" smtClean="0"/>
                        <a:t>人*</a:t>
                      </a:r>
                      <a:r>
                        <a:rPr lang="en-US" altLang="zh-TW" sz="1400" dirty="0" smtClean="0"/>
                        <a:t>20,000</a:t>
                      </a:r>
                      <a:endParaRPr lang="zh-TW" altLang="en-US" sz="1400" dirty="0"/>
                    </a:p>
                  </a:txBody>
                  <a:tcPr marL="91430" marR="91430" marT="45679" marB="45679"/>
                </a:tc>
                <a:tc>
                  <a:txBody>
                    <a:bodyPr/>
                    <a:lstStyle/>
                    <a:p>
                      <a:r>
                        <a:rPr lang="en-US" altLang="zh-TW" sz="1400" dirty="0" smtClean="0"/>
                        <a:t>1</a:t>
                      </a:r>
                      <a:r>
                        <a:rPr lang="zh-TW" altLang="en-US" sz="1400" dirty="0" smtClean="0"/>
                        <a:t>人*</a:t>
                      </a:r>
                      <a:r>
                        <a:rPr lang="en-US" altLang="zh-TW" sz="1400" dirty="0" smtClean="0"/>
                        <a:t>30,000</a:t>
                      </a:r>
                      <a:endParaRPr lang="zh-TW" altLang="en-US" sz="1400" dirty="0"/>
                    </a:p>
                  </a:txBody>
                  <a:tcPr marL="91430" marR="91430" marT="45679" marB="45679"/>
                </a:tc>
                <a:tc>
                  <a:txBody>
                    <a:bodyPr/>
                    <a:lstStyle/>
                    <a:p>
                      <a:pPr algn="ctr"/>
                      <a:r>
                        <a:rPr lang="en-US" altLang="zh-TW" sz="1400" dirty="0" smtClean="0"/>
                        <a:t>10</a:t>
                      </a:r>
                      <a:endParaRPr lang="zh-TW" altLang="en-US" sz="1400" dirty="0"/>
                    </a:p>
                  </a:txBody>
                  <a:tcPr marL="91430" marR="91430" marT="45679" marB="45679"/>
                </a:tc>
                <a:tc>
                  <a:txBody>
                    <a:bodyPr/>
                    <a:lstStyle/>
                    <a:p>
                      <a:r>
                        <a:rPr lang="en-US" altLang="zh-TW" sz="1400" b="1" dirty="0" smtClean="0">
                          <a:solidFill>
                            <a:srgbClr val="FF0000"/>
                          </a:solidFill>
                        </a:rPr>
                        <a:t>13</a:t>
                      </a:r>
                      <a:r>
                        <a:rPr lang="zh-TW" altLang="en-US" sz="1400" b="1" dirty="0" smtClean="0">
                          <a:solidFill>
                            <a:srgbClr val="FF0000"/>
                          </a:solidFill>
                        </a:rPr>
                        <a:t>萬</a:t>
                      </a:r>
                      <a:endParaRPr lang="zh-TW" altLang="en-US" sz="1400" b="1" dirty="0">
                        <a:solidFill>
                          <a:srgbClr val="FF0000"/>
                        </a:solidFill>
                      </a:endParaRPr>
                    </a:p>
                  </a:txBody>
                  <a:tcPr marL="91430" marR="91430" marT="45679" marB="45679"/>
                </a:tc>
              </a:tr>
            </a:tbl>
          </a:graphicData>
        </a:graphic>
      </p:graphicFrame>
      <p:sp>
        <p:nvSpPr>
          <p:cNvPr id="7" name="矩形 6"/>
          <p:cNvSpPr/>
          <p:nvPr/>
        </p:nvSpPr>
        <p:spPr>
          <a:xfrm>
            <a:off x="8490635" y="6165304"/>
            <a:ext cx="639919" cy="584775"/>
          </a:xfrm>
          <a:prstGeom prst="rect">
            <a:avLst/>
          </a:prstGeom>
          <a:noFill/>
        </p:spPr>
        <p:txBody>
          <a:bodyPr wrap="none">
            <a:spAutoFit/>
          </a:bodyPr>
          <a:lstStyle/>
          <a:p>
            <a:pPr algn="ctr">
              <a:defRPr/>
            </a:pPr>
            <a:r>
              <a:rPr lang="en-US" altLang="zh-TW"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42</a:t>
            </a:r>
            <a:endParaRPr lang="zh-TW" alt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slow">
    <p:randomBar dir="vert"/>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body" idx="1"/>
          </p:nvPr>
        </p:nvSpPr>
        <p:spPr>
          <a:xfrm>
            <a:off x="611188" y="2133600"/>
            <a:ext cx="8066087" cy="3455988"/>
          </a:xfrm>
          <a:noFill/>
        </p:spPr>
        <p:txBody>
          <a:bodyPr/>
          <a:lstStyle/>
          <a:p>
            <a:pPr marL="817563" indent="-817563" eaLnBrk="1" hangingPunct="1">
              <a:buFont typeface="Wingdings" pitchFamily="2" charset="2"/>
              <a:buNone/>
            </a:pPr>
            <a:r>
              <a:rPr lang="zh-TW" altLang="en-US" sz="4800" smtClean="0">
                <a:latin typeface="標楷體" pitchFamily="65" charset="-120"/>
                <a:ea typeface="標楷體" pitchFamily="65" charset="-120"/>
              </a:rPr>
              <a:t>伍、</a:t>
            </a:r>
            <a:r>
              <a:rPr lang="en-US" altLang="zh-TW" sz="4800" smtClean="0">
                <a:latin typeface="標楷體" pitchFamily="65" charset="-120"/>
                <a:ea typeface="標楷體" pitchFamily="65" charset="-120"/>
              </a:rPr>
              <a:t>101</a:t>
            </a:r>
            <a:r>
              <a:rPr lang="zh-TW" altLang="en-US" sz="4800" smtClean="0">
                <a:latin typeface="標楷體" pitchFamily="65" charset="-120"/>
                <a:ea typeface="標楷體" pitchFamily="65" charset="-120"/>
              </a:rPr>
              <a:t>學年度校外實習計畫建議事項</a:t>
            </a:r>
            <a:endParaRPr lang="en-US" altLang="zh-TW" sz="4800" smtClean="0">
              <a:latin typeface="標楷體" pitchFamily="65" charset="-120"/>
              <a:ea typeface="標楷體" pitchFamily="65" charset="-120"/>
            </a:endParaRPr>
          </a:p>
        </p:txBody>
      </p:sp>
      <p:sp>
        <p:nvSpPr>
          <p:cNvPr id="3" name="矩形 2"/>
          <p:cNvSpPr/>
          <p:nvPr/>
        </p:nvSpPr>
        <p:spPr>
          <a:xfrm>
            <a:off x="8490635" y="6165304"/>
            <a:ext cx="639919" cy="584775"/>
          </a:xfrm>
          <a:prstGeom prst="rect">
            <a:avLst/>
          </a:prstGeom>
          <a:noFill/>
        </p:spPr>
        <p:txBody>
          <a:bodyPr wrap="none">
            <a:spAutoFit/>
          </a:bodyPr>
          <a:lstStyle/>
          <a:p>
            <a:pPr algn="ctr">
              <a:defRPr/>
            </a:pPr>
            <a:r>
              <a:rPr lang="en-US" altLang="zh-TW"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43</a:t>
            </a:r>
            <a:endParaRPr lang="zh-TW" alt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slow">
    <p:randomBar dir="vert"/>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標題 1"/>
          <p:cNvSpPr>
            <a:spLocks noGrp="1"/>
          </p:cNvSpPr>
          <p:nvPr>
            <p:ph type="title"/>
          </p:nvPr>
        </p:nvSpPr>
        <p:spPr/>
        <p:txBody>
          <a:bodyPr/>
          <a:lstStyle/>
          <a:p>
            <a:r>
              <a:rPr lang="zh-TW" altLang="en-US" b="1" smtClean="0">
                <a:solidFill>
                  <a:srgbClr val="0033CC"/>
                </a:solidFill>
                <a:latin typeface="標楷體" pitchFamily="65" charset="-120"/>
                <a:ea typeface="標楷體" pitchFamily="65" charset="-120"/>
              </a:rPr>
              <a:t>一、整體推動情形</a:t>
            </a:r>
            <a:endParaRPr lang="zh-TW" altLang="en-US" smtClean="0">
              <a:solidFill>
                <a:srgbClr val="0033CC"/>
              </a:solidFill>
            </a:endParaRPr>
          </a:p>
        </p:txBody>
      </p:sp>
      <p:sp>
        <p:nvSpPr>
          <p:cNvPr id="51203" name="內容版面配置區 2"/>
          <p:cNvSpPr>
            <a:spLocks noGrp="1"/>
          </p:cNvSpPr>
          <p:nvPr>
            <p:ph idx="1"/>
          </p:nvPr>
        </p:nvSpPr>
        <p:spPr/>
        <p:txBody>
          <a:bodyPr/>
          <a:lstStyle/>
          <a:p>
            <a:r>
              <a:rPr lang="zh-TW" altLang="zh-TW" smtClean="0">
                <a:solidFill>
                  <a:srgbClr val="0033CC"/>
                </a:solidFill>
                <a:latin typeface="標楷體" pitchFamily="65" charset="-120"/>
                <a:ea typeface="標楷體" pitchFamily="65" charset="-120"/>
              </a:rPr>
              <a:t>學校皆</a:t>
            </a:r>
            <a:r>
              <a:rPr lang="zh-TW" altLang="en-US" smtClean="0">
                <a:solidFill>
                  <a:srgbClr val="0033CC"/>
                </a:solidFill>
                <a:latin typeface="標楷體" pitchFamily="65" charset="-120"/>
                <a:ea typeface="標楷體" pitchFamily="65" charset="-120"/>
              </a:rPr>
              <a:t>已</a:t>
            </a:r>
            <a:r>
              <a:rPr lang="zh-TW" altLang="zh-TW" smtClean="0">
                <a:solidFill>
                  <a:srgbClr val="0033CC"/>
                </a:solidFill>
                <a:latin typeface="標楷體" pitchFamily="65" charset="-120"/>
                <a:ea typeface="標楷體" pitchFamily="65" charset="-120"/>
              </a:rPr>
              <a:t>成立校外實習組織委員會</a:t>
            </a:r>
            <a:r>
              <a:rPr lang="zh-TW" altLang="en-US" smtClean="0">
                <a:latin typeface="標楷體" pitchFamily="65" charset="-120"/>
                <a:ea typeface="標楷體" pitchFamily="65" charset="-120"/>
              </a:rPr>
              <a:t>，</a:t>
            </a:r>
            <a:r>
              <a:rPr lang="zh-TW" altLang="zh-TW" smtClean="0">
                <a:latin typeface="標楷體" pitchFamily="65" charset="-120"/>
                <a:ea typeface="標楷體" pitchFamily="65" charset="-120"/>
              </a:rPr>
              <a:t>訂定校外實習相關辦法</a:t>
            </a:r>
            <a:r>
              <a:rPr lang="zh-TW" altLang="en-US" smtClean="0">
                <a:latin typeface="標楷體" pitchFamily="65" charset="-120"/>
                <a:ea typeface="標楷體" pitchFamily="65" charset="-120"/>
              </a:rPr>
              <a:t>，並已成立</a:t>
            </a:r>
            <a:r>
              <a:rPr lang="zh-TW" altLang="zh-TW" smtClean="0">
                <a:latin typeface="標楷體" pitchFamily="65" charset="-120"/>
                <a:ea typeface="標楷體" pitchFamily="65" charset="-120"/>
              </a:rPr>
              <a:t>校外實習</a:t>
            </a:r>
            <a:r>
              <a:rPr lang="zh-TW" altLang="en-US" smtClean="0">
                <a:latin typeface="標楷體" pitchFamily="65" charset="-120"/>
                <a:ea typeface="標楷體" pitchFamily="65" charset="-120"/>
              </a:rPr>
              <a:t>專責單位。</a:t>
            </a:r>
            <a:endParaRPr lang="en-US" altLang="zh-TW" smtClean="0">
              <a:latin typeface="標楷體" pitchFamily="65" charset="-120"/>
              <a:ea typeface="標楷體" pitchFamily="65" charset="-120"/>
            </a:endParaRPr>
          </a:p>
          <a:p>
            <a:r>
              <a:rPr lang="zh-TW" altLang="zh-TW" smtClean="0">
                <a:latin typeface="標楷體" pitchFamily="65" charset="-120"/>
                <a:ea typeface="標楷體" pitchFamily="65" charset="-120"/>
              </a:rPr>
              <a:t>學校均確實簽訂</a:t>
            </a:r>
            <a:r>
              <a:rPr lang="zh-TW" altLang="zh-TW" smtClean="0">
                <a:solidFill>
                  <a:srgbClr val="0033CC"/>
                </a:solidFill>
                <a:latin typeface="標楷體" pitchFamily="65" charset="-120"/>
                <a:ea typeface="標楷體" pitchFamily="65" charset="-120"/>
              </a:rPr>
              <a:t>實習合約書</a:t>
            </a:r>
            <a:r>
              <a:rPr lang="zh-TW" altLang="zh-TW" smtClean="0">
                <a:latin typeface="標楷體" pitchFamily="65" charset="-120"/>
                <a:ea typeface="標楷體" pitchFamily="65" charset="-120"/>
              </a:rPr>
              <a:t>。 </a:t>
            </a:r>
          </a:p>
          <a:p>
            <a:r>
              <a:rPr lang="zh-TW" altLang="en-US" smtClean="0">
                <a:latin typeface="標楷體" pitchFamily="65" charset="-120"/>
                <a:ea typeface="標楷體" pitchFamily="65" charset="-120"/>
              </a:rPr>
              <a:t>各校校外</a:t>
            </a:r>
            <a:r>
              <a:rPr lang="zh-TW" altLang="zh-TW" smtClean="0">
                <a:latin typeface="標楷體" pitchFamily="65" charset="-120"/>
                <a:ea typeface="標楷體" pitchFamily="65" charset="-120"/>
              </a:rPr>
              <a:t>實習學生</a:t>
            </a:r>
            <a:r>
              <a:rPr lang="zh-TW" altLang="en-US" smtClean="0">
                <a:latin typeface="標楷體" pitchFamily="65" charset="-120"/>
                <a:ea typeface="標楷體" pitchFamily="65" charset="-120"/>
              </a:rPr>
              <a:t>於實習期間</a:t>
            </a:r>
            <a:r>
              <a:rPr lang="zh-TW" altLang="zh-TW" smtClean="0">
                <a:latin typeface="標楷體" pitchFamily="65" charset="-120"/>
                <a:ea typeface="標楷體" pitchFamily="65" charset="-120"/>
              </a:rPr>
              <a:t>，</a:t>
            </a:r>
            <a:r>
              <a:rPr lang="zh-TW" altLang="zh-TW" smtClean="0">
                <a:solidFill>
                  <a:srgbClr val="0033CC"/>
                </a:solidFill>
                <a:latin typeface="標楷體" pitchFamily="65" charset="-120"/>
                <a:ea typeface="標楷體" pitchFamily="65" charset="-120"/>
              </a:rPr>
              <a:t>學校皆為學生加保意外險</a:t>
            </a:r>
            <a:r>
              <a:rPr lang="zh-TW" altLang="en-US" smtClean="0">
                <a:solidFill>
                  <a:srgbClr val="0033CC"/>
                </a:solidFill>
                <a:latin typeface="標楷體" pitchFamily="65" charset="-120"/>
                <a:ea typeface="標楷體" pitchFamily="65" charset="-120"/>
              </a:rPr>
              <a:t>。</a:t>
            </a:r>
            <a:endParaRPr lang="en-US" altLang="zh-TW" smtClean="0">
              <a:solidFill>
                <a:srgbClr val="0033CC"/>
              </a:solidFill>
              <a:latin typeface="標楷體" pitchFamily="65" charset="-120"/>
              <a:ea typeface="標楷體" pitchFamily="65" charset="-120"/>
            </a:endParaRPr>
          </a:p>
          <a:p>
            <a:r>
              <a:rPr lang="zh-TW" altLang="zh-TW" smtClean="0">
                <a:latin typeface="標楷體" pitchFamily="65" charset="-120"/>
                <a:ea typeface="標楷體" pitchFamily="65" charset="-120"/>
              </a:rPr>
              <a:t>多數學校未來均有朝向開設</a:t>
            </a:r>
            <a:r>
              <a:rPr lang="zh-TW" altLang="zh-TW" smtClean="0">
                <a:solidFill>
                  <a:srgbClr val="0033CC"/>
                </a:solidFill>
                <a:latin typeface="標楷體" pitchFamily="65" charset="-120"/>
                <a:ea typeface="標楷體" pitchFamily="65" charset="-120"/>
              </a:rPr>
              <a:t>學期</a:t>
            </a:r>
            <a:r>
              <a:rPr lang="en-US" altLang="zh-TW" smtClean="0">
                <a:solidFill>
                  <a:srgbClr val="0033CC"/>
                </a:solidFill>
                <a:latin typeface="標楷體" pitchFamily="65" charset="-120"/>
                <a:ea typeface="標楷體" pitchFamily="65" charset="-120"/>
              </a:rPr>
              <a:t>/</a:t>
            </a:r>
            <a:r>
              <a:rPr lang="zh-TW" altLang="zh-TW" smtClean="0">
                <a:solidFill>
                  <a:srgbClr val="0033CC"/>
                </a:solidFill>
                <a:latin typeface="標楷體" pitchFamily="65" charset="-120"/>
                <a:ea typeface="標楷體" pitchFamily="65" charset="-120"/>
              </a:rPr>
              <a:t>學年制</a:t>
            </a:r>
            <a:r>
              <a:rPr lang="zh-TW" altLang="zh-TW" smtClean="0">
                <a:latin typeface="標楷體" pitchFamily="65" charset="-120"/>
                <a:ea typeface="標楷體" pitchFamily="65" charset="-120"/>
              </a:rPr>
              <a:t>之實習課程規劃。</a:t>
            </a:r>
          </a:p>
          <a:p>
            <a:endParaRPr lang="en-US" altLang="zh-TW" smtClean="0">
              <a:latin typeface="標楷體" pitchFamily="65" charset="-120"/>
              <a:ea typeface="標楷體" pitchFamily="65" charset="-120"/>
            </a:endParaRPr>
          </a:p>
          <a:p>
            <a:endParaRPr lang="zh-TW" altLang="en-US" smtClean="0"/>
          </a:p>
        </p:txBody>
      </p:sp>
      <p:sp>
        <p:nvSpPr>
          <p:cNvPr id="4" name="矩形 3"/>
          <p:cNvSpPr/>
          <p:nvPr/>
        </p:nvSpPr>
        <p:spPr>
          <a:xfrm>
            <a:off x="8490635" y="6165304"/>
            <a:ext cx="639919" cy="584775"/>
          </a:xfrm>
          <a:prstGeom prst="rect">
            <a:avLst/>
          </a:prstGeom>
          <a:noFill/>
        </p:spPr>
        <p:txBody>
          <a:bodyPr wrap="none">
            <a:spAutoFit/>
          </a:bodyPr>
          <a:lstStyle/>
          <a:p>
            <a:pPr algn="ctr">
              <a:defRPr/>
            </a:pPr>
            <a:r>
              <a:rPr lang="en-US" altLang="zh-TW"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44</a:t>
            </a:r>
            <a:endParaRPr lang="zh-TW" alt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slow">
    <p:randomBar dir="vert"/>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標題 1"/>
          <p:cNvSpPr>
            <a:spLocks noGrp="1"/>
          </p:cNvSpPr>
          <p:nvPr>
            <p:ph type="title"/>
          </p:nvPr>
        </p:nvSpPr>
        <p:spPr/>
        <p:txBody>
          <a:bodyPr/>
          <a:lstStyle/>
          <a:p>
            <a:r>
              <a:rPr lang="zh-TW" altLang="en-US" b="1" smtClean="0">
                <a:solidFill>
                  <a:srgbClr val="0033CC"/>
                </a:solidFill>
                <a:latin typeface="標楷體" pitchFamily="65" charset="-120"/>
                <a:ea typeface="標楷體" pitchFamily="65" charset="-120"/>
              </a:rPr>
              <a:t>二、尚待改進事項</a:t>
            </a:r>
            <a:endParaRPr lang="zh-TW" altLang="en-US" smtClean="0">
              <a:solidFill>
                <a:srgbClr val="0033CC"/>
              </a:solidFill>
            </a:endParaRPr>
          </a:p>
        </p:txBody>
      </p:sp>
      <p:sp>
        <p:nvSpPr>
          <p:cNvPr id="52227" name="內容版面配置區 2"/>
          <p:cNvSpPr>
            <a:spLocks noGrp="1"/>
          </p:cNvSpPr>
          <p:nvPr>
            <p:ph idx="1"/>
          </p:nvPr>
        </p:nvSpPr>
        <p:spPr/>
        <p:txBody>
          <a:bodyPr/>
          <a:lstStyle/>
          <a:p>
            <a:r>
              <a:rPr lang="zh-TW" altLang="en-US" sz="2800" smtClean="0">
                <a:solidFill>
                  <a:srgbClr val="FF0000"/>
                </a:solidFill>
                <a:latin typeface="標楷體" pitchFamily="65" charset="-120"/>
                <a:ea typeface="標楷體" pitchFamily="65" charset="-120"/>
              </a:rPr>
              <a:t>部份簽訂之實習合約仍未清楚載明實習生權利義務等問題。</a:t>
            </a:r>
            <a:endParaRPr lang="en-US" altLang="zh-TW" sz="2800" smtClean="0">
              <a:solidFill>
                <a:srgbClr val="FF0000"/>
              </a:solidFill>
              <a:latin typeface="標楷體" pitchFamily="65" charset="-120"/>
              <a:ea typeface="標楷體" pitchFamily="65" charset="-120"/>
            </a:endParaRPr>
          </a:p>
          <a:p>
            <a:r>
              <a:rPr lang="zh-TW" altLang="en-US" sz="2800" smtClean="0">
                <a:latin typeface="標楷體" pitchFamily="65" charset="-120"/>
                <a:ea typeface="標楷體" pitchFamily="65" charset="-120"/>
              </a:rPr>
              <a:t>部分學校尚未完整建立</a:t>
            </a:r>
            <a:r>
              <a:rPr lang="zh-TW" altLang="en-US" sz="2800" smtClean="0">
                <a:solidFill>
                  <a:srgbClr val="FF0000"/>
                </a:solidFill>
                <a:latin typeface="標楷體" pitchFamily="65" charset="-120"/>
                <a:ea typeface="標楷體" pitchFamily="65" charset="-120"/>
              </a:rPr>
              <a:t>實習生緊急事故處理或離退轉換機制。</a:t>
            </a:r>
            <a:endParaRPr lang="en-US" altLang="zh-TW" sz="2800" smtClean="0">
              <a:solidFill>
                <a:srgbClr val="FF0000"/>
              </a:solidFill>
              <a:latin typeface="標楷體" pitchFamily="65" charset="-120"/>
              <a:ea typeface="標楷體" pitchFamily="65" charset="-120"/>
            </a:endParaRPr>
          </a:p>
          <a:p>
            <a:r>
              <a:rPr lang="zh-TW" altLang="zh-TW" sz="2800" smtClean="0">
                <a:latin typeface="標楷體" pitchFamily="65" charset="-120"/>
                <a:ea typeface="標楷體" pitchFamily="65" charset="-120"/>
              </a:rPr>
              <a:t>校外實習課程進行前學校宜加強向學生及家長宣導，</a:t>
            </a:r>
            <a:r>
              <a:rPr lang="zh-TW" altLang="en-US" sz="2800" smtClean="0">
                <a:latin typeface="標楷體" pitchFamily="65" charset="-120"/>
                <a:ea typeface="標楷體" pitchFamily="65" charset="-120"/>
              </a:rPr>
              <a:t>並讓</a:t>
            </a:r>
            <a:r>
              <a:rPr lang="zh-TW" altLang="en-US" sz="2800" smtClean="0">
                <a:solidFill>
                  <a:srgbClr val="FF0000"/>
                </a:solidFill>
                <a:latin typeface="標楷體" pitchFamily="65" charset="-120"/>
                <a:ea typeface="標楷體" pitchFamily="65" charset="-120"/>
              </a:rPr>
              <a:t>實習生及其家長了解實習內容與實習合約內容</a:t>
            </a:r>
            <a:r>
              <a:rPr lang="en-US" altLang="zh-TW" sz="2800" smtClean="0">
                <a:solidFill>
                  <a:srgbClr val="FF0000"/>
                </a:solidFill>
                <a:latin typeface="標楷體" pitchFamily="65" charset="-120"/>
                <a:ea typeface="標楷體" pitchFamily="65" charset="-120"/>
              </a:rPr>
              <a:t>(</a:t>
            </a:r>
            <a:r>
              <a:rPr lang="zh-TW" altLang="en-US" sz="2800" smtClean="0">
                <a:solidFill>
                  <a:srgbClr val="FF0000"/>
                </a:solidFill>
                <a:latin typeface="標楷體" pitchFamily="65" charset="-120"/>
                <a:ea typeface="標楷體" pitchFamily="65" charset="-120"/>
              </a:rPr>
              <a:t>含保險資訊</a:t>
            </a:r>
            <a:r>
              <a:rPr lang="en-US" altLang="zh-TW" sz="2800" smtClean="0">
                <a:solidFill>
                  <a:srgbClr val="FF0000"/>
                </a:solidFill>
                <a:latin typeface="標楷體" pitchFamily="65" charset="-120"/>
                <a:ea typeface="標楷體" pitchFamily="65" charset="-120"/>
              </a:rPr>
              <a:t>)</a:t>
            </a:r>
            <a:r>
              <a:rPr lang="zh-TW" altLang="en-US" sz="2800" smtClean="0">
                <a:solidFill>
                  <a:srgbClr val="FF0000"/>
                </a:solidFill>
                <a:latin typeface="標楷體" pitchFamily="65" charset="-120"/>
                <a:ea typeface="標楷體" pitchFamily="65" charset="-120"/>
              </a:rPr>
              <a:t>。</a:t>
            </a:r>
            <a:endParaRPr lang="zh-TW" altLang="zh-TW" sz="2800" smtClean="0">
              <a:solidFill>
                <a:srgbClr val="FF0000"/>
              </a:solidFill>
              <a:latin typeface="標楷體" pitchFamily="65" charset="-120"/>
              <a:ea typeface="標楷體" pitchFamily="65" charset="-120"/>
            </a:endParaRPr>
          </a:p>
        </p:txBody>
      </p:sp>
      <p:sp>
        <p:nvSpPr>
          <p:cNvPr id="4" name="矩形 3"/>
          <p:cNvSpPr/>
          <p:nvPr/>
        </p:nvSpPr>
        <p:spPr>
          <a:xfrm>
            <a:off x="8490635" y="6165304"/>
            <a:ext cx="639919" cy="584775"/>
          </a:xfrm>
          <a:prstGeom prst="rect">
            <a:avLst/>
          </a:prstGeom>
          <a:noFill/>
        </p:spPr>
        <p:txBody>
          <a:bodyPr wrap="none">
            <a:spAutoFit/>
          </a:bodyPr>
          <a:lstStyle/>
          <a:p>
            <a:pPr algn="ctr">
              <a:defRPr/>
            </a:pPr>
            <a:r>
              <a:rPr lang="en-US" altLang="zh-TW"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45</a:t>
            </a:r>
            <a:endParaRPr lang="zh-TW" alt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slow">
    <p:randomBar dir="vert"/>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標題 1"/>
          <p:cNvSpPr>
            <a:spLocks noGrp="1"/>
          </p:cNvSpPr>
          <p:nvPr>
            <p:ph type="title"/>
          </p:nvPr>
        </p:nvSpPr>
        <p:spPr/>
        <p:txBody>
          <a:bodyPr/>
          <a:lstStyle/>
          <a:p>
            <a:r>
              <a:rPr lang="zh-TW" altLang="en-US" b="1" smtClean="0">
                <a:solidFill>
                  <a:srgbClr val="0033CC"/>
                </a:solidFill>
                <a:latin typeface="標楷體" pitchFamily="65" charset="-120"/>
                <a:ea typeface="標楷體" pitchFamily="65" charset="-120"/>
              </a:rPr>
              <a:t>二、尚待改進事項</a:t>
            </a:r>
          </a:p>
        </p:txBody>
      </p:sp>
      <p:sp>
        <p:nvSpPr>
          <p:cNvPr id="53251" name="內容版面配置區 2"/>
          <p:cNvSpPr>
            <a:spLocks noGrp="1"/>
          </p:cNvSpPr>
          <p:nvPr>
            <p:ph idx="1"/>
          </p:nvPr>
        </p:nvSpPr>
        <p:spPr>
          <a:xfrm>
            <a:off x="1116013" y="2051050"/>
            <a:ext cx="7772400" cy="4114800"/>
          </a:xfrm>
        </p:spPr>
        <p:txBody>
          <a:bodyPr/>
          <a:lstStyle/>
          <a:p>
            <a:r>
              <a:rPr lang="zh-TW" altLang="en-US" sz="2800" smtClean="0">
                <a:solidFill>
                  <a:srgbClr val="000000"/>
                </a:solidFill>
                <a:latin typeface="標楷體" pitchFamily="65" charset="-120"/>
                <a:ea typeface="標楷體" pitchFamily="65" charset="-120"/>
              </a:rPr>
              <a:t>部分實習內容</a:t>
            </a:r>
            <a:r>
              <a:rPr lang="zh-TW" altLang="en-US" sz="2800" smtClean="0">
                <a:solidFill>
                  <a:srgbClr val="FF0000"/>
                </a:solidFill>
                <a:latin typeface="標楷體" pitchFamily="65" charset="-120"/>
                <a:ea typeface="標楷體" pitchFamily="65" charset="-120"/>
              </a:rPr>
              <a:t>未與實習生在學專業相結合</a:t>
            </a:r>
            <a:r>
              <a:rPr lang="zh-TW" altLang="en-US" sz="2800" smtClean="0">
                <a:solidFill>
                  <a:srgbClr val="000000"/>
                </a:solidFill>
                <a:latin typeface="標楷體" pitchFamily="65" charset="-120"/>
                <a:ea typeface="標楷體" pitchFamily="65" charset="-120"/>
              </a:rPr>
              <a:t>，辦理</a:t>
            </a:r>
            <a:r>
              <a:rPr lang="zh-TW" altLang="zh-TW" sz="2800" smtClean="0">
                <a:solidFill>
                  <a:srgbClr val="000000"/>
                </a:solidFill>
                <a:latin typeface="標楷體" pitchFamily="65" charset="-120"/>
                <a:ea typeface="標楷體" pitchFamily="65" charset="-120"/>
              </a:rPr>
              <a:t>校外實習課程之事前規劃應詳盡，課程大綱</a:t>
            </a:r>
            <a:r>
              <a:rPr lang="zh-TW" altLang="zh-TW" sz="2800" smtClean="0">
                <a:latin typeface="標楷體" pitchFamily="65" charset="-120"/>
                <a:ea typeface="標楷體" pitchFamily="65" charset="-120"/>
              </a:rPr>
              <a:t>中應系統規劃學生實習之實務課程，</a:t>
            </a:r>
            <a:r>
              <a:rPr lang="zh-TW" altLang="en-US" sz="2800" smtClean="0">
                <a:solidFill>
                  <a:srgbClr val="FF0000"/>
                </a:solidFill>
                <a:latin typeface="標楷體" pitchFamily="65" charset="-120"/>
                <a:ea typeface="標楷體" pitchFamily="65" charset="-120"/>
              </a:rPr>
              <a:t>且應邀請廠商共同參與課程之規劃，勿</a:t>
            </a:r>
            <a:r>
              <a:rPr lang="zh-TW" altLang="zh-TW" sz="2800" smtClean="0">
                <a:solidFill>
                  <a:srgbClr val="FF0000"/>
                </a:solidFill>
                <a:latin typeface="標楷體" pitchFamily="65" charset="-120"/>
                <a:ea typeface="標楷體" pitchFamily="65" charset="-120"/>
              </a:rPr>
              <a:t>淪為</a:t>
            </a:r>
            <a:r>
              <a:rPr lang="zh-TW" altLang="en-US" sz="2800" smtClean="0">
                <a:solidFill>
                  <a:srgbClr val="FF0000"/>
                </a:solidFill>
                <a:latin typeface="標楷體" pitchFamily="65" charset="-120"/>
                <a:ea typeface="標楷體" pitchFamily="65" charset="-120"/>
              </a:rPr>
              <a:t>工讀性質</a:t>
            </a:r>
            <a:r>
              <a:rPr lang="zh-TW" altLang="zh-TW" sz="2800" smtClean="0">
                <a:solidFill>
                  <a:srgbClr val="FF0000"/>
                </a:solidFill>
                <a:latin typeface="標楷體" pitchFamily="65" charset="-120"/>
                <a:ea typeface="標楷體" pitchFamily="65" charset="-120"/>
              </a:rPr>
              <a:t>之工讀生</a:t>
            </a:r>
            <a:r>
              <a:rPr lang="zh-TW" altLang="en-US" sz="2800" smtClean="0">
                <a:solidFill>
                  <a:srgbClr val="FF0000"/>
                </a:solidFill>
                <a:latin typeface="標楷體" pitchFamily="65" charset="-120"/>
                <a:ea typeface="標楷體" pitchFamily="65" charset="-120"/>
              </a:rPr>
              <a:t>。</a:t>
            </a:r>
            <a:endParaRPr lang="en-US" altLang="zh-TW" sz="2800" smtClean="0">
              <a:solidFill>
                <a:srgbClr val="FF0000"/>
              </a:solidFill>
              <a:latin typeface="標楷體" pitchFamily="65" charset="-120"/>
              <a:ea typeface="標楷體" pitchFamily="65" charset="-120"/>
            </a:endParaRPr>
          </a:p>
          <a:p>
            <a:r>
              <a:rPr lang="zh-TW" altLang="zh-TW" sz="2800" smtClean="0">
                <a:solidFill>
                  <a:srgbClr val="FF0000"/>
                </a:solidFill>
                <a:latin typeface="標楷體" pitchFamily="65" charset="-120"/>
                <a:ea typeface="標楷體" pitchFamily="65" charset="-120"/>
              </a:rPr>
              <a:t>應逐步</a:t>
            </a:r>
            <a:r>
              <a:rPr lang="zh-TW" altLang="en-US" sz="2800" smtClean="0">
                <a:solidFill>
                  <a:srgbClr val="FF0000"/>
                </a:solidFill>
                <a:latin typeface="標楷體" pitchFamily="65" charset="-120"/>
                <a:ea typeface="標楷體" pitchFamily="65" charset="-120"/>
              </a:rPr>
              <a:t>提高</a:t>
            </a:r>
            <a:r>
              <a:rPr lang="zh-TW" altLang="zh-TW" sz="2800" smtClean="0">
                <a:solidFill>
                  <a:srgbClr val="FF0000"/>
                </a:solidFill>
                <a:latin typeface="標楷體" pitchFamily="65" charset="-120"/>
                <a:ea typeface="標楷體" pitchFamily="65" charset="-120"/>
              </a:rPr>
              <a:t>各系科教師參與</a:t>
            </a:r>
            <a:r>
              <a:rPr lang="zh-TW" altLang="en-US" sz="2800" smtClean="0">
                <a:solidFill>
                  <a:srgbClr val="FF0000"/>
                </a:solidFill>
                <a:latin typeface="標楷體" pitchFamily="65" charset="-120"/>
                <a:ea typeface="標楷體" pitchFamily="65" charset="-120"/>
              </a:rPr>
              <a:t>程</a:t>
            </a:r>
            <a:r>
              <a:rPr lang="zh-TW" altLang="zh-TW" sz="2800" smtClean="0">
                <a:solidFill>
                  <a:srgbClr val="FF0000"/>
                </a:solidFill>
                <a:latin typeface="標楷體" pitchFamily="65" charset="-120"/>
                <a:ea typeface="標楷體" pitchFamily="65" charset="-120"/>
              </a:rPr>
              <a:t>度</a:t>
            </a:r>
            <a:r>
              <a:rPr lang="zh-TW" altLang="en-US" sz="2800" smtClean="0">
                <a:solidFill>
                  <a:srgbClr val="FF0000"/>
                </a:solidFill>
                <a:latin typeface="標楷體" pitchFamily="65" charset="-120"/>
                <a:ea typeface="標楷體" pitchFamily="65" charset="-120"/>
              </a:rPr>
              <a:t>。</a:t>
            </a:r>
            <a:endParaRPr lang="zh-TW" altLang="zh-TW" sz="2800" smtClean="0">
              <a:solidFill>
                <a:srgbClr val="FF0000"/>
              </a:solidFill>
              <a:latin typeface="標楷體" pitchFamily="65" charset="-120"/>
              <a:ea typeface="標楷體" pitchFamily="65" charset="-120"/>
            </a:endParaRPr>
          </a:p>
          <a:p>
            <a:endParaRPr lang="zh-TW" altLang="zh-TW" sz="2800" smtClean="0">
              <a:solidFill>
                <a:srgbClr val="FF0000"/>
              </a:solidFill>
              <a:latin typeface="標楷體" pitchFamily="65" charset="-120"/>
              <a:ea typeface="標楷體" pitchFamily="65" charset="-120"/>
            </a:endParaRPr>
          </a:p>
        </p:txBody>
      </p:sp>
      <p:sp>
        <p:nvSpPr>
          <p:cNvPr id="4" name="矩形 3"/>
          <p:cNvSpPr/>
          <p:nvPr/>
        </p:nvSpPr>
        <p:spPr>
          <a:xfrm>
            <a:off x="8490635" y="6165304"/>
            <a:ext cx="639919" cy="584775"/>
          </a:xfrm>
          <a:prstGeom prst="rect">
            <a:avLst/>
          </a:prstGeom>
          <a:noFill/>
        </p:spPr>
        <p:txBody>
          <a:bodyPr wrap="none">
            <a:spAutoFit/>
          </a:bodyPr>
          <a:lstStyle/>
          <a:p>
            <a:pPr algn="ctr">
              <a:defRPr/>
            </a:pPr>
            <a:r>
              <a:rPr lang="en-US" altLang="zh-TW"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46</a:t>
            </a:r>
            <a:endParaRPr lang="zh-TW" alt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slow">
    <p:randomBar dir="vert"/>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標題 1"/>
          <p:cNvSpPr>
            <a:spLocks noGrp="1"/>
          </p:cNvSpPr>
          <p:nvPr>
            <p:ph type="title"/>
          </p:nvPr>
        </p:nvSpPr>
        <p:spPr/>
        <p:txBody>
          <a:bodyPr/>
          <a:lstStyle/>
          <a:p>
            <a:r>
              <a:rPr lang="zh-TW" altLang="en-US" b="1" smtClean="0">
                <a:latin typeface="標楷體" pitchFamily="65" charset="-120"/>
                <a:ea typeface="標楷體" pitchFamily="65" charset="-120"/>
              </a:rPr>
              <a:t>三、未來改進建議</a:t>
            </a:r>
            <a:endParaRPr lang="zh-TW" altLang="en-US" smtClean="0"/>
          </a:p>
        </p:txBody>
      </p:sp>
      <p:sp>
        <p:nvSpPr>
          <p:cNvPr id="54275" name="內容版面配置區 2"/>
          <p:cNvSpPr>
            <a:spLocks noGrp="1"/>
          </p:cNvSpPr>
          <p:nvPr>
            <p:ph idx="1"/>
          </p:nvPr>
        </p:nvSpPr>
        <p:spPr/>
        <p:txBody>
          <a:bodyPr/>
          <a:lstStyle/>
          <a:p>
            <a:r>
              <a:rPr lang="zh-TW" altLang="zh-TW" b="1" smtClean="0">
                <a:latin typeface="標楷體" pitchFamily="65" charset="-120"/>
                <a:ea typeface="標楷體" pitchFamily="65" charset="-120"/>
              </a:rPr>
              <a:t>應要求學校加強實習宣導作業，確實維護學生權益：</a:t>
            </a:r>
            <a:endParaRPr lang="en-US" altLang="zh-TW" b="1" smtClean="0">
              <a:latin typeface="標楷體" pitchFamily="65" charset="-120"/>
              <a:ea typeface="標楷體" pitchFamily="65" charset="-120"/>
            </a:endParaRPr>
          </a:p>
          <a:p>
            <a:pPr lvl="1"/>
            <a:r>
              <a:rPr lang="zh-TW" altLang="en-US" smtClean="0">
                <a:latin typeface="標楷體" pitchFamily="65" charset="-120"/>
                <a:ea typeface="標楷體" pitchFamily="65" charset="-120"/>
              </a:rPr>
              <a:t>避免因</a:t>
            </a:r>
            <a:r>
              <a:rPr lang="zh-TW" altLang="zh-TW" smtClean="0">
                <a:latin typeface="標楷體" pitchFamily="65" charset="-120"/>
                <a:ea typeface="標楷體" pitchFamily="65" charset="-120"/>
              </a:rPr>
              <a:t>未能與實習前提供充分資訊予學生家長及學生，致產生部分實習權利義務之誤解，</a:t>
            </a:r>
            <a:r>
              <a:rPr lang="zh-TW" altLang="zh-TW" smtClean="0">
                <a:solidFill>
                  <a:srgbClr val="FF0000"/>
                </a:solidFill>
                <a:latin typeface="標楷體" pitchFamily="65" charset="-120"/>
                <a:ea typeface="標楷體" pitchFamily="65" charset="-120"/>
              </a:rPr>
              <a:t>未來宜要求學校加強實習課程之宣導作業</a:t>
            </a:r>
            <a:r>
              <a:rPr lang="zh-TW" altLang="zh-TW" smtClean="0">
                <a:latin typeface="標楷體" pitchFamily="65" charset="-120"/>
                <a:ea typeface="標楷體" pitchFamily="65" charset="-120"/>
              </a:rPr>
              <a:t>，並充分提供學生實習輔導聯繫資訊，以維護實習學生受教權益</a:t>
            </a:r>
            <a:r>
              <a:rPr lang="zh-TW" altLang="en-US" smtClean="0">
                <a:latin typeface="標楷體" pitchFamily="65" charset="-120"/>
                <a:ea typeface="標楷體" pitchFamily="65" charset="-120"/>
              </a:rPr>
              <a:t>。</a:t>
            </a:r>
          </a:p>
        </p:txBody>
      </p:sp>
      <p:sp>
        <p:nvSpPr>
          <p:cNvPr id="4" name="矩形 3"/>
          <p:cNvSpPr/>
          <p:nvPr/>
        </p:nvSpPr>
        <p:spPr>
          <a:xfrm>
            <a:off x="8490635" y="6165304"/>
            <a:ext cx="639919" cy="584775"/>
          </a:xfrm>
          <a:prstGeom prst="rect">
            <a:avLst/>
          </a:prstGeom>
          <a:noFill/>
        </p:spPr>
        <p:txBody>
          <a:bodyPr wrap="none">
            <a:spAutoFit/>
          </a:bodyPr>
          <a:lstStyle/>
          <a:p>
            <a:pPr algn="ctr">
              <a:defRPr/>
            </a:pPr>
            <a:r>
              <a:rPr lang="en-US" altLang="zh-TW"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47</a:t>
            </a:r>
            <a:endParaRPr lang="zh-TW" alt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slow">
    <p:randomBar dir="vert"/>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標題 1"/>
          <p:cNvSpPr>
            <a:spLocks noGrp="1"/>
          </p:cNvSpPr>
          <p:nvPr>
            <p:ph type="title"/>
          </p:nvPr>
        </p:nvSpPr>
        <p:spPr/>
        <p:txBody>
          <a:bodyPr/>
          <a:lstStyle/>
          <a:p>
            <a:r>
              <a:rPr lang="zh-TW" altLang="en-US" b="1" smtClean="0">
                <a:latin typeface="標楷體" pitchFamily="65" charset="-120"/>
                <a:ea typeface="標楷體" pitchFamily="65" charset="-120"/>
              </a:rPr>
              <a:t>三、未來改進建議</a:t>
            </a:r>
            <a:endParaRPr lang="zh-TW" altLang="en-US" smtClean="0"/>
          </a:p>
        </p:txBody>
      </p:sp>
      <p:sp>
        <p:nvSpPr>
          <p:cNvPr id="55299" name="內容版面配置區 2"/>
          <p:cNvSpPr>
            <a:spLocks noGrp="1"/>
          </p:cNvSpPr>
          <p:nvPr>
            <p:ph idx="1"/>
          </p:nvPr>
        </p:nvSpPr>
        <p:spPr/>
        <p:txBody>
          <a:bodyPr/>
          <a:lstStyle/>
          <a:p>
            <a:r>
              <a:rPr lang="zh-TW" altLang="zh-TW" b="1" smtClean="0">
                <a:latin typeface="標楷體" pitchFamily="65" charset="-120"/>
                <a:ea typeface="標楷體" pitchFamily="65" charset="-120"/>
              </a:rPr>
              <a:t>激勵學校開發實習機構與機會，延伸產學合作觸角：</a:t>
            </a:r>
            <a:endParaRPr lang="en-US" altLang="zh-TW" b="1" smtClean="0">
              <a:latin typeface="標楷體" pitchFamily="65" charset="-120"/>
              <a:ea typeface="標楷體" pitchFamily="65" charset="-120"/>
            </a:endParaRPr>
          </a:p>
          <a:p>
            <a:pPr lvl="1"/>
            <a:r>
              <a:rPr lang="zh-TW" altLang="zh-TW" smtClean="0">
                <a:latin typeface="標楷體" pitchFamily="65" charset="-120"/>
                <a:ea typeface="標楷體" pitchFamily="65" charset="-120"/>
              </a:rPr>
              <a:t>校外實習合作機構需校院系全體教師投入開發，</a:t>
            </a:r>
            <a:r>
              <a:rPr lang="zh-TW" altLang="zh-TW" smtClean="0">
                <a:solidFill>
                  <a:srgbClr val="FF0000"/>
                </a:solidFill>
                <a:latin typeface="標楷體" pitchFamily="65" charset="-120"/>
                <a:ea typeface="標楷體" pitchFamily="65" charset="-120"/>
              </a:rPr>
              <a:t>如何激勵學校結合校內外產學合作資源，</a:t>
            </a:r>
            <a:r>
              <a:rPr lang="zh-TW" altLang="en-US" smtClean="0">
                <a:solidFill>
                  <a:srgbClr val="FF0000"/>
                </a:solidFill>
                <a:latin typeface="標楷體" pitchFamily="65" charset="-120"/>
                <a:ea typeface="標楷體" pitchFamily="65" charset="-120"/>
              </a:rPr>
              <a:t>鼓勵</a:t>
            </a:r>
            <a:r>
              <a:rPr lang="zh-TW" altLang="zh-TW" smtClean="0">
                <a:solidFill>
                  <a:srgbClr val="FF0000"/>
                </a:solidFill>
                <a:latin typeface="標楷體" pitchFamily="65" charset="-120"/>
                <a:ea typeface="標楷體" pitchFamily="65" charset="-120"/>
              </a:rPr>
              <a:t>教師開發實習機會</a:t>
            </a:r>
            <a:r>
              <a:rPr lang="zh-TW" altLang="zh-TW" smtClean="0">
                <a:latin typeface="標楷體" pitchFamily="65" charset="-120"/>
                <a:ea typeface="標楷體" pitchFamily="65" charset="-120"/>
              </a:rPr>
              <a:t>，仍有待學校積極投入</a:t>
            </a:r>
            <a:r>
              <a:rPr lang="zh-TW" altLang="en-US" smtClean="0">
                <a:latin typeface="標楷體" pitchFamily="65" charset="-120"/>
                <a:ea typeface="標楷體" pitchFamily="65" charset="-120"/>
              </a:rPr>
              <a:t>。</a:t>
            </a:r>
          </a:p>
        </p:txBody>
      </p:sp>
      <p:sp>
        <p:nvSpPr>
          <p:cNvPr id="4" name="矩形 3"/>
          <p:cNvSpPr/>
          <p:nvPr/>
        </p:nvSpPr>
        <p:spPr>
          <a:xfrm>
            <a:off x="8490635" y="6165304"/>
            <a:ext cx="639919" cy="584775"/>
          </a:xfrm>
          <a:prstGeom prst="rect">
            <a:avLst/>
          </a:prstGeom>
          <a:noFill/>
        </p:spPr>
        <p:txBody>
          <a:bodyPr wrap="none">
            <a:spAutoFit/>
          </a:bodyPr>
          <a:lstStyle/>
          <a:p>
            <a:pPr algn="ctr">
              <a:defRPr/>
            </a:pPr>
            <a:r>
              <a:rPr lang="en-US" altLang="zh-TW"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48</a:t>
            </a:r>
            <a:endParaRPr lang="zh-TW" alt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slow">
    <p:randomBar dir="vert"/>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標題 1"/>
          <p:cNvSpPr>
            <a:spLocks noGrp="1"/>
          </p:cNvSpPr>
          <p:nvPr>
            <p:ph type="title"/>
          </p:nvPr>
        </p:nvSpPr>
        <p:spPr/>
        <p:txBody>
          <a:bodyPr/>
          <a:lstStyle/>
          <a:p>
            <a:r>
              <a:rPr lang="zh-TW" altLang="en-US" b="1" smtClean="0">
                <a:latin typeface="標楷體" pitchFamily="65" charset="-120"/>
                <a:ea typeface="標楷體" pitchFamily="65" charset="-120"/>
              </a:rPr>
              <a:t>三、未來改進建議</a:t>
            </a:r>
            <a:endParaRPr lang="zh-TW" altLang="en-US" smtClean="0"/>
          </a:p>
        </p:txBody>
      </p:sp>
      <p:sp>
        <p:nvSpPr>
          <p:cNvPr id="56323" name="內容版面配置區 2"/>
          <p:cNvSpPr>
            <a:spLocks noGrp="1"/>
          </p:cNvSpPr>
          <p:nvPr>
            <p:ph idx="1"/>
          </p:nvPr>
        </p:nvSpPr>
        <p:spPr/>
        <p:txBody>
          <a:bodyPr/>
          <a:lstStyle/>
          <a:p>
            <a:r>
              <a:rPr lang="zh-TW" altLang="zh-TW" b="1" smtClean="0">
                <a:latin typeface="標楷體" pitchFamily="65" charset="-120"/>
                <a:ea typeface="標楷體" pitchFamily="65" charset="-120"/>
              </a:rPr>
              <a:t>建議學校應建立離退轉換機制，輔導適應不良學生</a:t>
            </a:r>
            <a:r>
              <a:rPr lang="zh-TW" altLang="en-US" b="1" smtClean="0">
                <a:latin typeface="標楷體" pitchFamily="65" charset="-120"/>
                <a:ea typeface="標楷體" pitchFamily="65" charset="-120"/>
              </a:rPr>
              <a:t>：</a:t>
            </a:r>
            <a:endParaRPr lang="en-US" altLang="zh-TW" b="1" smtClean="0">
              <a:latin typeface="標楷體" pitchFamily="65" charset="-120"/>
              <a:ea typeface="標楷體" pitchFamily="65" charset="-120"/>
            </a:endParaRPr>
          </a:p>
          <a:p>
            <a:pPr lvl="1"/>
            <a:r>
              <a:rPr lang="zh-TW" altLang="en-US" smtClean="0">
                <a:solidFill>
                  <a:srgbClr val="FF0000"/>
                </a:solidFill>
                <a:latin typeface="標楷體" pitchFamily="65" charset="-120"/>
                <a:ea typeface="標楷體" pitchFamily="65" charset="-120"/>
              </a:rPr>
              <a:t>學校應</a:t>
            </a:r>
            <a:r>
              <a:rPr lang="zh-TW" altLang="zh-TW" smtClean="0">
                <a:solidFill>
                  <a:srgbClr val="FF0000"/>
                </a:solidFill>
                <a:latin typeface="標楷體" pitchFamily="65" charset="-120"/>
                <a:ea typeface="標楷體" pitchFamily="65" charset="-120"/>
              </a:rPr>
              <a:t>建立學生實習的離退轉換機制</a:t>
            </a:r>
            <a:r>
              <a:rPr lang="zh-TW" altLang="zh-TW" smtClean="0">
                <a:latin typeface="標楷體" pitchFamily="65" charset="-120"/>
                <a:ea typeface="標楷體" pitchFamily="65" charset="-120"/>
              </a:rPr>
              <a:t>，</a:t>
            </a:r>
            <a:r>
              <a:rPr lang="zh-TW" altLang="en-US" smtClean="0">
                <a:latin typeface="標楷體" pitchFamily="65" charset="-120"/>
                <a:ea typeface="標楷體" pitchFamily="65" charset="-120"/>
              </a:rPr>
              <a:t>並應</a:t>
            </a:r>
            <a:r>
              <a:rPr lang="zh-TW" altLang="zh-TW" smtClean="0">
                <a:latin typeface="標楷體" pitchFamily="65" charset="-120"/>
                <a:ea typeface="標楷體" pitchFamily="65" charset="-120"/>
              </a:rPr>
              <a:t>結合學校實習輔導機制，以妥適安排</a:t>
            </a:r>
            <a:r>
              <a:rPr lang="zh-TW" altLang="en-US" smtClean="0">
                <a:latin typeface="標楷體" pitchFamily="65" charset="-120"/>
                <a:ea typeface="標楷體" pitchFamily="65" charset="-120"/>
              </a:rPr>
              <a:t>因</a:t>
            </a:r>
            <a:r>
              <a:rPr lang="zh-TW" altLang="zh-TW" smtClean="0">
                <a:latin typeface="標楷體" pitchFamily="65" charset="-120"/>
                <a:ea typeface="標楷體" pitchFamily="65" charset="-120"/>
              </a:rPr>
              <a:t>實習適應不良</a:t>
            </a:r>
            <a:r>
              <a:rPr lang="zh-TW" altLang="en-US" smtClean="0">
                <a:latin typeface="標楷體" pitchFamily="65" charset="-120"/>
                <a:ea typeface="標楷體" pitchFamily="65" charset="-120"/>
              </a:rPr>
              <a:t>而產生問題</a:t>
            </a:r>
            <a:r>
              <a:rPr lang="zh-TW" altLang="zh-TW" smtClean="0">
                <a:latin typeface="標楷體" pitchFamily="65" charset="-120"/>
                <a:ea typeface="標楷體" pitchFamily="65" charset="-120"/>
              </a:rPr>
              <a:t>之學生</a:t>
            </a:r>
            <a:r>
              <a:rPr lang="zh-TW" altLang="en-US" smtClean="0">
                <a:latin typeface="標楷體" pitchFamily="65" charset="-120"/>
                <a:ea typeface="標楷體" pitchFamily="65" charset="-120"/>
              </a:rPr>
              <a:t>。</a:t>
            </a:r>
          </a:p>
        </p:txBody>
      </p:sp>
      <p:sp>
        <p:nvSpPr>
          <p:cNvPr id="4" name="矩形 3"/>
          <p:cNvSpPr/>
          <p:nvPr/>
        </p:nvSpPr>
        <p:spPr>
          <a:xfrm>
            <a:off x="8490635" y="6165304"/>
            <a:ext cx="639919" cy="584775"/>
          </a:xfrm>
          <a:prstGeom prst="rect">
            <a:avLst/>
          </a:prstGeom>
          <a:noFill/>
        </p:spPr>
        <p:txBody>
          <a:bodyPr wrap="none">
            <a:spAutoFit/>
          </a:bodyPr>
          <a:lstStyle/>
          <a:p>
            <a:pPr algn="ctr">
              <a:defRPr/>
            </a:pPr>
            <a:r>
              <a:rPr lang="en-US" altLang="zh-TW"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49</a:t>
            </a:r>
            <a:endParaRPr lang="zh-TW" alt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xfrm>
            <a:off x="611188" y="2133600"/>
            <a:ext cx="8066087" cy="3455988"/>
          </a:xfrm>
          <a:noFill/>
        </p:spPr>
        <p:txBody>
          <a:bodyPr/>
          <a:lstStyle/>
          <a:p>
            <a:pPr marL="1158875" indent="-1158875" eaLnBrk="1" hangingPunct="1">
              <a:buFont typeface="Wingdings" pitchFamily="2" charset="2"/>
              <a:buNone/>
            </a:pPr>
            <a:r>
              <a:rPr lang="zh-TW" altLang="en-US" sz="4800" smtClean="0">
                <a:latin typeface="標楷體" pitchFamily="65" charset="-120"/>
                <a:ea typeface="標楷體" pitchFamily="65" charset="-120"/>
              </a:rPr>
              <a:t>貳、教育部補助技專校院開設校外實習課程作業要點</a:t>
            </a:r>
          </a:p>
        </p:txBody>
      </p:sp>
      <p:sp>
        <p:nvSpPr>
          <p:cNvPr id="3" name="矩形 2"/>
          <p:cNvSpPr/>
          <p:nvPr/>
        </p:nvSpPr>
        <p:spPr>
          <a:xfrm>
            <a:off x="8604448" y="6165304"/>
            <a:ext cx="412292" cy="584775"/>
          </a:xfrm>
          <a:prstGeom prst="rect">
            <a:avLst/>
          </a:prstGeom>
          <a:noFill/>
        </p:spPr>
        <p:txBody>
          <a:bodyPr wrap="none">
            <a:spAutoFit/>
          </a:bodyPr>
          <a:lstStyle/>
          <a:p>
            <a:pPr algn="ctr">
              <a:defRPr/>
            </a:pPr>
            <a:r>
              <a:rPr lang="en-US" altLang="zh-TW"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5</a:t>
            </a:r>
            <a:endParaRPr lang="zh-TW" alt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slow">
    <p:randomBar dir="vert"/>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標題 1"/>
          <p:cNvSpPr>
            <a:spLocks noGrp="1"/>
          </p:cNvSpPr>
          <p:nvPr>
            <p:ph type="title"/>
          </p:nvPr>
        </p:nvSpPr>
        <p:spPr/>
        <p:txBody>
          <a:bodyPr/>
          <a:lstStyle/>
          <a:p>
            <a:r>
              <a:rPr lang="zh-TW" altLang="en-US" b="1" smtClean="0">
                <a:latin typeface="標楷體" pitchFamily="65" charset="-120"/>
                <a:ea typeface="標楷體" pitchFamily="65" charset="-120"/>
              </a:rPr>
              <a:t>三、未來改進建議</a:t>
            </a:r>
            <a:endParaRPr lang="zh-TW" altLang="en-US" smtClean="0"/>
          </a:p>
        </p:txBody>
      </p:sp>
      <p:sp>
        <p:nvSpPr>
          <p:cNvPr id="57347" name="內容版面配置區 2"/>
          <p:cNvSpPr>
            <a:spLocks noGrp="1"/>
          </p:cNvSpPr>
          <p:nvPr>
            <p:ph idx="1"/>
          </p:nvPr>
        </p:nvSpPr>
        <p:spPr/>
        <p:txBody>
          <a:bodyPr/>
          <a:lstStyle/>
          <a:p>
            <a:r>
              <a:rPr lang="zh-TW" altLang="en-US" b="1" smtClean="0">
                <a:latin typeface="標楷體" pitchFamily="65" charset="-120"/>
                <a:ea typeface="標楷體" pitchFamily="65" charset="-120"/>
              </a:rPr>
              <a:t>運用</a:t>
            </a:r>
            <a:r>
              <a:rPr lang="zh-TW" altLang="zh-TW" b="1" smtClean="0">
                <a:latin typeface="標楷體" pitchFamily="65" charset="-120"/>
                <a:ea typeface="標楷體" pitchFamily="65" charset="-120"/>
              </a:rPr>
              <a:t>校外實習資訊</a:t>
            </a:r>
            <a:r>
              <a:rPr lang="zh-TW" altLang="en-US" b="1" smtClean="0">
                <a:latin typeface="標楷體" pitchFamily="65" charset="-120"/>
                <a:ea typeface="標楷體" pitchFamily="65" charset="-120"/>
              </a:rPr>
              <a:t>媒合</a:t>
            </a:r>
            <a:r>
              <a:rPr lang="zh-TW" altLang="zh-TW" b="1" smtClean="0">
                <a:latin typeface="標楷體" pitchFamily="65" charset="-120"/>
                <a:ea typeface="標楷體" pitchFamily="65" charset="-120"/>
              </a:rPr>
              <a:t>平台，增加實習媒合機會</a:t>
            </a:r>
            <a:r>
              <a:rPr lang="zh-TW" altLang="en-US" b="1" smtClean="0">
                <a:latin typeface="標楷體" pitchFamily="65" charset="-120"/>
                <a:ea typeface="標楷體" pitchFamily="65" charset="-120"/>
              </a:rPr>
              <a:t>：</a:t>
            </a:r>
            <a:endParaRPr lang="en-US" altLang="zh-TW" b="1" smtClean="0">
              <a:latin typeface="標楷體" pitchFamily="65" charset="-120"/>
              <a:ea typeface="標楷體" pitchFamily="65" charset="-120"/>
            </a:endParaRPr>
          </a:p>
          <a:p>
            <a:pPr lvl="1"/>
            <a:r>
              <a:rPr lang="zh-TW" altLang="en-US" smtClean="0">
                <a:latin typeface="標楷體" pitchFamily="65" charset="-120"/>
                <a:ea typeface="標楷體" pitchFamily="65" charset="-120"/>
              </a:rPr>
              <a:t>教育部已委請高雄第一科大</a:t>
            </a:r>
            <a:r>
              <a:rPr lang="zh-TW" altLang="zh-TW" smtClean="0">
                <a:latin typeface="標楷體" pitchFamily="65" charset="-120"/>
                <a:ea typeface="標楷體" pitchFamily="65" charset="-120"/>
              </a:rPr>
              <a:t>建置大專校院校院實習媒合資訊平台並</a:t>
            </a:r>
            <a:r>
              <a:rPr lang="zh-TW" altLang="en-US" smtClean="0">
                <a:latin typeface="標楷體" pitchFamily="65" charset="-120"/>
                <a:ea typeface="標楷體" pitchFamily="65" charset="-120"/>
              </a:rPr>
              <a:t>已</a:t>
            </a:r>
            <a:r>
              <a:rPr lang="zh-TW" altLang="zh-TW" smtClean="0">
                <a:latin typeface="標楷體" pitchFamily="65" charset="-120"/>
                <a:ea typeface="標楷體" pitchFamily="65" charset="-120"/>
              </a:rPr>
              <a:t>開放使用，</a:t>
            </a:r>
            <a:r>
              <a:rPr lang="zh-TW" altLang="en-US" smtClean="0">
                <a:solidFill>
                  <a:srgbClr val="FF0000"/>
                </a:solidFill>
                <a:latin typeface="標楷體" pitchFamily="65" charset="-120"/>
                <a:ea typeface="標楷體" pitchFamily="65" charset="-120"/>
              </a:rPr>
              <a:t>歡迎各校多加運用</a:t>
            </a:r>
            <a:r>
              <a:rPr lang="zh-TW" altLang="en-US" smtClean="0">
                <a:latin typeface="標楷體" pitchFamily="65" charset="-120"/>
                <a:ea typeface="標楷體" pitchFamily="65" charset="-120"/>
              </a:rPr>
              <a:t>，將可</a:t>
            </a:r>
            <a:r>
              <a:rPr lang="zh-TW" altLang="zh-TW" smtClean="0">
                <a:latin typeface="標楷體" pitchFamily="65" charset="-120"/>
                <a:ea typeface="標楷體" pitchFamily="65" charset="-120"/>
              </a:rPr>
              <a:t>解決學校尋求實習機構不易、實習機會不多之情形</a:t>
            </a:r>
            <a:r>
              <a:rPr lang="zh-TW" altLang="en-US" smtClean="0">
                <a:latin typeface="標楷體" pitchFamily="65" charset="-120"/>
                <a:ea typeface="標楷體" pitchFamily="65" charset="-120"/>
              </a:rPr>
              <a:t>。</a:t>
            </a:r>
          </a:p>
        </p:txBody>
      </p:sp>
      <p:sp>
        <p:nvSpPr>
          <p:cNvPr id="4" name="矩形 3"/>
          <p:cNvSpPr/>
          <p:nvPr/>
        </p:nvSpPr>
        <p:spPr>
          <a:xfrm>
            <a:off x="8490635" y="6165304"/>
            <a:ext cx="639919" cy="584775"/>
          </a:xfrm>
          <a:prstGeom prst="rect">
            <a:avLst/>
          </a:prstGeom>
          <a:noFill/>
        </p:spPr>
        <p:txBody>
          <a:bodyPr wrap="none">
            <a:spAutoFit/>
          </a:bodyPr>
          <a:lstStyle/>
          <a:p>
            <a:pPr algn="ctr">
              <a:defRPr/>
            </a:pPr>
            <a:r>
              <a:rPr lang="en-US" altLang="zh-TW"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50</a:t>
            </a:r>
            <a:endParaRPr lang="zh-TW" alt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slow">
    <p:randomBar dir="vert"/>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zh-TW" altLang="en-US" smtClean="0">
                <a:ea typeface="標楷體" pitchFamily="65" charset="-120"/>
              </a:rPr>
              <a:t>四、計畫聯繫</a:t>
            </a:r>
          </a:p>
        </p:txBody>
      </p:sp>
      <p:sp>
        <p:nvSpPr>
          <p:cNvPr id="52227" name="Rectangle 3"/>
          <p:cNvSpPr>
            <a:spLocks noGrp="1" noChangeArrowheads="1"/>
          </p:cNvSpPr>
          <p:nvPr>
            <p:ph type="body" idx="1"/>
          </p:nvPr>
        </p:nvSpPr>
        <p:spPr>
          <a:xfrm>
            <a:off x="684213" y="2017713"/>
            <a:ext cx="8270875" cy="4114800"/>
          </a:xfrm>
        </p:spPr>
        <p:txBody>
          <a:bodyPr/>
          <a:lstStyle/>
          <a:p>
            <a:pPr marL="0" indent="0" eaLnBrk="1" hangingPunct="1">
              <a:buFont typeface="Wingdings" pitchFamily="2" charset="2"/>
              <a:buNone/>
              <a:defRPr/>
            </a:pPr>
            <a:r>
              <a:rPr lang="zh-TW" altLang="en-US" sz="2800" b="1" dirty="0" smtClean="0">
                <a:solidFill>
                  <a:srgbClr val="0033CC"/>
                </a:solidFill>
                <a:latin typeface="標楷體" pitchFamily="65" charset="-120"/>
                <a:ea typeface="標楷體" pitchFamily="65" charset="-120"/>
              </a:rPr>
              <a:t>若有任何問題歡迎與我們聯繫：</a:t>
            </a:r>
            <a:endParaRPr lang="en-US" altLang="zh-TW" sz="2800" b="1" dirty="0" smtClean="0">
              <a:solidFill>
                <a:srgbClr val="0033CC"/>
              </a:solidFill>
              <a:latin typeface="標楷體" pitchFamily="65" charset="-120"/>
              <a:ea typeface="標楷體" pitchFamily="65" charset="-120"/>
            </a:endParaRPr>
          </a:p>
          <a:p>
            <a:pPr eaLnBrk="1" hangingPunct="1">
              <a:defRPr/>
            </a:pPr>
            <a:r>
              <a:rPr lang="zh-TW" altLang="en-US" sz="2800" dirty="0" smtClean="0">
                <a:latin typeface="標楷體" pitchFamily="65" charset="-120"/>
                <a:ea typeface="標楷體" pitchFamily="65" charset="-120"/>
              </a:rPr>
              <a:t>委辦單位：明志科技大學</a:t>
            </a:r>
          </a:p>
          <a:p>
            <a:pPr eaLnBrk="1" hangingPunct="1">
              <a:defRPr/>
            </a:pPr>
            <a:r>
              <a:rPr lang="zh-TW" altLang="en-US" sz="2800" dirty="0" smtClean="0">
                <a:latin typeface="標楷體" pitchFamily="65" charset="-120"/>
                <a:ea typeface="標楷體" pitchFamily="65" charset="-120"/>
              </a:rPr>
              <a:t>委辦單位地址：</a:t>
            </a:r>
            <a:r>
              <a:rPr lang="en-US" altLang="zh-TW" sz="2800" dirty="0" smtClean="0">
                <a:latin typeface="標楷體" pitchFamily="65" charset="-120"/>
                <a:ea typeface="標楷體" pitchFamily="65" charset="-120"/>
              </a:rPr>
              <a:t>24301</a:t>
            </a:r>
            <a:r>
              <a:rPr lang="zh-TW" altLang="en-US" sz="2800" dirty="0" smtClean="0">
                <a:latin typeface="標楷體" pitchFamily="65" charset="-120"/>
                <a:ea typeface="標楷體" pitchFamily="65" charset="-120"/>
              </a:rPr>
              <a:t>新北市泰山區工專路</a:t>
            </a:r>
            <a:r>
              <a:rPr lang="en-US" altLang="zh-TW" sz="2800" dirty="0" smtClean="0">
                <a:latin typeface="標楷體" pitchFamily="65" charset="-120"/>
                <a:ea typeface="標楷體" pitchFamily="65" charset="-120"/>
              </a:rPr>
              <a:t>84</a:t>
            </a:r>
            <a:r>
              <a:rPr lang="zh-TW" altLang="en-US" sz="2800" dirty="0" smtClean="0">
                <a:latin typeface="標楷體" pitchFamily="65" charset="-120"/>
                <a:ea typeface="標楷體" pitchFamily="65" charset="-120"/>
              </a:rPr>
              <a:t>號</a:t>
            </a:r>
          </a:p>
          <a:p>
            <a:pPr eaLnBrk="1" hangingPunct="1">
              <a:defRPr/>
            </a:pPr>
            <a:r>
              <a:rPr lang="zh-TW" altLang="en-US" sz="2800" dirty="0" smtClean="0">
                <a:latin typeface="標楷體" pitchFamily="65" charset="-120"/>
                <a:ea typeface="標楷體" pitchFamily="65" charset="-120"/>
              </a:rPr>
              <a:t>委辦單位聯絡電話：</a:t>
            </a:r>
            <a:r>
              <a:rPr lang="en-US" altLang="zh-TW" sz="2800" dirty="0" smtClean="0">
                <a:latin typeface="標楷體" pitchFamily="65" charset="-120"/>
                <a:ea typeface="標楷體" pitchFamily="65" charset="-120"/>
              </a:rPr>
              <a:t>02-29084566</a:t>
            </a:r>
            <a:r>
              <a:rPr lang="zh-TW" altLang="en-US" sz="2800" dirty="0" smtClean="0">
                <a:latin typeface="標楷體" pitchFamily="65" charset="-120"/>
                <a:ea typeface="標楷體" pitchFamily="65" charset="-120"/>
              </a:rPr>
              <a:t>、</a:t>
            </a:r>
            <a:r>
              <a:rPr lang="en-US" altLang="zh-TW" sz="2800" dirty="0" smtClean="0">
                <a:latin typeface="標楷體" pitchFamily="65" charset="-120"/>
                <a:ea typeface="標楷體" pitchFamily="65" charset="-120"/>
              </a:rPr>
              <a:t>0800-800188</a:t>
            </a:r>
          </a:p>
          <a:p>
            <a:pPr eaLnBrk="1" hangingPunct="1">
              <a:defRPr/>
            </a:pPr>
            <a:r>
              <a:rPr lang="zh-TW" altLang="en-US" sz="2800" dirty="0" smtClean="0">
                <a:latin typeface="標楷體" pitchFamily="65" charset="-120"/>
                <a:ea typeface="標楷體" pitchFamily="65" charset="-120"/>
              </a:rPr>
              <a:t>資訊平台維護學校：</a:t>
            </a:r>
            <a:r>
              <a:rPr lang="zh-TW" altLang="en-US" sz="2800" dirty="0">
                <a:latin typeface="標楷體" pitchFamily="65" charset="-120"/>
                <a:ea typeface="標楷體" pitchFamily="65" charset="-120"/>
              </a:rPr>
              <a:t>國立高雄第一科技大學</a:t>
            </a:r>
            <a:endParaRPr lang="en-US" altLang="zh-TW" sz="2800" dirty="0" smtClean="0">
              <a:latin typeface="標楷體" pitchFamily="65" charset="-120"/>
              <a:ea typeface="標楷體" pitchFamily="65" charset="-120"/>
            </a:endParaRPr>
          </a:p>
          <a:p>
            <a:pPr eaLnBrk="1" hangingPunct="1">
              <a:defRPr/>
            </a:pPr>
            <a:r>
              <a:rPr lang="zh-TW" altLang="en-US" sz="2800" u="sng" dirty="0" smtClean="0">
                <a:latin typeface="標楷體" pitchFamily="65" charset="-120"/>
                <a:ea typeface="標楷體" pitchFamily="65" charset="-120"/>
              </a:rPr>
              <a:t>大專校院校外實習媒合資訊平台</a:t>
            </a:r>
            <a:r>
              <a:rPr lang="zh-TW" altLang="en-US" sz="2800" dirty="0" smtClean="0">
                <a:latin typeface="標楷體" pitchFamily="65" charset="-120"/>
                <a:ea typeface="標楷體" pitchFamily="65" charset="-120"/>
              </a:rPr>
              <a:t>網址：</a:t>
            </a:r>
            <a:endParaRPr lang="en-US" altLang="zh-TW" sz="2800" dirty="0" smtClean="0">
              <a:latin typeface="標楷體" pitchFamily="65" charset="-120"/>
              <a:ea typeface="標楷體" pitchFamily="65" charset="-120"/>
            </a:endParaRPr>
          </a:p>
          <a:p>
            <a:pPr eaLnBrk="1" hangingPunct="1">
              <a:defRPr/>
            </a:pPr>
            <a:r>
              <a:rPr lang="en-US" altLang="zh-TW" sz="2600" dirty="0">
                <a:latin typeface="標楷體" pitchFamily="65" charset="-120"/>
                <a:ea typeface="標楷體" pitchFamily="65" charset="-120"/>
                <a:hlinkClick r:id="rId3"/>
              </a:rPr>
              <a:t>http://</a:t>
            </a:r>
            <a:r>
              <a:rPr lang="en-US" altLang="zh-TW" sz="2600" dirty="0" smtClean="0">
                <a:latin typeface="標楷體" pitchFamily="65" charset="-120"/>
                <a:ea typeface="標楷體" pitchFamily="65" charset="-120"/>
                <a:hlinkClick r:id="rId3"/>
              </a:rPr>
              <a:t>eai.nkfust.edu.tw/Job104/index.aspx</a:t>
            </a:r>
            <a:endParaRPr lang="en-US" altLang="zh-TW" sz="2600" dirty="0" smtClean="0">
              <a:latin typeface="標楷體" pitchFamily="65" charset="-120"/>
              <a:ea typeface="標楷體" pitchFamily="65" charset="-120"/>
            </a:endParaRPr>
          </a:p>
          <a:p>
            <a:pPr eaLnBrk="1" hangingPunct="1">
              <a:defRPr/>
            </a:pPr>
            <a:r>
              <a:rPr lang="zh-TW" altLang="en-US" sz="2600" dirty="0" smtClean="0">
                <a:latin typeface="標楷體" pitchFamily="65" charset="-120"/>
                <a:ea typeface="標楷體" pitchFamily="65" charset="-120"/>
              </a:rPr>
              <a:t>連絡電話：</a:t>
            </a:r>
            <a:r>
              <a:rPr lang="en-US" altLang="zh-TW" sz="2600" dirty="0" smtClean="0">
                <a:latin typeface="標楷體" pitchFamily="65" charset="-120"/>
                <a:ea typeface="標楷體" pitchFamily="65" charset="-120"/>
              </a:rPr>
              <a:t>07-6011000#1452 </a:t>
            </a:r>
            <a:r>
              <a:rPr lang="zh-TW" altLang="en-US" sz="2600" dirty="0" smtClean="0">
                <a:latin typeface="標楷體" pitchFamily="65" charset="-120"/>
                <a:ea typeface="標楷體" pitchFamily="65" charset="-120"/>
              </a:rPr>
              <a:t>或 </a:t>
            </a:r>
            <a:r>
              <a:rPr lang="en-US" altLang="zh-TW" sz="2600" dirty="0" smtClean="0">
                <a:latin typeface="標楷體" pitchFamily="65" charset="-120"/>
                <a:ea typeface="標楷體" pitchFamily="65" charset="-120"/>
              </a:rPr>
              <a:t>1454</a:t>
            </a:r>
          </a:p>
          <a:p>
            <a:pPr eaLnBrk="1" hangingPunct="1">
              <a:defRPr/>
            </a:pPr>
            <a:endParaRPr lang="en-US" altLang="zh-TW" sz="2000" dirty="0" smtClean="0">
              <a:latin typeface="標楷體" pitchFamily="65" charset="-120"/>
              <a:ea typeface="標楷體" pitchFamily="65" charset="-120"/>
            </a:endParaRPr>
          </a:p>
        </p:txBody>
      </p:sp>
      <p:sp>
        <p:nvSpPr>
          <p:cNvPr id="4" name="矩形 3"/>
          <p:cNvSpPr/>
          <p:nvPr/>
        </p:nvSpPr>
        <p:spPr>
          <a:xfrm>
            <a:off x="8490635" y="6165304"/>
            <a:ext cx="639919" cy="584775"/>
          </a:xfrm>
          <a:prstGeom prst="rect">
            <a:avLst/>
          </a:prstGeom>
          <a:noFill/>
        </p:spPr>
        <p:txBody>
          <a:bodyPr wrap="none">
            <a:spAutoFit/>
          </a:bodyPr>
          <a:lstStyle/>
          <a:p>
            <a:pPr algn="ctr">
              <a:defRPr/>
            </a:pPr>
            <a:r>
              <a:rPr lang="en-US" altLang="zh-TW"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51</a:t>
            </a:r>
            <a:endParaRPr lang="zh-TW" alt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slow">
    <p:randomBar dir="vert"/>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p:cNvSpPr>
          <p:nvPr>
            <p:ph type="title"/>
          </p:nvPr>
        </p:nvSpPr>
        <p:spPr>
          <a:xfrm>
            <a:off x="2124075" y="2349500"/>
            <a:ext cx="4176713" cy="1143000"/>
          </a:xfrm>
          <a:noFill/>
        </p:spPr>
        <p:txBody>
          <a:bodyPr anchor="ctr"/>
          <a:lstStyle/>
          <a:p>
            <a:pPr eaLnBrk="1" hangingPunct="1"/>
            <a:r>
              <a:rPr lang="zh-TW" altLang="en-US" sz="6000" smtClean="0">
                <a:solidFill>
                  <a:srgbClr val="990000"/>
                </a:solidFill>
                <a:ea typeface="標楷體" pitchFamily="65" charset="-120"/>
              </a:rPr>
              <a:t>簡報結束～</a:t>
            </a:r>
          </a:p>
        </p:txBody>
      </p:sp>
      <p:sp>
        <p:nvSpPr>
          <p:cNvPr id="59395" name="Rectangle 3"/>
          <p:cNvSpPr>
            <a:spLocks noChangeArrowheads="1"/>
          </p:cNvSpPr>
          <p:nvPr>
            <p:ph type="body" idx="1"/>
          </p:nvPr>
        </p:nvSpPr>
        <p:spPr>
          <a:xfrm>
            <a:off x="3492500" y="3789363"/>
            <a:ext cx="4084638" cy="808037"/>
          </a:xfrm>
          <a:noFill/>
        </p:spPr>
        <p:txBody>
          <a:bodyPr/>
          <a:lstStyle/>
          <a:p>
            <a:pPr eaLnBrk="1" hangingPunct="1">
              <a:buFont typeface="Wingdings" pitchFamily="2" charset="2"/>
              <a:buNone/>
            </a:pPr>
            <a:r>
              <a:rPr lang="zh-TW" altLang="en-US" sz="4400" smtClean="0">
                <a:ea typeface="標楷體" pitchFamily="65" charset="-120"/>
              </a:rPr>
              <a:t>    </a:t>
            </a:r>
            <a:r>
              <a:rPr lang="zh-TW" altLang="en-US" sz="4800" smtClean="0">
                <a:solidFill>
                  <a:srgbClr val="990000"/>
                </a:solidFill>
                <a:ea typeface="標楷體" pitchFamily="65" charset="-120"/>
              </a:rPr>
              <a:t>謝謝聆聽！</a:t>
            </a:r>
            <a:r>
              <a:rPr lang="zh-TW" altLang="en-US" sz="4800" smtClean="0">
                <a:ea typeface="標楷體" pitchFamily="65" charset="-120"/>
              </a:rPr>
              <a:t>  </a:t>
            </a:r>
          </a:p>
        </p:txBody>
      </p:sp>
      <p:sp>
        <p:nvSpPr>
          <p:cNvPr id="4" name="矩形 3"/>
          <p:cNvSpPr/>
          <p:nvPr/>
        </p:nvSpPr>
        <p:spPr>
          <a:xfrm>
            <a:off x="8490635" y="6165304"/>
            <a:ext cx="639919" cy="584775"/>
          </a:xfrm>
          <a:prstGeom prst="rect">
            <a:avLst/>
          </a:prstGeom>
          <a:noFill/>
        </p:spPr>
        <p:txBody>
          <a:bodyPr wrap="none">
            <a:spAutoFit/>
          </a:bodyPr>
          <a:lstStyle/>
          <a:p>
            <a:pPr algn="ctr">
              <a:defRPr/>
            </a:pPr>
            <a:r>
              <a:rPr lang="en-US" altLang="zh-TW"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52</a:t>
            </a:r>
            <a:endParaRPr lang="zh-TW" alt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755650" y="549275"/>
            <a:ext cx="8064500" cy="1143000"/>
          </a:xfrm>
        </p:spPr>
        <p:txBody>
          <a:bodyPr/>
          <a:lstStyle/>
          <a:p>
            <a:pPr marL="1158875" indent="-1158875" algn="ctr" eaLnBrk="1" hangingPunct="1"/>
            <a:r>
              <a:rPr lang="zh-TW" altLang="en-US" sz="4300" b="1" smtClean="0">
                <a:solidFill>
                  <a:srgbClr val="990000"/>
                </a:solidFill>
                <a:latin typeface="標楷體" pitchFamily="65" charset="-120"/>
                <a:ea typeface="標楷體" pitchFamily="65" charset="-120"/>
              </a:rPr>
              <a:t>貳、教育部補助技專校院開設校    外實習課程作業要點</a:t>
            </a:r>
          </a:p>
        </p:txBody>
      </p:sp>
      <p:sp>
        <p:nvSpPr>
          <p:cNvPr id="12291" name="Rectangle 3"/>
          <p:cNvSpPr>
            <a:spLocks noGrp="1" noChangeArrowheads="1"/>
          </p:cNvSpPr>
          <p:nvPr>
            <p:ph type="body" idx="1"/>
          </p:nvPr>
        </p:nvSpPr>
        <p:spPr>
          <a:xfrm>
            <a:off x="1033463" y="1773238"/>
            <a:ext cx="7777162" cy="3673475"/>
          </a:xfrm>
        </p:spPr>
        <p:txBody>
          <a:bodyPr/>
          <a:lstStyle/>
          <a:p>
            <a:pPr eaLnBrk="1" hangingPunct="1">
              <a:spcBef>
                <a:spcPts val="400"/>
              </a:spcBef>
              <a:buClr>
                <a:srgbClr val="990000"/>
              </a:buClr>
              <a:buFont typeface="Wingdings" pitchFamily="2" charset="2"/>
              <a:buChar char="Ø"/>
            </a:pPr>
            <a:r>
              <a:rPr lang="zh-TW" altLang="en-US" sz="2800" b="1" smtClean="0">
                <a:solidFill>
                  <a:srgbClr val="000099"/>
                </a:solidFill>
                <a:latin typeface="標楷體" pitchFamily="65" charset="-120"/>
                <a:ea typeface="標楷體" pitchFamily="65" charset="-120"/>
              </a:rPr>
              <a:t>目的</a:t>
            </a:r>
          </a:p>
          <a:p>
            <a:pPr lvl="1" eaLnBrk="1" hangingPunct="1">
              <a:spcBef>
                <a:spcPts val="400"/>
              </a:spcBef>
              <a:buClr>
                <a:srgbClr val="990099"/>
              </a:buClr>
            </a:pPr>
            <a:r>
              <a:rPr lang="zh-TW" altLang="en-US" smtClean="0">
                <a:solidFill>
                  <a:srgbClr val="990000"/>
                </a:solidFill>
                <a:latin typeface="標楷體" pitchFamily="65" charset="-120"/>
                <a:ea typeface="標楷體" pitchFamily="65" charset="-120"/>
              </a:rPr>
              <a:t>學生</a:t>
            </a:r>
            <a:r>
              <a:rPr lang="zh-TW" altLang="en-US" smtClean="0">
                <a:solidFill>
                  <a:schemeClr val="tx2"/>
                </a:solidFill>
                <a:latin typeface="標楷體" pitchFamily="65" charset="-120"/>
                <a:ea typeface="標楷體" pitchFamily="65" charset="-120"/>
              </a:rPr>
              <a:t>提早體驗職場，建立正確工作態度。</a:t>
            </a:r>
          </a:p>
          <a:p>
            <a:pPr lvl="1" eaLnBrk="1" hangingPunct="1">
              <a:spcBef>
                <a:spcPts val="400"/>
              </a:spcBef>
              <a:buClr>
                <a:srgbClr val="990099"/>
              </a:buClr>
            </a:pPr>
            <a:r>
              <a:rPr lang="zh-TW" altLang="en-US" smtClean="0">
                <a:solidFill>
                  <a:schemeClr val="tx2"/>
                </a:solidFill>
                <a:latin typeface="標楷體" pitchFamily="65" charset="-120"/>
                <a:ea typeface="標楷體" pitchFamily="65" charset="-120"/>
              </a:rPr>
              <a:t>增加</a:t>
            </a:r>
            <a:r>
              <a:rPr lang="zh-TW" altLang="en-US" smtClean="0">
                <a:solidFill>
                  <a:srgbClr val="990000"/>
                </a:solidFill>
                <a:latin typeface="標楷體" pitchFamily="65" charset="-120"/>
                <a:ea typeface="標楷體" pitchFamily="65" charset="-120"/>
              </a:rPr>
              <a:t>學校</a:t>
            </a:r>
            <a:r>
              <a:rPr lang="zh-TW" altLang="en-US" smtClean="0">
                <a:solidFill>
                  <a:schemeClr val="tx2"/>
                </a:solidFill>
                <a:latin typeface="標楷體" pitchFamily="65" charset="-120"/>
                <a:ea typeface="標楷體" pitchFamily="65" charset="-120"/>
              </a:rPr>
              <a:t>實務教學資源和學生就業機會。</a:t>
            </a:r>
          </a:p>
          <a:p>
            <a:pPr lvl="1" eaLnBrk="1" hangingPunct="1">
              <a:spcBef>
                <a:spcPts val="400"/>
              </a:spcBef>
              <a:buClr>
                <a:srgbClr val="990099"/>
              </a:buClr>
            </a:pPr>
            <a:r>
              <a:rPr lang="zh-TW" altLang="en-US" smtClean="0">
                <a:solidFill>
                  <a:schemeClr val="tx2"/>
                </a:solidFill>
                <a:latin typeface="標楷體" pitchFamily="65" charset="-120"/>
                <a:ea typeface="標楷體" pitchFamily="65" charset="-120"/>
              </a:rPr>
              <a:t>減少</a:t>
            </a:r>
            <a:r>
              <a:rPr lang="zh-TW" altLang="en-US" smtClean="0">
                <a:solidFill>
                  <a:srgbClr val="990000"/>
                </a:solidFill>
                <a:latin typeface="標楷體" pitchFamily="65" charset="-120"/>
                <a:ea typeface="標楷體" pitchFamily="65" charset="-120"/>
              </a:rPr>
              <a:t>企業</a:t>
            </a:r>
            <a:r>
              <a:rPr lang="zh-TW" altLang="en-US" smtClean="0">
                <a:solidFill>
                  <a:schemeClr val="tx2"/>
                </a:solidFill>
                <a:latin typeface="標楷體" pitchFamily="65" charset="-120"/>
                <a:ea typeface="標楷體" pitchFamily="65" charset="-120"/>
              </a:rPr>
              <a:t>職前訓練成本，儲值就業人才。</a:t>
            </a:r>
          </a:p>
          <a:p>
            <a:pPr eaLnBrk="1" hangingPunct="1">
              <a:spcBef>
                <a:spcPts val="400"/>
              </a:spcBef>
              <a:buClr>
                <a:srgbClr val="990000"/>
              </a:buClr>
              <a:buFont typeface="Wingdings" pitchFamily="2" charset="2"/>
              <a:buChar char="Ø"/>
            </a:pPr>
            <a:r>
              <a:rPr lang="zh-TW" altLang="en-US" sz="2800" b="1" smtClean="0">
                <a:solidFill>
                  <a:srgbClr val="000099"/>
                </a:solidFill>
                <a:latin typeface="標楷體" pitchFamily="65" charset="-120"/>
                <a:ea typeface="標楷體" pitchFamily="65" charset="-120"/>
              </a:rPr>
              <a:t>實施期程</a:t>
            </a:r>
            <a:r>
              <a:rPr lang="zh-TW" altLang="en-US" sz="2800" smtClean="0">
                <a:latin typeface="標楷體" pitchFamily="65" charset="-120"/>
                <a:ea typeface="標楷體" pitchFamily="65" charset="-120"/>
              </a:rPr>
              <a:t>：每年自六月一日起至隔年六月三十日止。</a:t>
            </a:r>
            <a:endParaRPr lang="en-US" altLang="zh-TW" sz="2800" smtClean="0">
              <a:latin typeface="標楷體" pitchFamily="65" charset="-120"/>
              <a:ea typeface="標楷體" pitchFamily="65" charset="-120"/>
            </a:endParaRPr>
          </a:p>
          <a:p>
            <a:pPr eaLnBrk="1" hangingPunct="1">
              <a:spcBef>
                <a:spcPts val="400"/>
              </a:spcBef>
              <a:buClr>
                <a:srgbClr val="990000"/>
              </a:buClr>
              <a:buFont typeface="Wingdings" pitchFamily="2" charset="2"/>
              <a:buChar char="Ø"/>
            </a:pPr>
            <a:r>
              <a:rPr lang="zh-TW" altLang="en-US" sz="2800" b="1" smtClean="0">
                <a:solidFill>
                  <a:srgbClr val="000099"/>
                </a:solidFill>
                <a:latin typeface="標楷體" pitchFamily="65" charset="-120"/>
                <a:ea typeface="標楷體" pitchFamily="65" charset="-120"/>
              </a:rPr>
              <a:t>申請對象</a:t>
            </a:r>
            <a:r>
              <a:rPr lang="zh-TW" altLang="en-US" sz="2800" smtClean="0">
                <a:latin typeface="標楷體" pitchFamily="65" charset="-120"/>
                <a:ea typeface="標楷體" pitchFamily="65" charset="-120"/>
              </a:rPr>
              <a:t>：全國公私立技專校院。</a:t>
            </a:r>
          </a:p>
          <a:p>
            <a:pPr eaLnBrk="1" hangingPunct="1">
              <a:spcBef>
                <a:spcPts val="400"/>
              </a:spcBef>
              <a:buClr>
                <a:srgbClr val="990000"/>
              </a:buClr>
              <a:buFont typeface="Wingdings" pitchFamily="2" charset="2"/>
              <a:buChar char="Ø"/>
            </a:pPr>
            <a:r>
              <a:rPr lang="zh-TW" altLang="en-US" sz="2800" b="1" smtClean="0">
                <a:solidFill>
                  <a:srgbClr val="000099"/>
                </a:solidFill>
                <a:latin typeface="標楷體" pitchFamily="65" charset="-120"/>
                <a:ea typeface="標楷體" pitchFamily="65" charset="-120"/>
              </a:rPr>
              <a:t>參加校外實習課程對象</a:t>
            </a:r>
            <a:r>
              <a:rPr lang="zh-TW" altLang="en-US" sz="2800" smtClean="0">
                <a:latin typeface="標楷體" pitchFamily="65" charset="-120"/>
                <a:ea typeface="標楷體" pitchFamily="65" charset="-120"/>
              </a:rPr>
              <a:t>：全國公私立技專校院</a:t>
            </a:r>
            <a:r>
              <a:rPr lang="zh-TW" altLang="en-US" sz="2800" smtClean="0">
                <a:solidFill>
                  <a:srgbClr val="990000"/>
                </a:solidFill>
                <a:latin typeface="標楷體" pitchFamily="65" charset="-120"/>
                <a:ea typeface="標楷體" pitchFamily="65" charset="-120"/>
              </a:rPr>
              <a:t>大學部</a:t>
            </a:r>
            <a:r>
              <a:rPr lang="zh-TW" altLang="en-US" sz="2800" smtClean="0">
                <a:latin typeface="標楷體" pitchFamily="65" charset="-120"/>
                <a:ea typeface="標楷體" pitchFamily="65" charset="-120"/>
              </a:rPr>
              <a:t>及</a:t>
            </a:r>
            <a:r>
              <a:rPr lang="zh-TW" altLang="en-US" sz="2800" smtClean="0">
                <a:solidFill>
                  <a:srgbClr val="990000"/>
                </a:solidFill>
                <a:latin typeface="標楷體" pitchFamily="65" charset="-120"/>
                <a:ea typeface="標楷體" pitchFamily="65" charset="-120"/>
              </a:rPr>
              <a:t>專科部</a:t>
            </a:r>
            <a:r>
              <a:rPr lang="zh-TW" altLang="en-US" sz="2800" smtClean="0">
                <a:latin typeface="標楷體" pitchFamily="65" charset="-120"/>
                <a:ea typeface="標楷體" pitchFamily="65" charset="-120"/>
              </a:rPr>
              <a:t>（五年制、二年制）之</a:t>
            </a:r>
            <a:r>
              <a:rPr lang="zh-TW" altLang="en-US" sz="2800" smtClean="0">
                <a:solidFill>
                  <a:srgbClr val="990000"/>
                </a:solidFill>
                <a:latin typeface="標楷體" pitchFamily="65" charset="-120"/>
                <a:ea typeface="標楷體" pitchFamily="65" charset="-120"/>
              </a:rPr>
              <a:t>日間部</a:t>
            </a:r>
            <a:r>
              <a:rPr lang="zh-TW" altLang="en-US" sz="2800" smtClean="0">
                <a:latin typeface="標楷體" pitchFamily="65" charset="-120"/>
                <a:ea typeface="標楷體" pitchFamily="65" charset="-120"/>
              </a:rPr>
              <a:t>（不包括延修</a:t>
            </a:r>
            <a:r>
              <a:rPr lang="en-US" altLang="zh-TW" sz="2800" smtClean="0">
                <a:latin typeface="標楷體" pitchFamily="65" charset="-120"/>
                <a:ea typeface="標楷體" pitchFamily="65" charset="-120"/>
              </a:rPr>
              <a:t>(</a:t>
            </a:r>
            <a:r>
              <a:rPr lang="zh-TW" altLang="en-US" sz="2800" smtClean="0">
                <a:latin typeface="標楷體" pitchFamily="65" charset="-120"/>
                <a:ea typeface="標楷體" pitchFamily="65" charset="-120"/>
              </a:rPr>
              <a:t>畢））學生。</a:t>
            </a:r>
          </a:p>
          <a:p>
            <a:pPr eaLnBrk="1" hangingPunct="1"/>
            <a:endParaRPr lang="zh-TW" altLang="en-US" sz="2800" smtClean="0">
              <a:latin typeface="標楷體" pitchFamily="65" charset="-120"/>
              <a:ea typeface="標楷體" pitchFamily="65" charset="-120"/>
            </a:endParaRPr>
          </a:p>
        </p:txBody>
      </p:sp>
      <p:sp>
        <p:nvSpPr>
          <p:cNvPr id="4" name="矩形 3"/>
          <p:cNvSpPr/>
          <p:nvPr/>
        </p:nvSpPr>
        <p:spPr>
          <a:xfrm>
            <a:off x="8604448" y="6165304"/>
            <a:ext cx="412292" cy="584775"/>
          </a:xfrm>
          <a:prstGeom prst="rect">
            <a:avLst/>
          </a:prstGeom>
          <a:noFill/>
        </p:spPr>
        <p:txBody>
          <a:bodyPr wrap="none">
            <a:spAutoFit/>
          </a:bodyPr>
          <a:lstStyle/>
          <a:p>
            <a:pPr algn="ctr">
              <a:defRPr/>
            </a:pPr>
            <a:r>
              <a:rPr lang="en-US" altLang="zh-TW"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6</a:t>
            </a:r>
            <a:endParaRPr lang="zh-TW" alt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1258888" y="2060575"/>
            <a:ext cx="7200900" cy="4464050"/>
          </a:xfrm>
        </p:spPr>
        <p:txBody>
          <a:bodyPr/>
          <a:lstStyle/>
          <a:p>
            <a:pPr eaLnBrk="1" hangingPunct="1">
              <a:lnSpc>
                <a:spcPct val="80000"/>
              </a:lnSpc>
              <a:buClr>
                <a:srgbClr val="990000"/>
              </a:buClr>
              <a:buFont typeface="Wingdings" pitchFamily="2" charset="2"/>
              <a:buChar char="Ø"/>
            </a:pPr>
            <a:r>
              <a:rPr lang="zh-TW" altLang="en-US" b="1" smtClean="0">
                <a:solidFill>
                  <a:srgbClr val="000099"/>
                </a:solidFill>
                <a:latin typeface="標楷體" pitchFamily="65" charset="-120"/>
                <a:ea typeface="標楷體" pitchFamily="65" charset="-120"/>
              </a:rPr>
              <a:t>校外實習課程定義</a:t>
            </a:r>
            <a:r>
              <a:rPr lang="en-US" altLang="zh-TW" b="1" smtClean="0">
                <a:solidFill>
                  <a:srgbClr val="000099"/>
                </a:solidFill>
                <a:latin typeface="標楷體" pitchFamily="65" charset="-120"/>
                <a:ea typeface="標楷體" pitchFamily="65" charset="-120"/>
              </a:rPr>
              <a:t>(</a:t>
            </a:r>
            <a:r>
              <a:rPr lang="zh-TW" altLang="en-US" b="1" smtClean="0">
                <a:solidFill>
                  <a:srgbClr val="000099"/>
                </a:solidFill>
                <a:latin typeface="標楷體" pitchFamily="65" charset="-120"/>
                <a:ea typeface="標楷體" pitchFamily="65" charset="-120"/>
              </a:rPr>
              <a:t>必</a:t>
            </a:r>
            <a:r>
              <a:rPr lang="zh-TW" altLang="en-US" b="1" smtClean="0">
                <a:solidFill>
                  <a:srgbClr val="000099"/>
                </a:solidFill>
              </a:rPr>
              <a:t>、</a:t>
            </a:r>
            <a:r>
              <a:rPr lang="zh-TW" altLang="en-US" b="1" smtClean="0">
                <a:solidFill>
                  <a:srgbClr val="000099"/>
                </a:solidFill>
                <a:latin typeface="標楷體" pitchFamily="65" charset="-120"/>
                <a:ea typeface="標楷體" pitchFamily="65" charset="-120"/>
              </a:rPr>
              <a:t>選修課程</a:t>
            </a:r>
            <a:r>
              <a:rPr lang="en-US" altLang="zh-TW" b="1" smtClean="0">
                <a:solidFill>
                  <a:srgbClr val="000099"/>
                </a:solidFill>
                <a:latin typeface="標楷體" pitchFamily="65" charset="-120"/>
                <a:ea typeface="標楷體" pitchFamily="65" charset="-120"/>
              </a:rPr>
              <a:t>)</a:t>
            </a:r>
            <a:endParaRPr lang="zh-TW" altLang="en-US" b="1" smtClean="0">
              <a:solidFill>
                <a:srgbClr val="000099"/>
              </a:solidFill>
              <a:latin typeface="標楷體" pitchFamily="65" charset="-120"/>
              <a:ea typeface="標楷體" pitchFamily="65" charset="-120"/>
            </a:endParaRPr>
          </a:p>
          <a:p>
            <a:pPr eaLnBrk="1" hangingPunct="1">
              <a:lnSpc>
                <a:spcPct val="80000"/>
              </a:lnSpc>
              <a:buClr>
                <a:srgbClr val="003366"/>
              </a:buClr>
              <a:buFont typeface="Wingdings" pitchFamily="2" charset="2"/>
              <a:buChar char="ü"/>
            </a:pPr>
            <a:r>
              <a:rPr lang="zh-TW" altLang="en-US" b="1" u="sng" smtClean="0">
                <a:solidFill>
                  <a:srgbClr val="990000"/>
                </a:solidFill>
                <a:latin typeface="標楷體" pitchFamily="65" charset="-120"/>
                <a:ea typeface="標楷體" pitchFamily="65" charset="-120"/>
              </a:rPr>
              <a:t>暑期課程</a:t>
            </a:r>
            <a:r>
              <a:rPr lang="en-US" altLang="en-US" b="1" u="sng" smtClean="0">
                <a:latin typeface="標楷體" pitchFamily="65" charset="-120"/>
                <a:ea typeface="標楷體" pitchFamily="65" charset="-120"/>
              </a:rPr>
              <a:t>：</a:t>
            </a:r>
            <a:endParaRPr lang="en-US" altLang="zh-TW" b="1" u="sng" smtClean="0">
              <a:latin typeface="標楷體" pitchFamily="65" charset="-120"/>
              <a:ea typeface="標楷體" pitchFamily="65" charset="-120"/>
            </a:endParaRPr>
          </a:p>
          <a:p>
            <a:pPr lvl="1" eaLnBrk="1" hangingPunct="1">
              <a:lnSpc>
                <a:spcPct val="80000"/>
              </a:lnSpc>
              <a:buClr>
                <a:srgbClr val="990099"/>
              </a:buClr>
            </a:pPr>
            <a:r>
              <a:rPr lang="en-US" altLang="zh-TW" smtClean="0">
                <a:latin typeface="標楷體" pitchFamily="65" charset="-120"/>
                <a:ea typeface="標楷體" pitchFamily="65" charset="-120"/>
              </a:rPr>
              <a:t>2</a:t>
            </a:r>
            <a:r>
              <a:rPr lang="zh-TW" altLang="en-US" smtClean="0">
                <a:latin typeface="標楷體" pitchFamily="65" charset="-120"/>
                <a:ea typeface="標楷體" pitchFamily="65" charset="-120"/>
              </a:rPr>
              <a:t>學分以上</a:t>
            </a:r>
            <a:r>
              <a:rPr lang="zh-TW" altLang="en-US" smtClean="0"/>
              <a:t>。</a:t>
            </a:r>
          </a:p>
          <a:p>
            <a:pPr lvl="1" eaLnBrk="1" hangingPunct="1">
              <a:lnSpc>
                <a:spcPct val="80000"/>
              </a:lnSpc>
              <a:buClr>
                <a:srgbClr val="990099"/>
              </a:buClr>
            </a:pPr>
            <a:r>
              <a:rPr lang="zh-TW" altLang="en-US" smtClean="0">
                <a:latin typeface="標楷體" pitchFamily="65" charset="-120"/>
                <a:ea typeface="標楷體" pitchFamily="65" charset="-120"/>
              </a:rPr>
              <a:t>在同一機構</a:t>
            </a:r>
            <a:r>
              <a:rPr lang="zh-TW" altLang="en-US" smtClean="0">
                <a:solidFill>
                  <a:srgbClr val="990000"/>
                </a:solidFill>
                <a:latin typeface="標楷體" pitchFamily="65" charset="-120"/>
                <a:ea typeface="標楷體" pitchFamily="65" charset="-120"/>
              </a:rPr>
              <a:t>連續</a:t>
            </a:r>
            <a:r>
              <a:rPr lang="zh-TW" altLang="en-US" smtClean="0">
                <a:latin typeface="標楷體" pitchFamily="65" charset="-120"/>
                <a:ea typeface="標楷體" pitchFamily="65" charset="-120"/>
              </a:rPr>
              <a:t>實習</a:t>
            </a:r>
            <a:r>
              <a:rPr lang="en-US" altLang="zh-TW" smtClean="0">
                <a:latin typeface="標楷體" pitchFamily="65" charset="-120"/>
                <a:ea typeface="標楷體" pitchFamily="65" charset="-120"/>
              </a:rPr>
              <a:t>8</a:t>
            </a:r>
            <a:r>
              <a:rPr lang="zh-TW" altLang="en-US" smtClean="0">
                <a:latin typeface="標楷體" pitchFamily="65" charset="-120"/>
                <a:ea typeface="標楷體" pitchFamily="65" charset="-120"/>
              </a:rPr>
              <a:t>週</a:t>
            </a:r>
            <a:r>
              <a:rPr lang="zh-TW" altLang="en-US" smtClean="0"/>
              <a:t>。</a:t>
            </a:r>
          </a:p>
          <a:p>
            <a:pPr lvl="1" eaLnBrk="1" hangingPunct="1">
              <a:lnSpc>
                <a:spcPct val="80000"/>
              </a:lnSpc>
              <a:buClr>
                <a:srgbClr val="990099"/>
              </a:buClr>
            </a:pPr>
            <a:r>
              <a:rPr lang="zh-TW" altLang="en-US" smtClean="0">
                <a:latin typeface="標楷體" pitchFamily="65" charset="-120"/>
                <a:ea typeface="標楷體" pitchFamily="65" charset="-120"/>
              </a:rPr>
              <a:t>不低於</a:t>
            </a:r>
            <a:r>
              <a:rPr lang="en-US" altLang="zh-TW" smtClean="0">
                <a:latin typeface="標楷體" pitchFamily="65" charset="-120"/>
                <a:ea typeface="標楷體" pitchFamily="65" charset="-120"/>
              </a:rPr>
              <a:t>320</a:t>
            </a:r>
            <a:r>
              <a:rPr lang="zh-TW" altLang="en-US" smtClean="0">
                <a:latin typeface="標楷體" pitchFamily="65" charset="-120"/>
                <a:ea typeface="標楷體" pitchFamily="65" charset="-120"/>
              </a:rPr>
              <a:t>小時。</a:t>
            </a:r>
          </a:p>
          <a:p>
            <a:pPr eaLnBrk="1" hangingPunct="1">
              <a:lnSpc>
                <a:spcPct val="80000"/>
              </a:lnSpc>
              <a:buClr>
                <a:srgbClr val="000099"/>
              </a:buClr>
              <a:buFont typeface="Wingdings" pitchFamily="2" charset="2"/>
              <a:buChar char="ü"/>
            </a:pPr>
            <a:r>
              <a:rPr lang="zh-TW" altLang="en-US" b="1" u="sng" smtClean="0">
                <a:solidFill>
                  <a:srgbClr val="990000"/>
                </a:solidFill>
                <a:latin typeface="標楷體" pitchFamily="65" charset="-120"/>
                <a:ea typeface="標楷體" pitchFamily="65" charset="-120"/>
              </a:rPr>
              <a:t>學期課程</a:t>
            </a:r>
            <a:r>
              <a:rPr lang="zh-TW" altLang="en-US" b="1" u="sng" smtClean="0"/>
              <a:t>：</a:t>
            </a:r>
            <a:endParaRPr lang="zh-TW" altLang="en-US" b="1" u="sng" smtClean="0">
              <a:latin typeface="標楷體" pitchFamily="65" charset="-120"/>
              <a:ea typeface="標楷體" pitchFamily="65" charset="-120"/>
            </a:endParaRPr>
          </a:p>
          <a:p>
            <a:pPr lvl="1" eaLnBrk="1" hangingPunct="1">
              <a:lnSpc>
                <a:spcPct val="80000"/>
              </a:lnSpc>
              <a:buClr>
                <a:srgbClr val="990099"/>
              </a:buClr>
              <a:buFontTx/>
              <a:buChar char="•"/>
            </a:pPr>
            <a:r>
              <a:rPr lang="en-US" altLang="zh-TW" smtClean="0">
                <a:latin typeface="標楷體" pitchFamily="65" charset="-120"/>
                <a:ea typeface="標楷體" pitchFamily="65" charset="-120"/>
              </a:rPr>
              <a:t>9</a:t>
            </a:r>
            <a:r>
              <a:rPr lang="zh-TW" altLang="en-US" smtClean="0">
                <a:latin typeface="標楷體" pitchFamily="65" charset="-120"/>
                <a:ea typeface="標楷體" pitchFamily="65" charset="-120"/>
              </a:rPr>
              <a:t>學分以上</a:t>
            </a:r>
            <a:r>
              <a:rPr lang="zh-TW" altLang="en-US" smtClean="0"/>
              <a:t>。</a:t>
            </a:r>
            <a:endParaRPr lang="zh-TW" altLang="en-US" smtClean="0">
              <a:latin typeface="標楷體" pitchFamily="65" charset="-120"/>
              <a:ea typeface="標楷體" pitchFamily="65" charset="-120"/>
            </a:endParaRPr>
          </a:p>
          <a:p>
            <a:pPr lvl="1" eaLnBrk="1" hangingPunct="1">
              <a:lnSpc>
                <a:spcPct val="80000"/>
              </a:lnSpc>
              <a:buClr>
                <a:srgbClr val="990099"/>
              </a:buClr>
              <a:buFontTx/>
              <a:buChar char="•"/>
            </a:pPr>
            <a:r>
              <a:rPr lang="zh-TW" altLang="en-US" smtClean="0">
                <a:latin typeface="標楷體" pitchFamily="65" charset="-120"/>
                <a:ea typeface="標楷體" pitchFamily="65" charset="-120"/>
              </a:rPr>
              <a:t>至少</a:t>
            </a:r>
            <a:r>
              <a:rPr lang="en-US" altLang="zh-TW" smtClean="0">
                <a:latin typeface="標楷體" pitchFamily="65" charset="-120"/>
                <a:ea typeface="標楷體" pitchFamily="65" charset="-120"/>
              </a:rPr>
              <a:t>4.5</a:t>
            </a:r>
            <a:r>
              <a:rPr lang="zh-TW" altLang="en-US" smtClean="0">
                <a:latin typeface="標楷體" pitchFamily="65" charset="-120"/>
                <a:ea typeface="標楷體" pitchFamily="65" charset="-120"/>
              </a:rPr>
              <a:t>個月</a:t>
            </a:r>
            <a:r>
              <a:rPr lang="zh-TW" altLang="en-US" smtClean="0"/>
              <a:t>。</a:t>
            </a:r>
            <a:endParaRPr lang="zh-TW" altLang="en-US" smtClean="0">
              <a:latin typeface="標楷體" pitchFamily="65" charset="-120"/>
              <a:ea typeface="標楷體" pitchFamily="65" charset="-120"/>
            </a:endParaRPr>
          </a:p>
          <a:p>
            <a:pPr lvl="1" eaLnBrk="1" hangingPunct="1">
              <a:lnSpc>
                <a:spcPct val="80000"/>
              </a:lnSpc>
              <a:buClr>
                <a:srgbClr val="990099"/>
              </a:buClr>
              <a:buFontTx/>
              <a:buChar char="•"/>
            </a:pPr>
            <a:r>
              <a:rPr lang="zh-TW" altLang="en-US" smtClean="0">
                <a:latin typeface="標楷體" pitchFamily="65" charset="-120"/>
                <a:ea typeface="標楷體" pitchFamily="65" charset="-120"/>
              </a:rPr>
              <a:t>除定期返校之座談會或研習活動等外</a:t>
            </a:r>
            <a:r>
              <a:rPr lang="zh-TW" altLang="en-US" smtClean="0"/>
              <a:t>。</a:t>
            </a:r>
            <a:endParaRPr lang="zh-TW" altLang="en-US" smtClean="0">
              <a:latin typeface="標楷體" pitchFamily="65" charset="-120"/>
              <a:ea typeface="標楷體" pitchFamily="65" charset="-120"/>
            </a:endParaRPr>
          </a:p>
          <a:p>
            <a:pPr lvl="1" eaLnBrk="1" hangingPunct="1">
              <a:lnSpc>
                <a:spcPct val="80000"/>
              </a:lnSpc>
              <a:buClr>
                <a:srgbClr val="990099"/>
              </a:buClr>
              <a:buFontTx/>
              <a:buChar char="•"/>
            </a:pPr>
            <a:r>
              <a:rPr lang="zh-TW" altLang="en-US" smtClean="0">
                <a:solidFill>
                  <a:srgbClr val="990000"/>
                </a:solidFill>
                <a:latin typeface="標楷體" pitchFamily="65" charset="-120"/>
                <a:ea typeface="標楷體" pitchFamily="65" charset="-120"/>
              </a:rPr>
              <a:t>全職</a:t>
            </a:r>
            <a:r>
              <a:rPr lang="zh-TW" altLang="en-US" smtClean="0">
                <a:latin typeface="標楷體" pitchFamily="65" charset="-120"/>
                <a:ea typeface="標楷體" pitchFamily="65" charset="-120"/>
              </a:rPr>
              <a:t>於實習機構實習。</a:t>
            </a:r>
          </a:p>
        </p:txBody>
      </p:sp>
      <p:sp>
        <p:nvSpPr>
          <p:cNvPr id="13315" name="Rectangle 6"/>
          <p:cNvSpPr>
            <a:spLocks noGrp="1" noChangeArrowheads="1"/>
          </p:cNvSpPr>
          <p:nvPr>
            <p:ph type="title"/>
          </p:nvPr>
        </p:nvSpPr>
        <p:spPr>
          <a:xfrm>
            <a:off x="900113" y="260350"/>
            <a:ext cx="7920037" cy="1462088"/>
          </a:xfrm>
          <a:noFill/>
        </p:spPr>
        <p:txBody>
          <a:bodyPr anchor="ctr"/>
          <a:lstStyle/>
          <a:p>
            <a:pPr marL="1158875" indent="-1158875" algn="ctr" eaLnBrk="1" hangingPunct="1">
              <a:tabLst>
                <a:tab pos="0" algn="l"/>
              </a:tabLst>
            </a:pPr>
            <a:r>
              <a:rPr lang="zh-TW" altLang="en-US" sz="4300" b="1" smtClean="0">
                <a:solidFill>
                  <a:srgbClr val="990000"/>
                </a:solidFill>
                <a:latin typeface="標楷體" pitchFamily="65" charset="-120"/>
                <a:ea typeface="標楷體" pitchFamily="65" charset="-120"/>
              </a:rPr>
              <a:t>貳、教育部補助技專校院開設校外實習課程作業要點（續）</a:t>
            </a:r>
          </a:p>
        </p:txBody>
      </p:sp>
      <p:sp>
        <p:nvSpPr>
          <p:cNvPr id="4" name="矩形 3"/>
          <p:cNvSpPr/>
          <p:nvPr/>
        </p:nvSpPr>
        <p:spPr>
          <a:xfrm>
            <a:off x="8604448" y="6165304"/>
            <a:ext cx="412292" cy="584775"/>
          </a:xfrm>
          <a:prstGeom prst="rect">
            <a:avLst/>
          </a:prstGeom>
          <a:noFill/>
        </p:spPr>
        <p:txBody>
          <a:bodyPr wrap="none">
            <a:spAutoFit/>
          </a:bodyPr>
          <a:lstStyle/>
          <a:p>
            <a:pPr algn="ctr">
              <a:defRPr/>
            </a:pPr>
            <a:r>
              <a:rPr lang="en-US" altLang="zh-TW"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7</a:t>
            </a:r>
            <a:endParaRPr lang="zh-TW" alt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900113" y="404813"/>
            <a:ext cx="7961312" cy="1143000"/>
          </a:xfrm>
        </p:spPr>
        <p:txBody>
          <a:bodyPr/>
          <a:lstStyle/>
          <a:p>
            <a:pPr marL="1082675" indent="-1082675" algn="ctr" eaLnBrk="1" hangingPunct="1"/>
            <a:r>
              <a:rPr lang="zh-TW" altLang="en-US" sz="4300" b="1" smtClean="0">
                <a:solidFill>
                  <a:srgbClr val="990000"/>
                </a:solidFill>
                <a:latin typeface="標楷體" pitchFamily="65" charset="-120"/>
                <a:ea typeface="標楷體" pitchFamily="65" charset="-120"/>
              </a:rPr>
              <a:t>貳、教育部補助技專校院開設校外實習課程作業要點（續）</a:t>
            </a:r>
          </a:p>
        </p:txBody>
      </p:sp>
      <p:sp>
        <p:nvSpPr>
          <p:cNvPr id="14339" name="Rectangle 3"/>
          <p:cNvSpPr>
            <a:spLocks noGrp="1" noChangeArrowheads="1"/>
          </p:cNvSpPr>
          <p:nvPr>
            <p:ph type="body" idx="1"/>
          </p:nvPr>
        </p:nvSpPr>
        <p:spPr>
          <a:xfrm>
            <a:off x="1187450" y="1844675"/>
            <a:ext cx="7313613" cy="4525963"/>
          </a:xfrm>
        </p:spPr>
        <p:txBody>
          <a:bodyPr/>
          <a:lstStyle/>
          <a:p>
            <a:pPr eaLnBrk="1" hangingPunct="1">
              <a:lnSpc>
                <a:spcPct val="80000"/>
              </a:lnSpc>
              <a:buClr>
                <a:srgbClr val="990000"/>
              </a:buClr>
              <a:buFont typeface="Wingdings" pitchFamily="2" charset="2"/>
              <a:buChar char="Ø"/>
            </a:pPr>
            <a:r>
              <a:rPr lang="zh-TW" altLang="en-US" b="1" smtClean="0">
                <a:solidFill>
                  <a:srgbClr val="000099"/>
                </a:solidFill>
                <a:latin typeface="標楷體" pitchFamily="65" charset="-120"/>
                <a:ea typeface="標楷體" pitchFamily="65" charset="-120"/>
              </a:rPr>
              <a:t>校外實習課程訂定義</a:t>
            </a:r>
            <a:r>
              <a:rPr lang="en-US" altLang="zh-TW" b="1" smtClean="0">
                <a:solidFill>
                  <a:srgbClr val="000099"/>
                </a:solidFill>
                <a:latin typeface="標楷體" pitchFamily="65" charset="-120"/>
                <a:ea typeface="標楷體" pitchFamily="65" charset="-120"/>
              </a:rPr>
              <a:t>(</a:t>
            </a:r>
            <a:r>
              <a:rPr lang="zh-TW" altLang="en-US" b="1" smtClean="0">
                <a:solidFill>
                  <a:srgbClr val="000099"/>
                </a:solidFill>
                <a:latin typeface="標楷體" pitchFamily="65" charset="-120"/>
                <a:ea typeface="標楷體" pitchFamily="65" charset="-120"/>
              </a:rPr>
              <a:t>必</a:t>
            </a:r>
            <a:r>
              <a:rPr lang="zh-TW" altLang="en-US" b="1" smtClean="0">
                <a:solidFill>
                  <a:srgbClr val="000099"/>
                </a:solidFill>
              </a:rPr>
              <a:t>、</a:t>
            </a:r>
            <a:r>
              <a:rPr lang="zh-TW" altLang="en-US" b="1" smtClean="0">
                <a:solidFill>
                  <a:srgbClr val="000099"/>
                </a:solidFill>
                <a:latin typeface="標楷體" pitchFamily="65" charset="-120"/>
                <a:ea typeface="標楷體" pitchFamily="65" charset="-120"/>
              </a:rPr>
              <a:t>選修課程</a:t>
            </a:r>
            <a:r>
              <a:rPr lang="en-US" altLang="zh-TW" b="1" smtClean="0">
                <a:solidFill>
                  <a:srgbClr val="000099"/>
                </a:solidFill>
                <a:latin typeface="標楷體" pitchFamily="65" charset="-120"/>
                <a:ea typeface="標楷體" pitchFamily="65" charset="-120"/>
              </a:rPr>
              <a:t>)-(</a:t>
            </a:r>
            <a:r>
              <a:rPr lang="zh-TW" altLang="en-US" b="1" smtClean="0">
                <a:solidFill>
                  <a:srgbClr val="000099"/>
                </a:solidFill>
                <a:latin typeface="標楷體" pitchFamily="65" charset="-120"/>
                <a:ea typeface="標楷體" pitchFamily="65" charset="-120"/>
              </a:rPr>
              <a:t>續</a:t>
            </a:r>
            <a:r>
              <a:rPr lang="en-US" altLang="zh-TW" b="1" smtClean="0">
                <a:solidFill>
                  <a:srgbClr val="000099"/>
                </a:solidFill>
                <a:latin typeface="標楷體" pitchFamily="65" charset="-120"/>
                <a:ea typeface="標楷體" pitchFamily="65" charset="-120"/>
              </a:rPr>
              <a:t>)</a:t>
            </a:r>
            <a:endParaRPr lang="zh-TW" altLang="en-US" b="1" smtClean="0">
              <a:solidFill>
                <a:srgbClr val="000099"/>
              </a:solidFill>
              <a:latin typeface="標楷體" pitchFamily="65" charset="-120"/>
              <a:ea typeface="標楷體" pitchFamily="65" charset="-120"/>
            </a:endParaRPr>
          </a:p>
          <a:p>
            <a:pPr eaLnBrk="1" hangingPunct="1">
              <a:lnSpc>
                <a:spcPct val="80000"/>
              </a:lnSpc>
              <a:buClr>
                <a:srgbClr val="000099"/>
              </a:buClr>
              <a:buFont typeface="Wingdings" pitchFamily="2" charset="2"/>
              <a:buChar char="ü"/>
            </a:pPr>
            <a:r>
              <a:rPr lang="zh-TW" altLang="en-US" b="1" u="sng" smtClean="0">
                <a:solidFill>
                  <a:srgbClr val="990000"/>
                </a:solidFill>
                <a:latin typeface="標楷體" pitchFamily="65" charset="-120"/>
                <a:ea typeface="標楷體" pitchFamily="65" charset="-120"/>
              </a:rPr>
              <a:t>學年課程</a:t>
            </a:r>
            <a:r>
              <a:rPr lang="zh-TW" altLang="en-US" b="1" u="sng" smtClean="0">
                <a:latin typeface="標楷體" pitchFamily="65" charset="-120"/>
                <a:ea typeface="標楷體" pitchFamily="65" charset="-120"/>
              </a:rPr>
              <a:t>：</a:t>
            </a:r>
          </a:p>
          <a:p>
            <a:pPr lvl="1" eaLnBrk="1" hangingPunct="1">
              <a:lnSpc>
                <a:spcPct val="80000"/>
              </a:lnSpc>
              <a:buClr>
                <a:srgbClr val="990099"/>
              </a:buClr>
            </a:pPr>
            <a:r>
              <a:rPr lang="en-US" altLang="zh-TW" sz="2600" smtClean="0">
                <a:latin typeface="標楷體" pitchFamily="65" charset="-120"/>
                <a:ea typeface="標楷體" pitchFamily="65" charset="-120"/>
              </a:rPr>
              <a:t>18</a:t>
            </a:r>
            <a:r>
              <a:rPr lang="zh-TW" altLang="en-US" sz="2600" smtClean="0">
                <a:latin typeface="標楷體" pitchFamily="65" charset="-120"/>
                <a:ea typeface="標楷體" pitchFamily="65" charset="-120"/>
              </a:rPr>
              <a:t>學分以上</a:t>
            </a:r>
            <a:r>
              <a:rPr lang="zh-TW" altLang="en-US" smtClean="0"/>
              <a:t>。</a:t>
            </a:r>
            <a:endParaRPr lang="zh-TW" altLang="en-US" sz="2600" smtClean="0">
              <a:latin typeface="標楷體" pitchFamily="65" charset="-120"/>
              <a:ea typeface="標楷體" pitchFamily="65" charset="-120"/>
            </a:endParaRPr>
          </a:p>
          <a:p>
            <a:pPr lvl="1" eaLnBrk="1" hangingPunct="1">
              <a:lnSpc>
                <a:spcPct val="80000"/>
              </a:lnSpc>
              <a:buClr>
                <a:srgbClr val="990099"/>
              </a:buClr>
            </a:pPr>
            <a:r>
              <a:rPr lang="zh-TW" altLang="en-US" sz="2600" smtClean="0">
                <a:latin typeface="標楷體" pitchFamily="65" charset="-120"/>
                <a:ea typeface="標楷體" pitchFamily="65" charset="-120"/>
              </a:rPr>
              <a:t>至少</a:t>
            </a:r>
            <a:r>
              <a:rPr lang="en-US" altLang="zh-TW" sz="2600" smtClean="0">
                <a:latin typeface="標楷體" pitchFamily="65" charset="-120"/>
                <a:ea typeface="標楷體" pitchFamily="65" charset="-120"/>
              </a:rPr>
              <a:t>9</a:t>
            </a:r>
            <a:r>
              <a:rPr lang="zh-TW" altLang="en-US" sz="2600" smtClean="0">
                <a:latin typeface="標楷體" pitchFamily="65" charset="-120"/>
                <a:ea typeface="標楷體" pitchFamily="65" charset="-120"/>
              </a:rPr>
              <a:t>個月</a:t>
            </a:r>
            <a:r>
              <a:rPr lang="zh-TW" altLang="en-US" smtClean="0"/>
              <a:t>。</a:t>
            </a:r>
            <a:endParaRPr lang="zh-TW" altLang="en-US" sz="2600" smtClean="0">
              <a:latin typeface="標楷體" pitchFamily="65" charset="-120"/>
              <a:ea typeface="標楷體" pitchFamily="65" charset="-120"/>
            </a:endParaRPr>
          </a:p>
          <a:p>
            <a:pPr lvl="1" eaLnBrk="1" hangingPunct="1">
              <a:lnSpc>
                <a:spcPct val="80000"/>
              </a:lnSpc>
              <a:buClr>
                <a:srgbClr val="990099"/>
              </a:buClr>
            </a:pPr>
            <a:r>
              <a:rPr lang="zh-TW" altLang="en-US" sz="2600" smtClean="0">
                <a:latin typeface="標楷體" pitchFamily="65" charset="-120"/>
                <a:ea typeface="標楷體" pitchFamily="65" charset="-120"/>
              </a:rPr>
              <a:t>除定期返校之座談會或研習活動外</a:t>
            </a:r>
            <a:r>
              <a:rPr lang="zh-TW" altLang="en-US" smtClean="0"/>
              <a:t>，</a:t>
            </a:r>
            <a:endParaRPr lang="zh-TW" altLang="en-US" sz="2600" smtClean="0">
              <a:latin typeface="標楷體" pitchFamily="65" charset="-120"/>
              <a:ea typeface="標楷體" pitchFamily="65" charset="-120"/>
            </a:endParaRPr>
          </a:p>
          <a:p>
            <a:pPr lvl="1" eaLnBrk="1" hangingPunct="1">
              <a:lnSpc>
                <a:spcPct val="80000"/>
              </a:lnSpc>
              <a:buClr>
                <a:srgbClr val="990099"/>
              </a:buClr>
            </a:pPr>
            <a:r>
              <a:rPr lang="zh-TW" altLang="en-US" sz="2600" smtClean="0">
                <a:solidFill>
                  <a:srgbClr val="990000"/>
                </a:solidFill>
                <a:latin typeface="標楷體" pitchFamily="65" charset="-120"/>
                <a:ea typeface="標楷體" pitchFamily="65" charset="-120"/>
              </a:rPr>
              <a:t>全職</a:t>
            </a:r>
            <a:r>
              <a:rPr lang="zh-TW" altLang="en-US" sz="2600" smtClean="0">
                <a:latin typeface="標楷體" pitchFamily="65" charset="-120"/>
                <a:ea typeface="標楷體" pitchFamily="65" charset="-120"/>
              </a:rPr>
              <a:t>於實習機構實習。</a:t>
            </a:r>
          </a:p>
          <a:p>
            <a:pPr eaLnBrk="1" hangingPunct="1">
              <a:lnSpc>
                <a:spcPct val="80000"/>
              </a:lnSpc>
              <a:buClr>
                <a:srgbClr val="000099"/>
              </a:buClr>
              <a:buFont typeface="Wingdings" pitchFamily="2" charset="2"/>
              <a:buChar char="ü"/>
            </a:pPr>
            <a:r>
              <a:rPr lang="zh-TW" altLang="en-US" b="1" u="sng" smtClean="0">
                <a:solidFill>
                  <a:srgbClr val="990000"/>
                </a:solidFill>
                <a:latin typeface="標楷體" pitchFamily="65" charset="-120"/>
                <a:ea typeface="標楷體" pitchFamily="65" charset="-120"/>
              </a:rPr>
              <a:t>醫護科系課程</a:t>
            </a:r>
            <a:r>
              <a:rPr lang="zh-TW" altLang="en-US" b="1" u="sng" smtClean="0">
                <a:latin typeface="標楷體" pitchFamily="65" charset="-120"/>
                <a:ea typeface="標楷體" pitchFamily="65" charset="-120"/>
              </a:rPr>
              <a:t>：</a:t>
            </a:r>
          </a:p>
          <a:p>
            <a:pPr lvl="1" eaLnBrk="1" hangingPunct="1">
              <a:lnSpc>
                <a:spcPct val="75000"/>
              </a:lnSpc>
              <a:buClr>
                <a:srgbClr val="990099"/>
              </a:buClr>
            </a:pPr>
            <a:r>
              <a:rPr lang="zh-TW" altLang="en-US" sz="2600" smtClean="0">
                <a:latin typeface="標楷體" pitchFamily="65" charset="-120"/>
                <a:ea typeface="標楷體" pitchFamily="65" charset="-120"/>
              </a:rPr>
              <a:t>四技、五專學制學生、修滿</a:t>
            </a:r>
            <a:r>
              <a:rPr lang="en-US" altLang="zh-TW" sz="2600" smtClean="0">
                <a:latin typeface="標楷體" pitchFamily="65" charset="-120"/>
                <a:ea typeface="標楷體" pitchFamily="65" charset="-120"/>
              </a:rPr>
              <a:t>20</a:t>
            </a:r>
            <a:r>
              <a:rPr lang="zh-TW" altLang="en-US" sz="2600" smtClean="0">
                <a:latin typeface="標楷體" pitchFamily="65" charset="-120"/>
                <a:ea typeface="標楷體" pitchFamily="65" charset="-120"/>
              </a:rPr>
              <a:t>學分以上，</a:t>
            </a:r>
          </a:p>
          <a:p>
            <a:pPr lvl="1" eaLnBrk="1" hangingPunct="1">
              <a:lnSpc>
                <a:spcPct val="75000"/>
              </a:lnSpc>
              <a:buClr>
                <a:srgbClr val="990099"/>
              </a:buClr>
            </a:pPr>
            <a:r>
              <a:rPr lang="zh-TW" altLang="en-US" sz="2600" smtClean="0">
                <a:latin typeface="標楷體" pitchFamily="65" charset="-120"/>
                <a:ea typeface="標楷體" pitchFamily="65" charset="-120"/>
              </a:rPr>
              <a:t>二技、二專學制學生、俢滿九學分以上，</a:t>
            </a:r>
          </a:p>
          <a:p>
            <a:pPr lvl="1" eaLnBrk="1" hangingPunct="1">
              <a:lnSpc>
                <a:spcPct val="75000"/>
              </a:lnSpc>
            </a:pPr>
            <a:r>
              <a:rPr lang="zh-TW" altLang="en-US" sz="2600" smtClean="0">
                <a:latin typeface="標楷體" pitchFamily="65" charset="-120"/>
                <a:ea typeface="標楷體" pitchFamily="65" charset="-120"/>
              </a:rPr>
              <a:t>實習時數</a:t>
            </a:r>
            <a:r>
              <a:rPr lang="zh-TW" altLang="en-US" sz="2600" smtClean="0">
                <a:solidFill>
                  <a:srgbClr val="990000"/>
                </a:solidFill>
                <a:latin typeface="標楷體" pitchFamily="65" charset="-120"/>
                <a:ea typeface="標楷體" pitchFamily="65" charset="-120"/>
              </a:rPr>
              <a:t>得累計</a:t>
            </a:r>
            <a:r>
              <a:rPr lang="zh-TW" altLang="en-US" sz="2600" smtClean="0">
                <a:latin typeface="標楷體" pitchFamily="65" charset="-120"/>
                <a:ea typeface="標楷體" pitchFamily="65" charset="-120"/>
              </a:rPr>
              <a:t>並依各醫護科系學校實習學</a:t>
            </a:r>
          </a:p>
          <a:p>
            <a:pPr lvl="1" eaLnBrk="1" hangingPunct="1">
              <a:lnSpc>
                <a:spcPct val="75000"/>
              </a:lnSpc>
              <a:buFont typeface="Wingdings" pitchFamily="2" charset="2"/>
              <a:buNone/>
            </a:pPr>
            <a:r>
              <a:rPr lang="zh-TW" altLang="en-US" sz="2600" smtClean="0">
                <a:latin typeface="標楷體" pitchFamily="65" charset="-120"/>
                <a:ea typeface="標楷體" pitchFamily="65" charset="-120"/>
              </a:rPr>
              <a:t>  分之規定辦理。</a:t>
            </a:r>
          </a:p>
        </p:txBody>
      </p:sp>
      <p:sp>
        <p:nvSpPr>
          <p:cNvPr id="4" name="矩形 3"/>
          <p:cNvSpPr/>
          <p:nvPr/>
        </p:nvSpPr>
        <p:spPr>
          <a:xfrm>
            <a:off x="8604448" y="6165304"/>
            <a:ext cx="412292" cy="584775"/>
          </a:xfrm>
          <a:prstGeom prst="rect">
            <a:avLst/>
          </a:prstGeom>
          <a:noFill/>
        </p:spPr>
        <p:txBody>
          <a:bodyPr wrap="none">
            <a:spAutoFit/>
          </a:bodyPr>
          <a:lstStyle/>
          <a:p>
            <a:pPr algn="ctr">
              <a:defRPr/>
            </a:pPr>
            <a:r>
              <a:rPr lang="en-US" altLang="zh-TW"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8</a:t>
            </a:r>
            <a:endParaRPr lang="zh-TW" alt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971550" y="404813"/>
            <a:ext cx="7851775" cy="1143000"/>
          </a:xfrm>
        </p:spPr>
        <p:txBody>
          <a:bodyPr/>
          <a:lstStyle/>
          <a:p>
            <a:pPr marL="1082675" indent="-1082675" algn="ctr" eaLnBrk="1" hangingPunct="1"/>
            <a:r>
              <a:rPr lang="zh-TW" altLang="en-US" sz="4300" b="1" smtClean="0">
                <a:solidFill>
                  <a:srgbClr val="990000"/>
                </a:solidFill>
                <a:latin typeface="標楷體" pitchFamily="65" charset="-120"/>
                <a:ea typeface="標楷體" pitchFamily="65" charset="-120"/>
              </a:rPr>
              <a:t>貳、教育部補助技專校院開設校外實習課程作業要點（續）</a:t>
            </a:r>
          </a:p>
        </p:txBody>
      </p:sp>
      <p:sp>
        <p:nvSpPr>
          <p:cNvPr id="15363" name="Rectangle 3"/>
          <p:cNvSpPr>
            <a:spLocks noGrp="1" noChangeArrowheads="1"/>
          </p:cNvSpPr>
          <p:nvPr>
            <p:ph type="body" idx="1"/>
          </p:nvPr>
        </p:nvSpPr>
        <p:spPr>
          <a:xfrm>
            <a:off x="1217613" y="1784350"/>
            <a:ext cx="7386637" cy="4689475"/>
          </a:xfrm>
        </p:spPr>
        <p:txBody>
          <a:bodyPr/>
          <a:lstStyle/>
          <a:p>
            <a:pPr eaLnBrk="1" hangingPunct="1">
              <a:buClr>
                <a:srgbClr val="990000"/>
              </a:buClr>
              <a:buFont typeface="Wingdings" pitchFamily="2" charset="2"/>
              <a:buChar char="Ø"/>
            </a:pPr>
            <a:r>
              <a:rPr lang="zh-TW" altLang="en-US" b="1" smtClean="0">
                <a:solidFill>
                  <a:srgbClr val="000099"/>
                </a:solidFill>
                <a:latin typeface="標楷體" pitchFamily="65" charset="-120"/>
                <a:ea typeface="標楷體" pitchFamily="65" charset="-120"/>
              </a:rPr>
              <a:t>校外實習課程訂定義</a:t>
            </a:r>
            <a:r>
              <a:rPr lang="en-US" altLang="zh-TW" b="1" smtClean="0">
                <a:solidFill>
                  <a:srgbClr val="000099"/>
                </a:solidFill>
                <a:latin typeface="標楷體" pitchFamily="65" charset="-120"/>
                <a:ea typeface="標楷體" pitchFamily="65" charset="-120"/>
              </a:rPr>
              <a:t>(</a:t>
            </a:r>
            <a:r>
              <a:rPr lang="zh-TW" altLang="en-US" b="1" smtClean="0">
                <a:solidFill>
                  <a:srgbClr val="000099"/>
                </a:solidFill>
                <a:latin typeface="標楷體" pitchFamily="65" charset="-120"/>
                <a:ea typeface="標楷體" pitchFamily="65" charset="-120"/>
              </a:rPr>
              <a:t>必</a:t>
            </a:r>
            <a:r>
              <a:rPr lang="zh-TW" altLang="en-US" b="1" smtClean="0">
                <a:solidFill>
                  <a:srgbClr val="000099"/>
                </a:solidFill>
              </a:rPr>
              <a:t>、</a:t>
            </a:r>
            <a:r>
              <a:rPr lang="zh-TW" altLang="en-US" b="1" smtClean="0">
                <a:solidFill>
                  <a:srgbClr val="000099"/>
                </a:solidFill>
                <a:latin typeface="標楷體" pitchFamily="65" charset="-120"/>
                <a:ea typeface="標楷體" pitchFamily="65" charset="-120"/>
              </a:rPr>
              <a:t>選修課程</a:t>
            </a:r>
            <a:r>
              <a:rPr lang="en-US" altLang="zh-TW" b="1" smtClean="0">
                <a:solidFill>
                  <a:srgbClr val="000099"/>
                </a:solidFill>
                <a:latin typeface="標楷體" pitchFamily="65" charset="-120"/>
                <a:ea typeface="標楷體" pitchFamily="65" charset="-120"/>
              </a:rPr>
              <a:t>) -(</a:t>
            </a:r>
            <a:r>
              <a:rPr lang="zh-TW" altLang="en-US" b="1" smtClean="0">
                <a:solidFill>
                  <a:srgbClr val="000099"/>
                </a:solidFill>
                <a:latin typeface="標楷體" pitchFamily="65" charset="-120"/>
                <a:ea typeface="標楷體" pitchFamily="65" charset="-120"/>
              </a:rPr>
              <a:t>續</a:t>
            </a:r>
            <a:r>
              <a:rPr lang="en-US" altLang="zh-TW" b="1" smtClean="0">
                <a:solidFill>
                  <a:srgbClr val="000099"/>
                </a:solidFill>
                <a:latin typeface="標楷體" pitchFamily="65" charset="-120"/>
                <a:ea typeface="標楷體" pitchFamily="65" charset="-120"/>
              </a:rPr>
              <a:t>)</a:t>
            </a:r>
            <a:endParaRPr lang="zh-TW" altLang="en-US" b="1" smtClean="0">
              <a:solidFill>
                <a:srgbClr val="000099"/>
              </a:solidFill>
              <a:latin typeface="標楷體" pitchFamily="65" charset="-120"/>
              <a:ea typeface="標楷體" pitchFamily="65" charset="-120"/>
            </a:endParaRPr>
          </a:p>
          <a:p>
            <a:pPr eaLnBrk="1" hangingPunct="1">
              <a:buClr>
                <a:srgbClr val="000099"/>
              </a:buClr>
              <a:buFont typeface="Wingdings" pitchFamily="2" charset="2"/>
              <a:buChar char="ü"/>
            </a:pPr>
            <a:r>
              <a:rPr lang="zh-TW" altLang="en-US" b="1" u="sng" smtClean="0">
                <a:solidFill>
                  <a:srgbClr val="990000"/>
                </a:solidFill>
                <a:latin typeface="標楷體" pitchFamily="65" charset="-120"/>
                <a:ea typeface="標楷體" pitchFamily="65" charset="-120"/>
              </a:rPr>
              <a:t>海外實習課程</a:t>
            </a:r>
            <a:r>
              <a:rPr lang="zh-TW" altLang="en-US" b="1" u="sng" smtClean="0">
                <a:latin typeface="標楷體" pitchFamily="65" charset="-120"/>
                <a:ea typeface="標楷體" pitchFamily="65" charset="-120"/>
              </a:rPr>
              <a:t>：</a:t>
            </a:r>
          </a:p>
          <a:p>
            <a:pPr lvl="1" eaLnBrk="1" hangingPunct="1">
              <a:buClr>
                <a:srgbClr val="990099"/>
              </a:buClr>
            </a:pPr>
            <a:r>
              <a:rPr lang="zh-TW" altLang="en-US" sz="2600" smtClean="0">
                <a:latin typeface="標楷體" pitchFamily="65" charset="-120"/>
                <a:ea typeface="標楷體" pitchFamily="65" charset="-120"/>
              </a:rPr>
              <a:t>學期學年為限</a:t>
            </a:r>
          </a:p>
          <a:p>
            <a:pPr lvl="1" eaLnBrk="1" hangingPunct="1">
              <a:buClr>
                <a:srgbClr val="990099"/>
              </a:buClr>
            </a:pPr>
            <a:r>
              <a:rPr lang="zh-TW" altLang="en-US" sz="2600" smtClean="0">
                <a:solidFill>
                  <a:srgbClr val="990000"/>
                </a:solidFill>
                <a:latin typeface="標楷體" pitchFamily="65" charset="-120"/>
                <a:ea typeface="標楷體" pitchFamily="65" charset="-120"/>
              </a:rPr>
              <a:t>大陸以外之境外地區</a:t>
            </a:r>
            <a:r>
              <a:rPr lang="zh-TW" altLang="en-US" sz="2600" smtClean="0">
                <a:latin typeface="標楷體" pitchFamily="65" charset="-120"/>
                <a:ea typeface="標楷體" pitchFamily="65" charset="-120"/>
              </a:rPr>
              <a:t>，或於國際海域航行大型商船，且以</a:t>
            </a:r>
            <a:r>
              <a:rPr lang="zh-TW" altLang="en-US" sz="2600" smtClean="0">
                <a:solidFill>
                  <a:srgbClr val="990000"/>
                </a:solidFill>
                <a:latin typeface="標楷體" pitchFamily="65" charset="-120"/>
                <a:ea typeface="標楷體" pitchFamily="65" charset="-120"/>
              </a:rPr>
              <a:t>臺商所設</a:t>
            </a:r>
            <a:r>
              <a:rPr lang="zh-TW" altLang="en-US" sz="2600" smtClean="0">
                <a:latin typeface="標楷體" pitchFamily="65" charset="-120"/>
                <a:ea typeface="標楷體" pitchFamily="65" charset="-120"/>
              </a:rPr>
              <a:t>先進或具發展潛力之企業和機構（包括分公司）</a:t>
            </a:r>
            <a:r>
              <a:rPr lang="zh-TW" altLang="en-US" sz="2600" smtClean="0">
                <a:solidFill>
                  <a:srgbClr val="990000"/>
                </a:solidFill>
                <a:latin typeface="標楷體" pitchFamily="65" charset="-120"/>
                <a:ea typeface="標楷體" pitchFamily="65" charset="-120"/>
              </a:rPr>
              <a:t>為優先</a:t>
            </a:r>
            <a:r>
              <a:rPr lang="zh-TW" altLang="en-US" sz="2600" smtClean="0">
                <a:latin typeface="標楷體" pitchFamily="65" charset="-120"/>
                <a:ea typeface="標楷體" pitchFamily="65" charset="-120"/>
              </a:rPr>
              <a:t>。</a:t>
            </a:r>
          </a:p>
          <a:p>
            <a:pPr lvl="1" eaLnBrk="1" hangingPunct="1">
              <a:buClr>
                <a:srgbClr val="990099"/>
              </a:buClr>
            </a:pPr>
            <a:r>
              <a:rPr lang="zh-TW" altLang="en-US" sz="2600" smtClean="0">
                <a:latin typeface="標楷體" pitchFamily="65" charset="-120"/>
                <a:ea typeface="標楷體" pitchFamily="65" charset="-120"/>
              </a:rPr>
              <a:t>學生應通過學校規定之專業及語言能力</a:t>
            </a:r>
          </a:p>
          <a:p>
            <a:pPr lvl="1" eaLnBrk="1" hangingPunct="1">
              <a:buClr>
                <a:srgbClr val="990099"/>
              </a:buClr>
              <a:buFont typeface="Wingdings" pitchFamily="2" charset="2"/>
              <a:buNone/>
            </a:pPr>
            <a:r>
              <a:rPr lang="zh-TW" altLang="en-US" sz="2600" smtClean="0">
                <a:latin typeface="標楷體" pitchFamily="65" charset="-120"/>
                <a:ea typeface="標楷體" pitchFamily="65" charset="-120"/>
              </a:rPr>
              <a:t>  條件。</a:t>
            </a:r>
            <a:r>
              <a:rPr lang="zh-TW" altLang="en-US" sz="2600" smtClean="0">
                <a:solidFill>
                  <a:srgbClr val="990000"/>
                </a:solidFill>
                <a:latin typeface="標楷體" pitchFamily="65" charset="-120"/>
                <a:ea typeface="標楷體" pitchFamily="65" charset="-120"/>
              </a:rPr>
              <a:t>實習機構應經學校評估合格，且實習工作性質與就讀系科相關。</a:t>
            </a:r>
          </a:p>
        </p:txBody>
      </p:sp>
      <p:sp>
        <p:nvSpPr>
          <p:cNvPr id="4" name="矩形 3"/>
          <p:cNvSpPr/>
          <p:nvPr/>
        </p:nvSpPr>
        <p:spPr>
          <a:xfrm>
            <a:off x="8604448" y="6165304"/>
            <a:ext cx="412292" cy="584775"/>
          </a:xfrm>
          <a:prstGeom prst="rect">
            <a:avLst/>
          </a:prstGeom>
          <a:noFill/>
        </p:spPr>
        <p:txBody>
          <a:bodyPr wrap="none">
            <a:spAutoFit/>
          </a:bodyPr>
          <a:lstStyle/>
          <a:p>
            <a:pPr algn="ctr">
              <a:defRPr/>
            </a:pPr>
            <a:r>
              <a:rPr lang="en-US" altLang="zh-TW"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9</a:t>
            </a:r>
            <a:endParaRPr lang="zh-TW" alt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spd="slow">
    <p:randomBar dir="vert"/>
  </p:transition>
  <p:timing>
    <p:tnLst>
      <p:par>
        <p:cTn id="1" dur="indefinite" restart="never" nodeType="tmRoot"/>
      </p:par>
    </p:tnLst>
  </p:timing>
</p:sld>
</file>

<file path=ppt/theme/theme1.xml><?xml version="1.0" encoding="utf-8"?>
<a:theme xmlns:a="http://schemas.openxmlformats.org/drawingml/2006/main" name="特寫寫字動作的設計範本">
  <a:themeElements>
    <a:clrScheme name="特寫寫字動作的設計範本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fontScheme name="特寫寫字動作的設計範本">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標楷體" pitchFamily="65"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標楷體" pitchFamily="65" charset="-120"/>
          </a:defRPr>
        </a:defPPr>
      </a:lstStyle>
    </a:lnDef>
  </a:objectDefaults>
  <a:extraClrSchemeLst>
    <a:extraClrScheme>
      <a:clrScheme name="特寫寫字動作的設計範本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特寫寫字動作的設計範本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特寫寫字動作的設計範本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特寫寫字動作的設計範本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特寫寫字動作的設計範本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特寫寫字動作的設計範本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特寫寫字動作的設計範本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特寫寫字動作的設計範本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特寫寫字動作的設計範本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特寫寫字動作的設計範本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特寫寫字動作的設計範本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特寫寫字動作的設計範本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自訂設計">
  <a:themeElements>
    <a:clrScheme name="自訂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自訂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標楷體" pitchFamily="65"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標楷體" pitchFamily="65" charset="-120"/>
          </a:defRPr>
        </a:defPPr>
      </a:lstStyle>
    </a:lnDef>
  </a:objectDefaults>
  <a:extraClrSchemeLst>
    <a:extraClrScheme>
      <a:clrScheme name="自訂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自訂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自訂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自訂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自訂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自訂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自訂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自訂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自訂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自訂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自訂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自訂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新細明體"/>
        <a:cs typeface=""/>
      </a:majorFont>
      <a:minorFont>
        <a:latin typeface="Tahoma"/>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標楷體" pitchFamily="65"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標楷體" pitchFamily="65" charset="-12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2356</TotalTime>
  <Words>3824</Words>
  <Application>Microsoft Office PowerPoint</Application>
  <PresentationFormat>如螢幕大小 (4:3)</PresentationFormat>
  <Paragraphs>378</Paragraphs>
  <Slides>52</Slides>
  <Notes>2</Notes>
  <HiddenSlides>0</HiddenSlides>
  <MMClips>0</MMClips>
  <ScaleCrop>false</ScaleCrop>
  <HeadingPairs>
    <vt:vector size="6" baseType="variant">
      <vt:variant>
        <vt:lpstr>使用字型</vt:lpstr>
      </vt:variant>
      <vt:variant>
        <vt:i4>6</vt:i4>
      </vt:variant>
      <vt:variant>
        <vt:lpstr>佈景主題</vt:lpstr>
      </vt:variant>
      <vt:variant>
        <vt:i4>3</vt:i4>
      </vt:variant>
      <vt:variant>
        <vt:lpstr>投影片標題</vt:lpstr>
      </vt:variant>
      <vt:variant>
        <vt:i4>52</vt:i4>
      </vt:variant>
    </vt:vector>
  </HeadingPairs>
  <TitlesOfParts>
    <vt:vector size="61" baseType="lpstr">
      <vt:lpstr>Arial</vt:lpstr>
      <vt:lpstr>標楷體</vt:lpstr>
      <vt:lpstr>新細明體</vt:lpstr>
      <vt:lpstr>Tahoma</vt:lpstr>
      <vt:lpstr>Wingdings</vt:lpstr>
      <vt:lpstr>Times New Roman</vt:lpstr>
      <vt:lpstr>特寫寫字動作的設計範本</vt:lpstr>
      <vt:lpstr>自訂設計</vt:lpstr>
      <vt:lpstr>Blends</vt:lpstr>
      <vt:lpstr>計畫申請說明會</vt:lpstr>
      <vt:lpstr>簡報大綱</vt:lpstr>
      <vt:lpstr>壹、緣起</vt:lpstr>
      <vt:lpstr>壹、緣起（續）</vt:lpstr>
      <vt:lpstr>PowerPoint 簡報</vt:lpstr>
      <vt:lpstr>貳、教育部補助技專校院開設校    外實習課程作業要點</vt:lpstr>
      <vt:lpstr>貳、教育部補助技專校院開設校外實習課程作業要點（續）</vt:lpstr>
      <vt:lpstr>貳、教育部補助技專校院開設校外實習課程作業要點（續）</vt:lpstr>
      <vt:lpstr>貳、教育部補助技專校院開設校外實習課程作業要點（續）</vt:lpstr>
      <vt:lpstr>貳、教育部補助技專校院開設校外實習課程作業要點（續）</vt:lpstr>
      <vt:lpstr>貳、教育部補助技專校院開設校外實習課程作業要點（續）</vt:lpstr>
      <vt:lpstr>貳、教育部補助技專校院開設校外實習課程作業要點（續）</vt:lpstr>
      <vt:lpstr>貳、教育部補助技專校院開設校外實習課程作業要點（續）</vt:lpstr>
      <vt:lpstr>貳、教育部補助技專校院開設校外實習課程作業要點（續）</vt:lpstr>
      <vt:lpstr>貳、教育部補助技專校院開設校外實習課程作業要點（續）</vt:lpstr>
      <vt:lpstr>貳、教育部補助技專校院開設校外實習課程作業要點（續）</vt:lpstr>
      <vt:lpstr> </vt:lpstr>
      <vt:lpstr>PowerPoint 簡報</vt:lpstr>
      <vt:lpstr>一、校外實習計畫申請說明</vt:lpstr>
      <vt:lpstr>二、計畫申請流程及準備文件 </vt:lpstr>
      <vt:lpstr>二、計畫申請流程及準備文件</vt:lpstr>
      <vt:lpstr>三、資料檢核表之說明 </vt:lpstr>
      <vt:lpstr>三、資料檢核表之說明</vt:lpstr>
      <vt:lpstr>四、學校基本資料表之說明</vt:lpstr>
      <vt:lpstr>五、申請計畫書格式下載</vt:lpstr>
      <vt:lpstr>六、經費編列原則及經費補助項目說明 </vt:lpstr>
      <vt:lpstr>六、經費編列原則及經費補助項目說明 </vt:lpstr>
      <vt:lpstr>六、經費編列原則及經費補助項目說明</vt:lpstr>
      <vt:lpstr>六、經費編列原則及經費補助項目說明</vt:lpstr>
      <vt:lpstr>六、經費編列原則及經費補助項目說明</vt:lpstr>
      <vt:lpstr>PowerPoint 簡報</vt:lpstr>
      <vt:lpstr>七、經費編列注意事項</vt:lpstr>
      <vt:lpstr>七、經費編列注意事項</vt:lpstr>
      <vt:lpstr>七、經費編列注意事項</vt:lpstr>
      <vt:lpstr>七、經費編列注意事項</vt:lpstr>
      <vt:lpstr>八、計畫執行、管考及追蹤</vt:lpstr>
      <vt:lpstr>八、計畫執行、管考及追蹤</vt:lpstr>
      <vt:lpstr>八、計畫執行、管考及追蹤</vt:lpstr>
      <vt:lpstr>PowerPoint 簡報</vt:lpstr>
      <vt:lpstr>一、校外實習經費調整說明</vt:lpstr>
      <vt:lpstr>一、校外實習經費調整說明</vt:lpstr>
      <vt:lpstr>二、範例說明</vt:lpstr>
      <vt:lpstr>PowerPoint 簡報</vt:lpstr>
      <vt:lpstr>一、整體推動情形</vt:lpstr>
      <vt:lpstr>二、尚待改進事項</vt:lpstr>
      <vt:lpstr>二、尚待改進事項</vt:lpstr>
      <vt:lpstr>三、未來改進建議</vt:lpstr>
      <vt:lpstr>三、未來改進建議</vt:lpstr>
      <vt:lpstr>三、未來改進建議</vt:lpstr>
      <vt:lpstr>三、未來改進建議</vt:lpstr>
      <vt:lpstr>四、計畫聯繫</vt:lpstr>
      <vt:lpstr>簡報結束～</vt:lpstr>
    </vt:vector>
  </TitlesOfParts>
  <Company>CMT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Wei-Te</dc:creator>
  <cp:lastModifiedBy>molly</cp:lastModifiedBy>
  <cp:revision>138</cp:revision>
  <cp:lastPrinted>2013-01-17T07:07:49Z</cp:lastPrinted>
  <dcterms:created xsi:type="dcterms:W3CDTF">2006-09-15T05:37:42Z</dcterms:created>
  <dcterms:modified xsi:type="dcterms:W3CDTF">2013-03-06T10:57:32Z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TC011594371028</vt:lpwstr>
  </property>
</Properties>
</file>