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D730B-3BE5-46CF-9762-2F5A4B2545F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</dgm:pt>
    <dgm:pt modelId="{EA4650D4-E3A2-4A5F-8D44-582059ED57E7}">
      <dgm:prSet phldrT="[文字]"/>
      <dgm:spPr/>
      <dgm:t>
        <a:bodyPr/>
        <a:lstStyle/>
        <a:p>
          <a:r>
            <a:rPr lang="zh-TW" altLang="en-US" dirty="0" smtClean="0"/>
            <a:t>學校科系</a:t>
          </a:r>
          <a:endParaRPr lang="zh-TW" altLang="en-US" dirty="0"/>
        </a:p>
      </dgm:t>
    </dgm:pt>
    <dgm:pt modelId="{E2F469D8-2818-4BED-AEAB-377BB120ED75}" type="parTrans" cxnId="{9FD399A6-BF3A-405C-84B1-E918B2639DC8}">
      <dgm:prSet/>
      <dgm:spPr/>
      <dgm:t>
        <a:bodyPr/>
        <a:lstStyle/>
        <a:p>
          <a:endParaRPr lang="zh-TW" altLang="en-US"/>
        </a:p>
      </dgm:t>
    </dgm:pt>
    <dgm:pt modelId="{D3CF4FEB-669E-4AB0-8FED-70AB923C86DF}" type="sibTrans" cxnId="{9FD399A6-BF3A-405C-84B1-E918B2639DC8}">
      <dgm:prSet/>
      <dgm:spPr/>
      <dgm:t>
        <a:bodyPr/>
        <a:lstStyle/>
        <a:p>
          <a:endParaRPr lang="zh-TW" altLang="en-US"/>
        </a:p>
      </dgm:t>
    </dgm:pt>
    <dgm:pt modelId="{D82F7E03-7AEF-4796-B19A-965DA8694D0B}">
      <dgm:prSet phldrT="[文字]"/>
      <dgm:spPr/>
      <dgm:t>
        <a:bodyPr/>
        <a:lstStyle/>
        <a:p>
          <a:r>
            <a:rPr lang="zh-TW" altLang="en-US" dirty="0" smtClean="0"/>
            <a:t>產業</a:t>
          </a:r>
          <a:endParaRPr lang="zh-TW" altLang="en-US" dirty="0"/>
        </a:p>
      </dgm:t>
    </dgm:pt>
    <dgm:pt modelId="{BCF4103A-D56A-4AF0-AC0A-EF5BB69E661E}" type="parTrans" cxnId="{B375160D-525D-4F04-A34B-71E42B5E86DD}">
      <dgm:prSet/>
      <dgm:spPr/>
      <dgm:t>
        <a:bodyPr/>
        <a:lstStyle/>
        <a:p>
          <a:endParaRPr lang="zh-TW" altLang="en-US"/>
        </a:p>
      </dgm:t>
    </dgm:pt>
    <dgm:pt modelId="{CF9CDD43-8370-4723-BDB2-7566EA15AA91}" type="sibTrans" cxnId="{B375160D-525D-4F04-A34B-71E42B5E86DD}">
      <dgm:prSet/>
      <dgm:spPr/>
      <dgm:t>
        <a:bodyPr/>
        <a:lstStyle/>
        <a:p>
          <a:endParaRPr lang="zh-TW" altLang="en-US"/>
        </a:p>
      </dgm:t>
    </dgm:pt>
    <dgm:pt modelId="{8E11C307-51A0-4A31-86E5-7068E642F3D1}">
      <dgm:prSet phldrT="[文字]"/>
      <dgm:spPr/>
      <dgm:t>
        <a:bodyPr/>
        <a:lstStyle/>
        <a:p>
          <a:r>
            <a:rPr lang="zh-TW" altLang="en-US" dirty="0" smtClean="0"/>
            <a:t>老師</a:t>
          </a:r>
          <a:endParaRPr lang="zh-TW" altLang="en-US" dirty="0"/>
        </a:p>
      </dgm:t>
    </dgm:pt>
    <dgm:pt modelId="{49548E27-4927-4CDD-8808-2037E9EBA3C4}" type="parTrans" cxnId="{ADB0A03F-DDCF-4051-A67B-170E19FEB3A9}">
      <dgm:prSet/>
      <dgm:spPr/>
      <dgm:t>
        <a:bodyPr/>
        <a:lstStyle/>
        <a:p>
          <a:endParaRPr lang="zh-TW" altLang="en-US"/>
        </a:p>
      </dgm:t>
    </dgm:pt>
    <dgm:pt modelId="{1B9C0F41-4A8D-4E59-B25D-82E7F1474128}" type="sibTrans" cxnId="{ADB0A03F-DDCF-4051-A67B-170E19FEB3A9}">
      <dgm:prSet/>
      <dgm:spPr/>
      <dgm:t>
        <a:bodyPr/>
        <a:lstStyle/>
        <a:p>
          <a:endParaRPr lang="zh-TW" altLang="en-US"/>
        </a:p>
      </dgm:t>
    </dgm:pt>
    <dgm:pt modelId="{825E4C9F-350D-4B4C-BBCB-16CDB763DC38}">
      <dgm:prSet phldrT="[文字]"/>
      <dgm:spPr/>
      <dgm:t>
        <a:bodyPr/>
        <a:lstStyle/>
        <a:p>
          <a:r>
            <a:rPr lang="zh-TW" altLang="en-US" dirty="0" smtClean="0"/>
            <a:t>學生</a:t>
          </a:r>
          <a:endParaRPr lang="zh-TW" altLang="en-US" dirty="0"/>
        </a:p>
      </dgm:t>
    </dgm:pt>
    <dgm:pt modelId="{9B791B79-EC89-438C-A20B-A81834BB7997}" type="parTrans" cxnId="{AB9017EA-87F1-4263-8FE1-22E9A516CFD1}">
      <dgm:prSet/>
      <dgm:spPr/>
      <dgm:t>
        <a:bodyPr/>
        <a:lstStyle/>
        <a:p>
          <a:endParaRPr lang="zh-TW" altLang="en-US"/>
        </a:p>
      </dgm:t>
    </dgm:pt>
    <dgm:pt modelId="{3315E78F-5454-4EE6-9ABF-44B6B38AD728}" type="sibTrans" cxnId="{AB9017EA-87F1-4263-8FE1-22E9A516CFD1}">
      <dgm:prSet/>
      <dgm:spPr/>
      <dgm:t>
        <a:bodyPr/>
        <a:lstStyle/>
        <a:p>
          <a:endParaRPr lang="zh-TW" altLang="en-US"/>
        </a:p>
      </dgm:t>
    </dgm:pt>
    <dgm:pt modelId="{7EAF449A-1DDE-4D57-96DA-59AEC5A6598C}">
      <dgm:prSet phldrT="[文字]"/>
      <dgm:spPr/>
      <dgm:t>
        <a:bodyPr/>
        <a:lstStyle/>
        <a:p>
          <a:r>
            <a:rPr lang="zh-TW" altLang="en-US" dirty="0" smtClean="0"/>
            <a:t>老闆</a:t>
          </a:r>
          <a:endParaRPr lang="en-US" altLang="zh-TW" dirty="0" smtClean="0"/>
        </a:p>
      </dgm:t>
    </dgm:pt>
    <dgm:pt modelId="{045E67F0-F93D-435C-BBC2-3FA549BA120E}" type="parTrans" cxnId="{C747806C-0E21-4A1A-BA73-80EFFC941D70}">
      <dgm:prSet/>
      <dgm:spPr/>
      <dgm:t>
        <a:bodyPr/>
        <a:lstStyle/>
        <a:p>
          <a:endParaRPr lang="zh-TW" altLang="en-US"/>
        </a:p>
      </dgm:t>
    </dgm:pt>
    <dgm:pt modelId="{23745361-487C-4FB3-AE17-6C26DEB94917}" type="sibTrans" cxnId="{C747806C-0E21-4A1A-BA73-80EFFC941D70}">
      <dgm:prSet/>
      <dgm:spPr/>
      <dgm:t>
        <a:bodyPr/>
        <a:lstStyle/>
        <a:p>
          <a:endParaRPr lang="zh-TW" altLang="en-US"/>
        </a:p>
      </dgm:t>
    </dgm:pt>
    <dgm:pt modelId="{894AB83C-9DD8-4410-AE1D-771290A83EE6}">
      <dgm:prSet phldrT="[文字]"/>
      <dgm:spPr/>
      <dgm:t>
        <a:bodyPr/>
        <a:lstStyle/>
        <a:p>
          <a:r>
            <a:rPr lang="zh-TW" altLang="en-US" smtClean="0"/>
            <a:t>主管</a:t>
          </a:r>
          <a:endParaRPr lang="zh-TW" altLang="en-US" dirty="0"/>
        </a:p>
      </dgm:t>
    </dgm:pt>
    <dgm:pt modelId="{9050AD8A-B29C-48CC-AD87-8860D091DD02}" type="parTrans" cxnId="{8F6E24A0-3333-4C8E-9B76-0DB97C915C1C}">
      <dgm:prSet/>
      <dgm:spPr/>
      <dgm:t>
        <a:bodyPr/>
        <a:lstStyle/>
        <a:p>
          <a:endParaRPr lang="zh-TW" altLang="en-US"/>
        </a:p>
      </dgm:t>
    </dgm:pt>
    <dgm:pt modelId="{51EE6696-7C4C-493E-B77A-6069D0C50F8C}" type="sibTrans" cxnId="{8F6E24A0-3333-4C8E-9B76-0DB97C915C1C}">
      <dgm:prSet/>
      <dgm:spPr/>
      <dgm:t>
        <a:bodyPr/>
        <a:lstStyle/>
        <a:p>
          <a:endParaRPr lang="zh-TW" altLang="en-US"/>
        </a:p>
      </dgm:t>
    </dgm:pt>
    <dgm:pt modelId="{1416EA4C-1C6F-4FD1-8A34-9D617E9BDA02}" type="pres">
      <dgm:prSet presAssocID="{A9ED730B-3BE5-46CF-9762-2F5A4B2545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C5A9C5-6F64-40C6-97A1-A6025A62CA62}" type="pres">
      <dgm:prSet presAssocID="{EA4650D4-E3A2-4A5F-8D44-582059ED57E7}" presName="root" presStyleCnt="0"/>
      <dgm:spPr/>
    </dgm:pt>
    <dgm:pt modelId="{9C1D7A4A-7D21-4AB9-8D4E-6BB6E37DE948}" type="pres">
      <dgm:prSet presAssocID="{EA4650D4-E3A2-4A5F-8D44-582059ED57E7}" presName="rootComposite" presStyleCnt="0"/>
      <dgm:spPr/>
    </dgm:pt>
    <dgm:pt modelId="{4E5D0344-67E0-48B3-B10B-723783FE44BA}" type="pres">
      <dgm:prSet presAssocID="{EA4650D4-E3A2-4A5F-8D44-582059ED57E7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DB98218C-AFB9-4CB4-883C-4F8D44279127}" type="pres">
      <dgm:prSet presAssocID="{EA4650D4-E3A2-4A5F-8D44-582059ED57E7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3BA72249-F618-43AF-A9E8-3AAC7586BABA}" type="pres">
      <dgm:prSet presAssocID="{EA4650D4-E3A2-4A5F-8D44-582059ED57E7}" presName="childShape" presStyleCnt="0"/>
      <dgm:spPr/>
    </dgm:pt>
    <dgm:pt modelId="{EFEA5D7D-B8BC-406D-8021-AA9C650572CD}" type="pres">
      <dgm:prSet presAssocID="{49548E27-4927-4CDD-8808-2037E9EBA3C4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E6EF4D67-1DBA-448F-9D78-D82E54E5E947}" type="pres">
      <dgm:prSet presAssocID="{8E11C307-51A0-4A31-86E5-7068E642F3D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A080D-1BA0-43AB-A4C6-F685D8637789}" type="pres">
      <dgm:prSet presAssocID="{9B791B79-EC89-438C-A20B-A81834BB7997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72A11555-414F-4540-B5A5-E4D7CDD0AE64}" type="pres">
      <dgm:prSet presAssocID="{825E4C9F-350D-4B4C-BBCB-16CDB763DC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1ED310-C605-46F9-8331-0B0CD3D8AD01}" type="pres">
      <dgm:prSet presAssocID="{D82F7E03-7AEF-4796-B19A-965DA8694D0B}" presName="root" presStyleCnt="0"/>
      <dgm:spPr/>
    </dgm:pt>
    <dgm:pt modelId="{A6931494-1F99-4535-8880-6421EA02A3F3}" type="pres">
      <dgm:prSet presAssocID="{D82F7E03-7AEF-4796-B19A-965DA8694D0B}" presName="rootComposite" presStyleCnt="0"/>
      <dgm:spPr/>
    </dgm:pt>
    <dgm:pt modelId="{F5B93B4D-7619-4A98-BED6-C4CF9B898886}" type="pres">
      <dgm:prSet presAssocID="{D82F7E03-7AEF-4796-B19A-965DA8694D0B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DB94DE06-2FB5-40C3-9CAB-E5D76598015B}" type="pres">
      <dgm:prSet presAssocID="{D82F7E03-7AEF-4796-B19A-965DA8694D0B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9A826847-9088-4A30-A6EF-205352B1CEBB}" type="pres">
      <dgm:prSet presAssocID="{D82F7E03-7AEF-4796-B19A-965DA8694D0B}" presName="childShape" presStyleCnt="0"/>
      <dgm:spPr/>
    </dgm:pt>
    <dgm:pt modelId="{D15552B0-6CD6-460B-B765-5012828CB7E4}" type="pres">
      <dgm:prSet presAssocID="{045E67F0-F93D-435C-BBC2-3FA549BA120E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BB7E52A1-2ABE-4FBC-82E5-B24384A439EE}" type="pres">
      <dgm:prSet presAssocID="{7EAF449A-1DDE-4D57-96DA-59AEC5A6598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6307A1-CB01-49A5-AFB5-6DF3DB107693}" type="pres">
      <dgm:prSet presAssocID="{9050AD8A-B29C-48CC-AD87-8860D091DD02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1AC496EF-7BAA-4D19-B5B9-4169E04EBCBC}" type="pres">
      <dgm:prSet presAssocID="{894AB83C-9DD8-4410-AE1D-771290A83EE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869455-956D-4BD5-B05A-4E762ED7DA53}" type="presOf" srcId="{D82F7E03-7AEF-4796-B19A-965DA8694D0B}" destId="{F5B93B4D-7619-4A98-BED6-C4CF9B898886}" srcOrd="0" destOrd="0" presId="urn:microsoft.com/office/officeart/2005/8/layout/hierarchy3"/>
    <dgm:cxn modelId="{FB0D21AE-5A55-4A5E-9DA2-4A02A1D6769E}" type="presOf" srcId="{9B791B79-EC89-438C-A20B-A81834BB7997}" destId="{499A080D-1BA0-43AB-A4C6-F685D8637789}" srcOrd="0" destOrd="0" presId="urn:microsoft.com/office/officeart/2005/8/layout/hierarchy3"/>
    <dgm:cxn modelId="{84337439-668A-43B8-8BF2-7042F9598A7E}" type="presOf" srcId="{9050AD8A-B29C-48CC-AD87-8860D091DD02}" destId="{F06307A1-CB01-49A5-AFB5-6DF3DB107693}" srcOrd="0" destOrd="0" presId="urn:microsoft.com/office/officeart/2005/8/layout/hierarchy3"/>
    <dgm:cxn modelId="{C747806C-0E21-4A1A-BA73-80EFFC941D70}" srcId="{D82F7E03-7AEF-4796-B19A-965DA8694D0B}" destId="{7EAF449A-1DDE-4D57-96DA-59AEC5A6598C}" srcOrd="0" destOrd="0" parTransId="{045E67F0-F93D-435C-BBC2-3FA549BA120E}" sibTransId="{23745361-487C-4FB3-AE17-6C26DEB94917}"/>
    <dgm:cxn modelId="{ADB0A03F-DDCF-4051-A67B-170E19FEB3A9}" srcId="{EA4650D4-E3A2-4A5F-8D44-582059ED57E7}" destId="{8E11C307-51A0-4A31-86E5-7068E642F3D1}" srcOrd="0" destOrd="0" parTransId="{49548E27-4927-4CDD-8808-2037E9EBA3C4}" sibTransId="{1B9C0F41-4A8D-4E59-B25D-82E7F1474128}"/>
    <dgm:cxn modelId="{6CF2C600-087D-4CF6-8030-E05FAEA8F4E7}" type="presOf" srcId="{8E11C307-51A0-4A31-86E5-7068E642F3D1}" destId="{E6EF4D67-1DBA-448F-9D78-D82E54E5E947}" srcOrd="0" destOrd="0" presId="urn:microsoft.com/office/officeart/2005/8/layout/hierarchy3"/>
    <dgm:cxn modelId="{ADC73590-B4AF-4371-A777-4C59686A1F59}" type="presOf" srcId="{894AB83C-9DD8-4410-AE1D-771290A83EE6}" destId="{1AC496EF-7BAA-4D19-B5B9-4169E04EBCBC}" srcOrd="0" destOrd="0" presId="urn:microsoft.com/office/officeart/2005/8/layout/hierarchy3"/>
    <dgm:cxn modelId="{7BFAD7FD-11B1-45C0-9E3D-06C29CA870AF}" type="presOf" srcId="{49548E27-4927-4CDD-8808-2037E9EBA3C4}" destId="{EFEA5D7D-B8BC-406D-8021-AA9C650572CD}" srcOrd="0" destOrd="0" presId="urn:microsoft.com/office/officeart/2005/8/layout/hierarchy3"/>
    <dgm:cxn modelId="{2A8BD8B6-3988-4E5E-841E-EA3D05BBD3A7}" type="presOf" srcId="{A9ED730B-3BE5-46CF-9762-2F5A4B2545FA}" destId="{1416EA4C-1C6F-4FD1-8A34-9D617E9BDA02}" srcOrd="0" destOrd="0" presId="urn:microsoft.com/office/officeart/2005/8/layout/hierarchy3"/>
    <dgm:cxn modelId="{A511FF8E-BBB1-4310-A719-BACE271EE63D}" type="presOf" srcId="{045E67F0-F93D-435C-BBC2-3FA549BA120E}" destId="{D15552B0-6CD6-460B-B765-5012828CB7E4}" srcOrd="0" destOrd="0" presId="urn:microsoft.com/office/officeart/2005/8/layout/hierarchy3"/>
    <dgm:cxn modelId="{B7DDD7AB-8AF9-4132-BA99-25F3E5E9CF0F}" type="presOf" srcId="{EA4650D4-E3A2-4A5F-8D44-582059ED57E7}" destId="{4E5D0344-67E0-48B3-B10B-723783FE44BA}" srcOrd="0" destOrd="0" presId="urn:microsoft.com/office/officeart/2005/8/layout/hierarchy3"/>
    <dgm:cxn modelId="{3A5A8E6E-9C1F-41F0-AD20-E5593583C016}" type="presOf" srcId="{D82F7E03-7AEF-4796-B19A-965DA8694D0B}" destId="{DB94DE06-2FB5-40C3-9CAB-E5D76598015B}" srcOrd="1" destOrd="0" presId="urn:microsoft.com/office/officeart/2005/8/layout/hierarchy3"/>
    <dgm:cxn modelId="{D417DE37-BD8D-45D6-A16D-30BD0176850E}" type="presOf" srcId="{EA4650D4-E3A2-4A5F-8D44-582059ED57E7}" destId="{DB98218C-AFB9-4CB4-883C-4F8D44279127}" srcOrd="1" destOrd="0" presId="urn:microsoft.com/office/officeart/2005/8/layout/hierarchy3"/>
    <dgm:cxn modelId="{8F6E24A0-3333-4C8E-9B76-0DB97C915C1C}" srcId="{D82F7E03-7AEF-4796-B19A-965DA8694D0B}" destId="{894AB83C-9DD8-4410-AE1D-771290A83EE6}" srcOrd="1" destOrd="0" parTransId="{9050AD8A-B29C-48CC-AD87-8860D091DD02}" sibTransId="{51EE6696-7C4C-493E-B77A-6069D0C50F8C}"/>
    <dgm:cxn modelId="{9FD399A6-BF3A-405C-84B1-E918B2639DC8}" srcId="{A9ED730B-3BE5-46CF-9762-2F5A4B2545FA}" destId="{EA4650D4-E3A2-4A5F-8D44-582059ED57E7}" srcOrd="0" destOrd="0" parTransId="{E2F469D8-2818-4BED-AEAB-377BB120ED75}" sibTransId="{D3CF4FEB-669E-4AB0-8FED-70AB923C86DF}"/>
    <dgm:cxn modelId="{F0B28152-ECC5-4EAD-A2E5-35C3B06FF889}" type="presOf" srcId="{7EAF449A-1DDE-4D57-96DA-59AEC5A6598C}" destId="{BB7E52A1-2ABE-4FBC-82E5-B24384A439EE}" srcOrd="0" destOrd="0" presId="urn:microsoft.com/office/officeart/2005/8/layout/hierarchy3"/>
    <dgm:cxn modelId="{B375160D-525D-4F04-A34B-71E42B5E86DD}" srcId="{A9ED730B-3BE5-46CF-9762-2F5A4B2545FA}" destId="{D82F7E03-7AEF-4796-B19A-965DA8694D0B}" srcOrd="1" destOrd="0" parTransId="{BCF4103A-D56A-4AF0-AC0A-EF5BB69E661E}" sibTransId="{CF9CDD43-8370-4723-BDB2-7566EA15AA91}"/>
    <dgm:cxn modelId="{AB9017EA-87F1-4263-8FE1-22E9A516CFD1}" srcId="{EA4650D4-E3A2-4A5F-8D44-582059ED57E7}" destId="{825E4C9F-350D-4B4C-BBCB-16CDB763DC38}" srcOrd="1" destOrd="0" parTransId="{9B791B79-EC89-438C-A20B-A81834BB7997}" sibTransId="{3315E78F-5454-4EE6-9ABF-44B6B38AD728}"/>
    <dgm:cxn modelId="{8C1D20FA-BE00-43E0-AD23-83848E32B7CA}" type="presOf" srcId="{825E4C9F-350D-4B4C-BBCB-16CDB763DC38}" destId="{72A11555-414F-4540-B5A5-E4D7CDD0AE64}" srcOrd="0" destOrd="0" presId="urn:microsoft.com/office/officeart/2005/8/layout/hierarchy3"/>
    <dgm:cxn modelId="{D4ADCE7E-CE78-4F28-9D5E-2D44FF925D4E}" type="presParOf" srcId="{1416EA4C-1C6F-4FD1-8A34-9D617E9BDA02}" destId="{98C5A9C5-6F64-40C6-97A1-A6025A62CA62}" srcOrd="0" destOrd="0" presId="urn:microsoft.com/office/officeart/2005/8/layout/hierarchy3"/>
    <dgm:cxn modelId="{01D6A7CB-AE88-4BC0-9DBC-4201DCA13393}" type="presParOf" srcId="{98C5A9C5-6F64-40C6-97A1-A6025A62CA62}" destId="{9C1D7A4A-7D21-4AB9-8D4E-6BB6E37DE948}" srcOrd="0" destOrd="0" presId="urn:microsoft.com/office/officeart/2005/8/layout/hierarchy3"/>
    <dgm:cxn modelId="{3956B638-9B06-4049-8FC8-9280D1242041}" type="presParOf" srcId="{9C1D7A4A-7D21-4AB9-8D4E-6BB6E37DE948}" destId="{4E5D0344-67E0-48B3-B10B-723783FE44BA}" srcOrd="0" destOrd="0" presId="urn:microsoft.com/office/officeart/2005/8/layout/hierarchy3"/>
    <dgm:cxn modelId="{93C56509-B5A6-4F27-9F49-A9F9BB636C48}" type="presParOf" srcId="{9C1D7A4A-7D21-4AB9-8D4E-6BB6E37DE948}" destId="{DB98218C-AFB9-4CB4-883C-4F8D44279127}" srcOrd="1" destOrd="0" presId="urn:microsoft.com/office/officeart/2005/8/layout/hierarchy3"/>
    <dgm:cxn modelId="{3A467B2A-0BBD-4F15-8696-DEBA5FB1D368}" type="presParOf" srcId="{98C5A9C5-6F64-40C6-97A1-A6025A62CA62}" destId="{3BA72249-F618-43AF-A9E8-3AAC7586BABA}" srcOrd="1" destOrd="0" presId="urn:microsoft.com/office/officeart/2005/8/layout/hierarchy3"/>
    <dgm:cxn modelId="{C132109F-A416-49FD-85B1-9B8673F981AB}" type="presParOf" srcId="{3BA72249-F618-43AF-A9E8-3AAC7586BABA}" destId="{EFEA5D7D-B8BC-406D-8021-AA9C650572CD}" srcOrd="0" destOrd="0" presId="urn:microsoft.com/office/officeart/2005/8/layout/hierarchy3"/>
    <dgm:cxn modelId="{90D6E9EB-013C-4F10-9D53-FDD92E9009DA}" type="presParOf" srcId="{3BA72249-F618-43AF-A9E8-3AAC7586BABA}" destId="{E6EF4D67-1DBA-448F-9D78-D82E54E5E947}" srcOrd="1" destOrd="0" presId="urn:microsoft.com/office/officeart/2005/8/layout/hierarchy3"/>
    <dgm:cxn modelId="{72D6F7F1-029D-4F8A-A380-01A0608CE947}" type="presParOf" srcId="{3BA72249-F618-43AF-A9E8-3AAC7586BABA}" destId="{499A080D-1BA0-43AB-A4C6-F685D8637789}" srcOrd="2" destOrd="0" presId="urn:microsoft.com/office/officeart/2005/8/layout/hierarchy3"/>
    <dgm:cxn modelId="{92562C94-1CD6-4F64-B17A-111F5EF9F041}" type="presParOf" srcId="{3BA72249-F618-43AF-A9E8-3AAC7586BABA}" destId="{72A11555-414F-4540-B5A5-E4D7CDD0AE64}" srcOrd="3" destOrd="0" presId="urn:microsoft.com/office/officeart/2005/8/layout/hierarchy3"/>
    <dgm:cxn modelId="{28BF7337-164A-4E20-8B21-A185C27ED70F}" type="presParOf" srcId="{1416EA4C-1C6F-4FD1-8A34-9D617E9BDA02}" destId="{831ED310-C605-46F9-8331-0B0CD3D8AD01}" srcOrd="1" destOrd="0" presId="urn:microsoft.com/office/officeart/2005/8/layout/hierarchy3"/>
    <dgm:cxn modelId="{B9F52F42-2D31-4323-8ADE-6545401B63BD}" type="presParOf" srcId="{831ED310-C605-46F9-8331-0B0CD3D8AD01}" destId="{A6931494-1F99-4535-8880-6421EA02A3F3}" srcOrd="0" destOrd="0" presId="urn:microsoft.com/office/officeart/2005/8/layout/hierarchy3"/>
    <dgm:cxn modelId="{2D082376-234F-44AD-914B-2FD16A3DA0B8}" type="presParOf" srcId="{A6931494-1F99-4535-8880-6421EA02A3F3}" destId="{F5B93B4D-7619-4A98-BED6-C4CF9B898886}" srcOrd="0" destOrd="0" presId="urn:microsoft.com/office/officeart/2005/8/layout/hierarchy3"/>
    <dgm:cxn modelId="{EC43C795-8519-4B35-A51D-21E209ECDD9F}" type="presParOf" srcId="{A6931494-1F99-4535-8880-6421EA02A3F3}" destId="{DB94DE06-2FB5-40C3-9CAB-E5D76598015B}" srcOrd="1" destOrd="0" presId="urn:microsoft.com/office/officeart/2005/8/layout/hierarchy3"/>
    <dgm:cxn modelId="{79872DD4-E565-4887-9BC3-B04A1B04FE19}" type="presParOf" srcId="{831ED310-C605-46F9-8331-0B0CD3D8AD01}" destId="{9A826847-9088-4A30-A6EF-205352B1CEBB}" srcOrd="1" destOrd="0" presId="urn:microsoft.com/office/officeart/2005/8/layout/hierarchy3"/>
    <dgm:cxn modelId="{E6B2C945-3786-4E21-A2E9-AEB0F6DC3588}" type="presParOf" srcId="{9A826847-9088-4A30-A6EF-205352B1CEBB}" destId="{D15552B0-6CD6-460B-B765-5012828CB7E4}" srcOrd="0" destOrd="0" presId="urn:microsoft.com/office/officeart/2005/8/layout/hierarchy3"/>
    <dgm:cxn modelId="{A899F86B-E050-4241-9B4D-81ED095A70A6}" type="presParOf" srcId="{9A826847-9088-4A30-A6EF-205352B1CEBB}" destId="{BB7E52A1-2ABE-4FBC-82E5-B24384A439EE}" srcOrd="1" destOrd="0" presId="urn:microsoft.com/office/officeart/2005/8/layout/hierarchy3"/>
    <dgm:cxn modelId="{99E70DD5-1172-426E-92B6-2D2C08D93ADF}" type="presParOf" srcId="{9A826847-9088-4A30-A6EF-205352B1CEBB}" destId="{F06307A1-CB01-49A5-AFB5-6DF3DB107693}" srcOrd="2" destOrd="0" presId="urn:microsoft.com/office/officeart/2005/8/layout/hierarchy3"/>
    <dgm:cxn modelId="{832D5DC9-FE78-460D-99F8-E548760214DC}" type="presParOf" srcId="{9A826847-9088-4A30-A6EF-205352B1CEBB}" destId="{1AC496EF-7BAA-4D19-B5B9-4169E04EBC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C70D5-1C7A-4CD8-B10C-F2EF4164CCE8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5A36C7-B2F0-4897-B46B-A6AEC860F626}">
      <dgm:prSet phldrT="[文字]"/>
      <dgm:spPr/>
      <dgm:t>
        <a:bodyPr/>
        <a:lstStyle/>
        <a:p>
          <a:r>
            <a:rPr lang="zh-TW" altLang="en-US" dirty="0" smtClean="0"/>
            <a:t>協同教學</a:t>
          </a:r>
          <a:endParaRPr lang="zh-TW" altLang="en-US" dirty="0"/>
        </a:p>
      </dgm:t>
    </dgm:pt>
    <dgm:pt modelId="{79AF190D-96A8-4AAD-B792-979119C9C55F}" type="parTrans" cxnId="{2E48D995-CE4D-4DE9-991F-1E1069FA2F65}">
      <dgm:prSet/>
      <dgm:spPr/>
      <dgm:t>
        <a:bodyPr/>
        <a:lstStyle/>
        <a:p>
          <a:endParaRPr lang="zh-TW" altLang="en-US"/>
        </a:p>
      </dgm:t>
    </dgm:pt>
    <dgm:pt modelId="{2B44BA2A-4A8C-4191-9AD5-78B6EF8A382F}" type="sibTrans" cxnId="{2E48D995-CE4D-4DE9-991F-1E1069FA2F65}">
      <dgm:prSet/>
      <dgm:spPr/>
      <dgm:t>
        <a:bodyPr/>
        <a:lstStyle/>
        <a:p>
          <a:endParaRPr lang="zh-TW" altLang="en-US"/>
        </a:p>
      </dgm:t>
    </dgm:pt>
    <dgm:pt modelId="{1F455CE3-D323-4E46-8D7E-50A490A50402}">
      <dgm:prSet phldrT="[文字]"/>
      <dgm:spPr/>
      <dgm:t>
        <a:bodyPr/>
        <a:lstStyle/>
        <a:p>
          <a:r>
            <a:rPr lang="zh-TW" altLang="en-US" dirty="0" smtClean="0"/>
            <a:t>學校對產業</a:t>
          </a:r>
          <a:endParaRPr lang="zh-TW" altLang="en-US" dirty="0"/>
        </a:p>
      </dgm:t>
    </dgm:pt>
    <dgm:pt modelId="{7432C685-BD5B-49EA-8B2A-F2FBB09D382E}" type="parTrans" cxnId="{80ABF5AC-5D3B-473B-BE95-03780585D530}">
      <dgm:prSet/>
      <dgm:spPr/>
      <dgm:t>
        <a:bodyPr/>
        <a:lstStyle/>
        <a:p>
          <a:endParaRPr lang="zh-TW" altLang="en-US"/>
        </a:p>
      </dgm:t>
    </dgm:pt>
    <dgm:pt modelId="{46440068-FE53-4C86-B21E-67A795B0902F}" type="sibTrans" cxnId="{80ABF5AC-5D3B-473B-BE95-03780585D530}">
      <dgm:prSet/>
      <dgm:spPr/>
      <dgm:t>
        <a:bodyPr/>
        <a:lstStyle/>
        <a:p>
          <a:endParaRPr lang="zh-TW" altLang="en-US"/>
        </a:p>
      </dgm:t>
    </dgm:pt>
    <dgm:pt modelId="{4C584643-5631-4BBF-A878-67447158AEE1}">
      <dgm:prSet phldrT="[文字]"/>
      <dgm:spPr/>
      <dgm:t>
        <a:bodyPr/>
        <a:lstStyle/>
        <a:p>
          <a:r>
            <a:rPr lang="zh-TW" altLang="en-US" dirty="0" smtClean="0"/>
            <a:t>校外參觀</a:t>
          </a:r>
          <a:endParaRPr lang="zh-TW" altLang="en-US" dirty="0"/>
        </a:p>
      </dgm:t>
    </dgm:pt>
    <dgm:pt modelId="{C1E4C69E-CA4B-436A-A0AD-E0A70FD3BF5B}" type="parTrans" cxnId="{C10575B3-4CF8-4BC1-9277-7C769975918C}">
      <dgm:prSet/>
      <dgm:spPr/>
      <dgm:t>
        <a:bodyPr/>
        <a:lstStyle/>
        <a:p>
          <a:endParaRPr lang="zh-TW" altLang="en-US"/>
        </a:p>
      </dgm:t>
    </dgm:pt>
    <dgm:pt modelId="{0E7BDEDD-44BF-4774-842E-266B8F351F29}" type="sibTrans" cxnId="{C10575B3-4CF8-4BC1-9277-7C769975918C}">
      <dgm:prSet/>
      <dgm:spPr/>
      <dgm:t>
        <a:bodyPr/>
        <a:lstStyle/>
        <a:p>
          <a:endParaRPr lang="zh-TW" altLang="en-US"/>
        </a:p>
      </dgm:t>
    </dgm:pt>
    <dgm:pt modelId="{4873F925-E538-49AC-B578-3213E0FC3589}">
      <dgm:prSet phldrT="[文字]"/>
      <dgm:spPr/>
      <dgm:t>
        <a:bodyPr/>
        <a:lstStyle/>
        <a:p>
          <a:r>
            <a:rPr lang="zh-TW" altLang="en-US" dirty="0" smtClean="0"/>
            <a:t>畢業服務</a:t>
          </a:r>
          <a:endParaRPr lang="zh-TW" altLang="en-US" dirty="0"/>
        </a:p>
      </dgm:t>
    </dgm:pt>
    <dgm:pt modelId="{D9A81DEB-CEBC-4296-B0AD-1CCA4DA21A94}" type="parTrans" cxnId="{534609E1-8ABB-492B-A46F-AD4907C5DCD0}">
      <dgm:prSet/>
      <dgm:spPr/>
      <dgm:t>
        <a:bodyPr/>
        <a:lstStyle/>
        <a:p>
          <a:endParaRPr lang="zh-TW" altLang="en-US"/>
        </a:p>
      </dgm:t>
    </dgm:pt>
    <dgm:pt modelId="{7657FC55-8384-4A00-9738-4FBB61A23A56}" type="sibTrans" cxnId="{534609E1-8ABB-492B-A46F-AD4907C5DCD0}">
      <dgm:prSet/>
      <dgm:spPr/>
      <dgm:t>
        <a:bodyPr/>
        <a:lstStyle/>
        <a:p>
          <a:endParaRPr lang="zh-TW" altLang="en-US"/>
        </a:p>
      </dgm:t>
    </dgm:pt>
    <dgm:pt modelId="{14781DA0-8A82-4837-B53B-A5420B06213B}">
      <dgm:prSet phldrT="[文字]"/>
      <dgm:spPr/>
      <dgm:t>
        <a:bodyPr/>
        <a:lstStyle/>
        <a:p>
          <a:r>
            <a:rPr lang="zh-TW" altLang="en-US" dirty="0" smtClean="0"/>
            <a:t>建教合作</a:t>
          </a:r>
          <a:endParaRPr lang="zh-TW" altLang="en-US" dirty="0"/>
        </a:p>
      </dgm:t>
    </dgm:pt>
    <dgm:pt modelId="{E083307F-7D15-472F-9847-7497B0D206EB}" type="parTrans" cxnId="{B088B70E-D3E1-4432-87C2-941A811AB560}">
      <dgm:prSet/>
      <dgm:spPr/>
      <dgm:t>
        <a:bodyPr/>
        <a:lstStyle/>
        <a:p>
          <a:endParaRPr lang="zh-TW" altLang="en-US"/>
        </a:p>
      </dgm:t>
    </dgm:pt>
    <dgm:pt modelId="{C06A3D77-7830-42D4-BD78-0E10AED41E42}" type="sibTrans" cxnId="{B088B70E-D3E1-4432-87C2-941A811AB560}">
      <dgm:prSet/>
      <dgm:spPr/>
      <dgm:t>
        <a:bodyPr/>
        <a:lstStyle/>
        <a:p>
          <a:endParaRPr lang="zh-TW" altLang="en-US"/>
        </a:p>
      </dgm:t>
    </dgm:pt>
    <dgm:pt modelId="{955E2CF1-8875-4A19-8629-BB59FA133310}">
      <dgm:prSet phldrT="[文字]"/>
      <dgm:spPr/>
      <dgm:t>
        <a:bodyPr/>
        <a:lstStyle/>
        <a:p>
          <a:r>
            <a:rPr lang="zh-TW" altLang="en-US" dirty="0" smtClean="0"/>
            <a:t>校外實習</a:t>
          </a:r>
          <a:endParaRPr lang="zh-TW" altLang="en-US" dirty="0"/>
        </a:p>
      </dgm:t>
    </dgm:pt>
    <dgm:pt modelId="{B9371BDA-C1A9-41CF-9F32-2E9D752A10D4}" type="parTrans" cxnId="{CDEED08F-43D3-4B0C-935F-E3E1656773C2}">
      <dgm:prSet/>
      <dgm:spPr/>
      <dgm:t>
        <a:bodyPr/>
        <a:lstStyle/>
        <a:p>
          <a:endParaRPr lang="zh-TW" altLang="en-US"/>
        </a:p>
      </dgm:t>
    </dgm:pt>
    <dgm:pt modelId="{22B906A1-67D7-4FD3-A094-0A9E32C2218C}" type="sibTrans" cxnId="{CDEED08F-43D3-4B0C-935F-E3E1656773C2}">
      <dgm:prSet/>
      <dgm:spPr/>
      <dgm:t>
        <a:bodyPr/>
        <a:lstStyle/>
        <a:p>
          <a:endParaRPr lang="zh-TW" altLang="en-US"/>
        </a:p>
      </dgm:t>
    </dgm:pt>
    <dgm:pt modelId="{63026024-6BAA-4FC4-B296-718363AE6AFE}">
      <dgm:prSet phldrT="[文字]"/>
      <dgm:spPr/>
      <dgm:t>
        <a:bodyPr/>
        <a:lstStyle/>
        <a:p>
          <a:r>
            <a:rPr lang="zh-TW" altLang="en-US" dirty="0" smtClean="0"/>
            <a:t>產業對學校</a:t>
          </a:r>
          <a:endParaRPr lang="zh-TW" altLang="en-US" dirty="0"/>
        </a:p>
      </dgm:t>
    </dgm:pt>
    <dgm:pt modelId="{D192B721-7D00-4A9F-866F-941F503BE8F8}" type="sibTrans" cxnId="{8BA8B836-EF86-4322-A85D-A387B4115B58}">
      <dgm:prSet/>
      <dgm:spPr/>
      <dgm:t>
        <a:bodyPr/>
        <a:lstStyle/>
        <a:p>
          <a:endParaRPr lang="zh-TW" altLang="en-US"/>
        </a:p>
      </dgm:t>
    </dgm:pt>
    <dgm:pt modelId="{0E6CC524-0386-4AE7-899D-740356A7C3AC}" type="parTrans" cxnId="{8BA8B836-EF86-4322-A85D-A387B4115B58}">
      <dgm:prSet/>
      <dgm:spPr/>
      <dgm:t>
        <a:bodyPr/>
        <a:lstStyle/>
        <a:p>
          <a:endParaRPr lang="zh-TW" altLang="en-US"/>
        </a:p>
      </dgm:t>
    </dgm:pt>
    <dgm:pt modelId="{65928BF2-0445-470A-9B5B-37DDD5894575}">
      <dgm:prSet phldrT="[文字]"/>
      <dgm:spPr/>
      <dgm:t>
        <a:bodyPr/>
        <a:lstStyle/>
        <a:p>
          <a:r>
            <a:rPr lang="zh-TW" altLang="en-US" dirty="0" smtClean="0"/>
            <a:t>蒞系演講</a:t>
          </a:r>
          <a:endParaRPr lang="zh-TW" altLang="en-US" dirty="0"/>
        </a:p>
      </dgm:t>
    </dgm:pt>
    <dgm:pt modelId="{49AE5B14-358C-4554-975F-0550DB28E1BD}" type="parTrans" cxnId="{DA7A6537-7A5D-48A9-9816-1AD9798A4220}">
      <dgm:prSet/>
      <dgm:spPr/>
      <dgm:t>
        <a:bodyPr/>
        <a:lstStyle/>
        <a:p>
          <a:endParaRPr lang="zh-TW" altLang="en-US"/>
        </a:p>
      </dgm:t>
    </dgm:pt>
    <dgm:pt modelId="{F0E42D77-0DF0-4589-81DF-4DA8D5F2F426}" type="sibTrans" cxnId="{DA7A6537-7A5D-48A9-9816-1AD9798A4220}">
      <dgm:prSet/>
      <dgm:spPr/>
      <dgm:t>
        <a:bodyPr/>
        <a:lstStyle/>
        <a:p>
          <a:endParaRPr lang="zh-TW" altLang="en-US"/>
        </a:p>
      </dgm:t>
    </dgm:pt>
    <dgm:pt modelId="{667BCE3C-2F5D-4E27-B77F-93AF5865A234}" type="pres">
      <dgm:prSet presAssocID="{1B5C70D5-1C7A-4CD8-B10C-F2EF4164CCE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67326BF-D011-4BB0-BD2A-5984138BBCEA}" type="pres">
      <dgm:prSet presAssocID="{63026024-6BAA-4FC4-B296-718363AE6AFE}" presName="compositeNode" presStyleCnt="0">
        <dgm:presLayoutVars>
          <dgm:bulletEnabled val="1"/>
        </dgm:presLayoutVars>
      </dgm:prSet>
      <dgm:spPr/>
    </dgm:pt>
    <dgm:pt modelId="{B0D7DA8B-7B83-4169-9C7A-6B3735C64CEA}" type="pres">
      <dgm:prSet presAssocID="{63026024-6BAA-4FC4-B296-718363AE6AFE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6B409D-CFAD-4C74-A2A6-CCA29D9C14E8}" type="pres">
      <dgm:prSet presAssocID="{63026024-6BAA-4FC4-B296-718363AE6AF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1C252B-58C1-488B-8D71-40CBBF203699}" type="pres">
      <dgm:prSet presAssocID="{63026024-6BAA-4FC4-B296-718363AE6AFE}" presName="parentNode" presStyleLbl="revTx" presStyleIdx="0" presStyleCnt="2" custAng="5400000" custLinFactX="175205" custLinFactNeighborX="200000" custLinFactNeighborY="-590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B7038-DC67-4941-B4A3-53F5C5B8E1F5}" type="pres">
      <dgm:prSet presAssocID="{D192B721-7D00-4A9F-866F-941F503BE8F8}" presName="sibTrans" presStyleCnt="0"/>
      <dgm:spPr/>
    </dgm:pt>
    <dgm:pt modelId="{25BAE57A-CE13-4FA6-B083-CF8B3F2FE609}" type="pres">
      <dgm:prSet presAssocID="{1F455CE3-D323-4E46-8D7E-50A490A50402}" presName="compositeNode" presStyleCnt="0">
        <dgm:presLayoutVars>
          <dgm:bulletEnabled val="1"/>
        </dgm:presLayoutVars>
      </dgm:prSet>
      <dgm:spPr/>
    </dgm:pt>
    <dgm:pt modelId="{212158A2-4E70-4D00-8D1D-05A632BCF3DF}" type="pres">
      <dgm:prSet presAssocID="{1F455CE3-D323-4E46-8D7E-50A490A50402}" presName="image" presStyleLbl="fgImgPlace1" presStyleIdx="1" presStyleCnt="2" custLinFactNeighborX="-44048" custLinFactNeighborY="-19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12E065-01DF-4BE9-BDEA-979874571307}" type="pres">
      <dgm:prSet presAssocID="{1F455CE3-D323-4E46-8D7E-50A490A50402}" presName="childNode" presStyleLbl="node1" presStyleIdx="1" presStyleCnt="2" custLinFactNeighborX="-16545" custLinFactNeighborY="-12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986FB-641E-473F-A5FF-DD9F9708781B}" type="pres">
      <dgm:prSet presAssocID="{1F455CE3-D323-4E46-8D7E-50A490A50402}" presName="parentNode" presStyleLbl="revTx" presStyleIdx="1" presStyleCnt="2" custAng="5400000" custLinFactX="153891" custLinFactNeighborX="200000" custLinFactNeighborY="-590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E38867-E30A-4E9D-B13D-E79CAEE187F2}" type="presOf" srcId="{65928BF2-0445-470A-9B5B-37DDD5894575}" destId="{1B6B409D-CFAD-4C74-A2A6-CCA29D9C14E8}" srcOrd="0" destOrd="1" presId="urn:microsoft.com/office/officeart/2005/8/layout/hList2#1"/>
    <dgm:cxn modelId="{CDF16742-73ED-4C74-BEAE-E598DB6E2C96}" type="presOf" srcId="{1B5C70D5-1C7A-4CD8-B10C-F2EF4164CCE8}" destId="{667BCE3C-2F5D-4E27-B77F-93AF5865A234}" srcOrd="0" destOrd="0" presId="urn:microsoft.com/office/officeart/2005/8/layout/hList2#1"/>
    <dgm:cxn modelId="{A64F2B9F-C617-4232-B472-6E15C5CC3274}" type="presOf" srcId="{63026024-6BAA-4FC4-B296-718363AE6AFE}" destId="{F71C252B-58C1-488B-8D71-40CBBF203699}" srcOrd="0" destOrd="0" presId="urn:microsoft.com/office/officeart/2005/8/layout/hList2#1"/>
    <dgm:cxn modelId="{C10575B3-4CF8-4BC1-9277-7C769975918C}" srcId="{1F455CE3-D323-4E46-8D7E-50A490A50402}" destId="{4C584643-5631-4BBF-A878-67447158AEE1}" srcOrd="0" destOrd="0" parTransId="{C1E4C69E-CA4B-436A-A0AD-E0A70FD3BF5B}" sibTransId="{0E7BDEDD-44BF-4774-842E-266B8F351F29}"/>
    <dgm:cxn modelId="{99759CDF-03CB-4B86-B7BF-39D2A2E544AC}" type="presOf" srcId="{4873F925-E538-49AC-B578-3213E0FC3589}" destId="{DB12E065-01DF-4BE9-BDEA-979874571307}" srcOrd="0" destOrd="2" presId="urn:microsoft.com/office/officeart/2005/8/layout/hList2#1"/>
    <dgm:cxn modelId="{93FE0DF4-EC2D-49A9-BB5D-E9D75216BDCA}" type="presOf" srcId="{14781DA0-8A82-4837-B53B-A5420B06213B}" destId="{1B6B409D-CFAD-4C74-A2A6-CCA29D9C14E8}" srcOrd="0" destOrd="2" presId="urn:microsoft.com/office/officeart/2005/8/layout/hList2#1"/>
    <dgm:cxn modelId="{DA7A6537-7A5D-48A9-9816-1AD9798A4220}" srcId="{63026024-6BAA-4FC4-B296-718363AE6AFE}" destId="{65928BF2-0445-470A-9B5B-37DDD5894575}" srcOrd="1" destOrd="0" parTransId="{49AE5B14-358C-4554-975F-0550DB28E1BD}" sibTransId="{F0E42D77-0DF0-4589-81DF-4DA8D5F2F426}"/>
    <dgm:cxn modelId="{E686A439-AE68-408C-8CFD-65F1D2C296EA}" type="presOf" srcId="{1F455CE3-D323-4E46-8D7E-50A490A50402}" destId="{05D986FB-641E-473F-A5FF-DD9F9708781B}" srcOrd="0" destOrd="0" presId="urn:microsoft.com/office/officeart/2005/8/layout/hList2#1"/>
    <dgm:cxn modelId="{8BA8B836-EF86-4322-A85D-A387B4115B58}" srcId="{1B5C70D5-1C7A-4CD8-B10C-F2EF4164CCE8}" destId="{63026024-6BAA-4FC4-B296-718363AE6AFE}" srcOrd="0" destOrd="0" parTransId="{0E6CC524-0386-4AE7-899D-740356A7C3AC}" sibTransId="{D192B721-7D00-4A9F-866F-941F503BE8F8}"/>
    <dgm:cxn modelId="{2E48D995-CE4D-4DE9-991F-1E1069FA2F65}" srcId="{63026024-6BAA-4FC4-B296-718363AE6AFE}" destId="{365A36C7-B2F0-4897-B46B-A6AEC860F626}" srcOrd="0" destOrd="0" parTransId="{79AF190D-96A8-4AAD-B792-979119C9C55F}" sibTransId="{2B44BA2A-4A8C-4191-9AD5-78B6EF8A382F}"/>
    <dgm:cxn modelId="{411797F1-7772-4EBC-8A6B-0E393598CBA8}" type="presOf" srcId="{955E2CF1-8875-4A19-8629-BB59FA133310}" destId="{DB12E065-01DF-4BE9-BDEA-979874571307}" srcOrd="0" destOrd="1" presId="urn:microsoft.com/office/officeart/2005/8/layout/hList2#1"/>
    <dgm:cxn modelId="{C49AC5D5-E063-4363-8F67-AF628AD1360D}" type="presOf" srcId="{365A36C7-B2F0-4897-B46B-A6AEC860F626}" destId="{1B6B409D-CFAD-4C74-A2A6-CCA29D9C14E8}" srcOrd="0" destOrd="0" presId="urn:microsoft.com/office/officeart/2005/8/layout/hList2#1"/>
    <dgm:cxn modelId="{CDEED08F-43D3-4B0C-935F-E3E1656773C2}" srcId="{1F455CE3-D323-4E46-8D7E-50A490A50402}" destId="{955E2CF1-8875-4A19-8629-BB59FA133310}" srcOrd="1" destOrd="0" parTransId="{B9371BDA-C1A9-41CF-9F32-2E9D752A10D4}" sibTransId="{22B906A1-67D7-4FD3-A094-0A9E32C2218C}"/>
    <dgm:cxn modelId="{80ABF5AC-5D3B-473B-BE95-03780585D530}" srcId="{1B5C70D5-1C7A-4CD8-B10C-F2EF4164CCE8}" destId="{1F455CE3-D323-4E46-8D7E-50A490A50402}" srcOrd="1" destOrd="0" parTransId="{7432C685-BD5B-49EA-8B2A-F2FBB09D382E}" sibTransId="{46440068-FE53-4C86-B21E-67A795B0902F}"/>
    <dgm:cxn modelId="{B088B70E-D3E1-4432-87C2-941A811AB560}" srcId="{63026024-6BAA-4FC4-B296-718363AE6AFE}" destId="{14781DA0-8A82-4837-B53B-A5420B06213B}" srcOrd="2" destOrd="0" parTransId="{E083307F-7D15-472F-9847-7497B0D206EB}" sibTransId="{C06A3D77-7830-42D4-BD78-0E10AED41E42}"/>
    <dgm:cxn modelId="{534609E1-8ABB-492B-A46F-AD4907C5DCD0}" srcId="{1F455CE3-D323-4E46-8D7E-50A490A50402}" destId="{4873F925-E538-49AC-B578-3213E0FC3589}" srcOrd="2" destOrd="0" parTransId="{D9A81DEB-CEBC-4296-B0AD-1CCA4DA21A94}" sibTransId="{7657FC55-8384-4A00-9738-4FBB61A23A56}"/>
    <dgm:cxn modelId="{1D9DA1DF-CB8D-4EF9-87DA-BB6CBCF1F34E}" type="presOf" srcId="{4C584643-5631-4BBF-A878-67447158AEE1}" destId="{DB12E065-01DF-4BE9-BDEA-979874571307}" srcOrd="0" destOrd="0" presId="urn:microsoft.com/office/officeart/2005/8/layout/hList2#1"/>
    <dgm:cxn modelId="{C8338302-79D8-40EA-8DDC-7FAC02A1799E}" type="presParOf" srcId="{667BCE3C-2F5D-4E27-B77F-93AF5865A234}" destId="{467326BF-D011-4BB0-BD2A-5984138BBCEA}" srcOrd="0" destOrd="0" presId="urn:microsoft.com/office/officeart/2005/8/layout/hList2#1"/>
    <dgm:cxn modelId="{14C9DB57-C7D9-4505-8CDB-DE312FDD973C}" type="presParOf" srcId="{467326BF-D011-4BB0-BD2A-5984138BBCEA}" destId="{B0D7DA8B-7B83-4169-9C7A-6B3735C64CEA}" srcOrd="0" destOrd="0" presId="urn:microsoft.com/office/officeart/2005/8/layout/hList2#1"/>
    <dgm:cxn modelId="{F38EF761-A1C8-4B66-8DF9-1B0AC21860D6}" type="presParOf" srcId="{467326BF-D011-4BB0-BD2A-5984138BBCEA}" destId="{1B6B409D-CFAD-4C74-A2A6-CCA29D9C14E8}" srcOrd="1" destOrd="0" presId="urn:microsoft.com/office/officeart/2005/8/layout/hList2#1"/>
    <dgm:cxn modelId="{CA1BE38D-9F28-4F80-A740-C6864E73B6CC}" type="presParOf" srcId="{467326BF-D011-4BB0-BD2A-5984138BBCEA}" destId="{F71C252B-58C1-488B-8D71-40CBBF203699}" srcOrd="2" destOrd="0" presId="urn:microsoft.com/office/officeart/2005/8/layout/hList2#1"/>
    <dgm:cxn modelId="{13AFFDF6-94C2-488C-8854-EBD57059545B}" type="presParOf" srcId="{667BCE3C-2F5D-4E27-B77F-93AF5865A234}" destId="{7C6B7038-DC67-4941-B4A3-53F5C5B8E1F5}" srcOrd="1" destOrd="0" presId="urn:microsoft.com/office/officeart/2005/8/layout/hList2#1"/>
    <dgm:cxn modelId="{78A8AA9C-840B-4EEB-AC1E-3DB88D11150D}" type="presParOf" srcId="{667BCE3C-2F5D-4E27-B77F-93AF5865A234}" destId="{25BAE57A-CE13-4FA6-B083-CF8B3F2FE609}" srcOrd="2" destOrd="0" presId="urn:microsoft.com/office/officeart/2005/8/layout/hList2#1"/>
    <dgm:cxn modelId="{A56ADA04-05D6-4372-8896-5D6EE84D1C1E}" type="presParOf" srcId="{25BAE57A-CE13-4FA6-B083-CF8B3F2FE609}" destId="{212158A2-4E70-4D00-8D1D-05A632BCF3DF}" srcOrd="0" destOrd="0" presId="urn:microsoft.com/office/officeart/2005/8/layout/hList2#1"/>
    <dgm:cxn modelId="{2B42FD40-1CC8-422A-9E3E-E9195314D2A0}" type="presParOf" srcId="{25BAE57A-CE13-4FA6-B083-CF8B3F2FE609}" destId="{DB12E065-01DF-4BE9-BDEA-979874571307}" srcOrd="1" destOrd="0" presId="urn:microsoft.com/office/officeart/2005/8/layout/hList2#1"/>
    <dgm:cxn modelId="{BE159010-4F50-478F-9D93-01835CB15BB1}" type="presParOf" srcId="{25BAE57A-CE13-4FA6-B083-CF8B3F2FE609}" destId="{05D986FB-641E-473F-A5FF-DD9F9708781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556C5-FBEE-4732-AD3B-8FD98AD0628E}" type="doc">
      <dgm:prSet loTypeId="urn:microsoft.com/office/officeart/2009/3/layout/IncreasingArrowsProcess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F4D993F-064F-4028-8823-6A6395E005E2}">
      <dgm:prSet phldrT="[文字]" phldr="1"/>
      <dgm:spPr/>
      <dgm:t>
        <a:bodyPr/>
        <a:lstStyle/>
        <a:p>
          <a:endParaRPr lang="zh-TW" altLang="en-US" b="1" dirty="0">
            <a:effectLst/>
          </a:endParaRPr>
        </a:p>
      </dgm:t>
    </dgm:pt>
    <dgm:pt modelId="{50732445-37CB-44AC-8D65-4C6A6DDBC9E5}" type="parTrans" cxnId="{C6642B1C-2B85-4268-A81F-3DF86432E557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657679C-8A84-4252-B9AA-5DA999DC8AFD}" type="sibTrans" cxnId="{C6642B1C-2B85-4268-A81F-3DF86432E557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BDCCCF0-C088-49B1-B3C1-957B365102F6}">
      <dgm:prSet phldrT="[文字]"/>
      <dgm:spPr/>
      <dgm:t>
        <a:bodyPr/>
        <a:lstStyle/>
        <a:p>
          <a:r>
            <a:rPr lang="zh-TW" altLang="zh-TW" b="1" dirty="0" smtClean="0">
              <a:effectLst/>
            </a:rPr>
            <a:t>系上接到實習</a:t>
          </a:r>
          <a:r>
            <a:rPr lang="zh-TW" altLang="en-US" b="1" dirty="0" smtClean="0">
              <a:effectLst/>
            </a:rPr>
            <a:t>單位</a:t>
          </a:r>
          <a:r>
            <a:rPr lang="zh-TW" altLang="zh-TW" b="1" dirty="0" smtClean="0">
              <a:effectLst/>
            </a:rPr>
            <a:t>之回文或錄取通知</a:t>
          </a:r>
          <a:endParaRPr lang="en-US" altLang="zh-TW" b="1" dirty="0" smtClean="0">
            <a:effectLst/>
          </a:endParaRPr>
        </a:p>
        <a:p>
          <a:r>
            <a:rPr lang="zh-TW" altLang="en-US" b="1" dirty="0" smtClean="0">
              <a:effectLst/>
            </a:rPr>
            <a:t>（公告於系網站）</a:t>
          </a:r>
          <a:endParaRPr lang="zh-TW" altLang="en-US" b="1" dirty="0">
            <a:effectLst/>
          </a:endParaRPr>
        </a:p>
      </dgm:t>
    </dgm:pt>
    <dgm:pt modelId="{E1DB8ABF-B313-480F-8639-3321524051C3}" type="parTrans" cxnId="{B3404D8A-82F9-4BF2-83DA-9F66F78AA2C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84392170-AF66-4C93-8732-27E99854EAA9}" type="sibTrans" cxnId="{B3404D8A-82F9-4BF2-83DA-9F66F78AA2C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6BED4BC4-3440-4125-ACA7-67B6214132E1}">
      <dgm:prSet phldrT="[文字]" phldr="1"/>
      <dgm:spPr/>
      <dgm:t>
        <a:bodyPr/>
        <a:lstStyle/>
        <a:p>
          <a:endParaRPr lang="zh-TW" altLang="en-US" b="1" dirty="0">
            <a:effectLst/>
          </a:endParaRPr>
        </a:p>
      </dgm:t>
    </dgm:pt>
    <dgm:pt modelId="{6B3BB836-FD46-4FD8-90E7-118B983AADFD}" type="parTrans" cxnId="{AD259E1A-4AE1-4972-A655-958B4D261CA7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D8BE5BB8-3492-493D-A133-F6FF398997BB}" type="sibTrans" cxnId="{AD259E1A-4AE1-4972-A655-958B4D261CA7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A7A12429-415B-4176-AAD2-EFE5DDA5A70C}">
      <dgm:prSet phldrT="[文字]"/>
      <dgm:spPr/>
      <dgm:t>
        <a:bodyPr/>
        <a:lstStyle/>
        <a:p>
          <a:r>
            <a:rPr lang="zh-TW" altLang="zh-TW" b="1" dirty="0" smtClean="0">
              <a:effectLst/>
            </a:rPr>
            <a:t>錄取學生需繳交「家長同意書」</a:t>
          </a:r>
          <a:endParaRPr lang="zh-TW" altLang="en-US" b="1" dirty="0">
            <a:effectLst/>
          </a:endParaRPr>
        </a:p>
      </dgm:t>
    </dgm:pt>
    <dgm:pt modelId="{DDE9A01F-7D78-4013-A8EB-8744145CD440}" type="parTrans" cxnId="{E0B31CE6-0544-4B40-A612-6A74BAB015B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9590A66-DE10-4134-8370-AD7D6B4850AC}" type="sibTrans" cxnId="{E0B31CE6-0544-4B40-A612-6A74BAB015B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4EC490C-2BCF-42D8-A628-61955C659CE8}">
      <dgm:prSet phldrT="[文字]" phldr="1"/>
      <dgm:spPr/>
      <dgm:t>
        <a:bodyPr/>
        <a:lstStyle/>
        <a:p>
          <a:endParaRPr lang="zh-TW" altLang="en-US" b="1" dirty="0">
            <a:effectLst/>
          </a:endParaRPr>
        </a:p>
      </dgm:t>
    </dgm:pt>
    <dgm:pt modelId="{BF685668-891F-4223-9A4B-4AE10B692286}" type="parTrans" cxnId="{1A66AEF4-3C76-41EF-B871-7B27C50CDBED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1BDF01DB-7EF7-40C4-B95E-86A8F2DABB0E}" type="sibTrans" cxnId="{1A66AEF4-3C76-41EF-B871-7B27C50CDBED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420863E8-BDCD-42A3-9661-D92F98CC7899}">
      <dgm:prSet phldrT="[文字]"/>
      <dgm:spPr/>
      <dgm:t>
        <a:bodyPr/>
        <a:lstStyle/>
        <a:p>
          <a:r>
            <a:rPr lang="zh-TW" altLang="en-US" b="1" dirty="0" smtClean="0">
              <a:effectLst/>
            </a:rPr>
            <a:t>提醒學生記得於選課期間</a:t>
          </a:r>
          <a:r>
            <a:rPr lang="zh-TW" altLang="zh-TW" b="1" dirty="0" smtClean="0">
              <a:effectLst/>
            </a:rPr>
            <a:t>完成選課手續。</a:t>
          </a:r>
          <a:endParaRPr lang="zh-TW" altLang="en-US" b="1" dirty="0">
            <a:effectLst/>
          </a:endParaRPr>
        </a:p>
      </dgm:t>
    </dgm:pt>
    <dgm:pt modelId="{69DACC5E-7E90-442C-AE48-24CCCE027EF6}" type="parTrans" cxnId="{225CBBF8-32B5-4224-8488-46C68185559B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D376DE68-DA84-40AF-869D-AC9621024748}" type="sibTrans" cxnId="{225CBBF8-32B5-4224-8488-46C68185559B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B3311FC-8362-42C6-BFDB-DA316A1780C0}" type="pres">
      <dgm:prSet presAssocID="{50D556C5-FBEE-4732-AD3B-8FD98AD062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6897995-AD19-4F4D-AA0D-0F7BD7EDF2E7}" type="pres">
      <dgm:prSet presAssocID="{AF4D993F-064F-4028-8823-6A6395E005E2}" presName="parentText1" presStyleLbl="node1" presStyleIdx="0" presStyleCnt="3" custScaleY="101209" custLinFactNeighborX="-19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8B966-F0CC-4A09-8409-652CBF1D87EF}" type="pres">
      <dgm:prSet presAssocID="{AF4D993F-064F-4028-8823-6A6395E005E2}" presName="childText1" presStyleLbl="solidAlignAcc1" presStyleIdx="0" presStyleCnt="3" custScaleX="107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4A8A8B-0C11-4246-BCAA-11C5E475A22B}" type="pres">
      <dgm:prSet presAssocID="{6BED4BC4-3440-4125-ACA7-67B6214132E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5D36BE-466F-46A0-8B60-2C52230574C2}" type="pres">
      <dgm:prSet presAssocID="{6BED4BC4-3440-4125-ACA7-67B6214132E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068C8-B8FC-4946-84A7-C47D57E3DBA0}" type="pres">
      <dgm:prSet presAssocID="{C4EC490C-2BCF-42D8-A628-61955C659CE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216620-9F75-4779-BD60-FDECC8431701}" type="pres">
      <dgm:prSet presAssocID="{C4EC490C-2BCF-42D8-A628-61955C659CE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B31CE6-0544-4B40-A612-6A74BAB015B0}" srcId="{6BED4BC4-3440-4125-ACA7-67B6214132E1}" destId="{A7A12429-415B-4176-AAD2-EFE5DDA5A70C}" srcOrd="0" destOrd="0" parTransId="{DDE9A01F-7D78-4013-A8EB-8744145CD440}" sibTransId="{F9590A66-DE10-4134-8370-AD7D6B4850AC}"/>
    <dgm:cxn modelId="{76DEFBD9-1ECE-4CA6-9237-79CA8AA218C9}" type="presOf" srcId="{AF4D993F-064F-4028-8823-6A6395E005E2}" destId="{96897995-AD19-4F4D-AA0D-0F7BD7EDF2E7}" srcOrd="0" destOrd="0" presId="urn:microsoft.com/office/officeart/2009/3/layout/IncreasingArrowsProcess"/>
    <dgm:cxn modelId="{C6642B1C-2B85-4268-A81F-3DF86432E557}" srcId="{50D556C5-FBEE-4732-AD3B-8FD98AD0628E}" destId="{AF4D993F-064F-4028-8823-6A6395E005E2}" srcOrd="0" destOrd="0" parTransId="{50732445-37CB-44AC-8D65-4C6A6DDBC9E5}" sibTransId="{F657679C-8A84-4252-B9AA-5DA999DC8AFD}"/>
    <dgm:cxn modelId="{3ED56313-A8BC-4142-A924-0CA7DA05FC7E}" type="presOf" srcId="{6BED4BC4-3440-4125-ACA7-67B6214132E1}" destId="{0B4A8A8B-0C11-4246-BCAA-11C5E475A22B}" srcOrd="0" destOrd="0" presId="urn:microsoft.com/office/officeart/2009/3/layout/IncreasingArrowsProcess"/>
    <dgm:cxn modelId="{1A66AEF4-3C76-41EF-B871-7B27C50CDBED}" srcId="{50D556C5-FBEE-4732-AD3B-8FD98AD0628E}" destId="{C4EC490C-2BCF-42D8-A628-61955C659CE8}" srcOrd="2" destOrd="0" parTransId="{BF685668-891F-4223-9A4B-4AE10B692286}" sibTransId="{1BDF01DB-7EF7-40C4-B95E-86A8F2DABB0E}"/>
    <dgm:cxn modelId="{6B3F6020-EFF3-4596-8323-FECB18ED817B}" type="presOf" srcId="{50D556C5-FBEE-4732-AD3B-8FD98AD0628E}" destId="{CB3311FC-8362-42C6-BFDB-DA316A1780C0}" srcOrd="0" destOrd="0" presId="urn:microsoft.com/office/officeart/2009/3/layout/IncreasingArrowsProcess"/>
    <dgm:cxn modelId="{B3404D8A-82F9-4BF2-83DA-9F66F78AA2CF}" srcId="{AF4D993F-064F-4028-8823-6A6395E005E2}" destId="{FBDCCCF0-C088-49B1-B3C1-957B365102F6}" srcOrd="0" destOrd="0" parTransId="{E1DB8ABF-B313-480F-8639-3321524051C3}" sibTransId="{84392170-AF66-4C93-8732-27E99854EAA9}"/>
    <dgm:cxn modelId="{225CBBF8-32B5-4224-8488-46C68185559B}" srcId="{C4EC490C-2BCF-42D8-A628-61955C659CE8}" destId="{420863E8-BDCD-42A3-9661-D92F98CC7899}" srcOrd="0" destOrd="0" parTransId="{69DACC5E-7E90-442C-AE48-24CCCE027EF6}" sibTransId="{D376DE68-DA84-40AF-869D-AC9621024748}"/>
    <dgm:cxn modelId="{34A542FD-1425-49E9-832D-962AEB1E3ACA}" type="presOf" srcId="{A7A12429-415B-4176-AAD2-EFE5DDA5A70C}" destId="{325D36BE-466F-46A0-8B60-2C52230574C2}" srcOrd="0" destOrd="0" presId="urn:microsoft.com/office/officeart/2009/3/layout/IncreasingArrowsProcess"/>
    <dgm:cxn modelId="{AD259E1A-4AE1-4972-A655-958B4D261CA7}" srcId="{50D556C5-FBEE-4732-AD3B-8FD98AD0628E}" destId="{6BED4BC4-3440-4125-ACA7-67B6214132E1}" srcOrd="1" destOrd="0" parTransId="{6B3BB836-FD46-4FD8-90E7-118B983AADFD}" sibTransId="{D8BE5BB8-3492-493D-A133-F6FF398997BB}"/>
    <dgm:cxn modelId="{1FF446D8-20F6-4898-B2D8-6A54FB4638CF}" type="presOf" srcId="{FBDCCCF0-C088-49B1-B3C1-957B365102F6}" destId="{8568B966-F0CC-4A09-8409-652CBF1D87EF}" srcOrd="0" destOrd="0" presId="urn:microsoft.com/office/officeart/2009/3/layout/IncreasingArrowsProcess"/>
    <dgm:cxn modelId="{38C37A4B-5CFB-44D0-A789-E0FE2838733E}" type="presOf" srcId="{C4EC490C-2BCF-42D8-A628-61955C659CE8}" destId="{3A1068C8-B8FC-4946-84A7-C47D57E3DBA0}" srcOrd="0" destOrd="0" presId="urn:microsoft.com/office/officeart/2009/3/layout/IncreasingArrowsProcess"/>
    <dgm:cxn modelId="{EE4BAC30-F981-46D0-9C30-AB06B8A2A368}" type="presOf" srcId="{420863E8-BDCD-42A3-9661-D92F98CC7899}" destId="{49216620-9F75-4779-BD60-FDECC8431701}" srcOrd="0" destOrd="0" presId="urn:microsoft.com/office/officeart/2009/3/layout/IncreasingArrowsProcess"/>
    <dgm:cxn modelId="{0C738BFE-4D05-4674-A0CF-25F58B6FE194}" type="presParOf" srcId="{CB3311FC-8362-42C6-BFDB-DA316A1780C0}" destId="{96897995-AD19-4F4D-AA0D-0F7BD7EDF2E7}" srcOrd="0" destOrd="0" presId="urn:microsoft.com/office/officeart/2009/3/layout/IncreasingArrowsProcess"/>
    <dgm:cxn modelId="{64BF1EF6-615B-4AD2-8813-9DBCB07B3FCE}" type="presParOf" srcId="{CB3311FC-8362-42C6-BFDB-DA316A1780C0}" destId="{8568B966-F0CC-4A09-8409-652CBF1D87EF}" srcOrd="1" destOrd="0" presId="urn:microsoft.com/office/officeart/2009/3/layout/IncreasingArrowsProcess"/>
    <dgm:cxn modelId="{26D03650-6A49-4A3F-8EE4-1F486863490D}" type="presParOf" srcId="{CB3311FC-8362-42C6-BFDB-DA316A1780C0}" destId="{0B4A8A8B-0C11-4246-BCAA-11C5E475A22B}" srcOrd="2" destOrd="0" presId="urn:microsoft.com/office/officeart/2009/3/layout/IncreasingArrowsProcess"/>
    <dgm:cxn modelId="{A493C42D-7B93-43BE-9565-08BD76D95899}" type="presParOf" srcId="{CB3311FC-8362-42C6-BFDB-DA316A1780C0}" destId="{325D36BE-466F-46A0-8B60-2C52230574C2}" srcOrd="3" destOrd="0" presId="urn:microsoft.com/office/officeart/2009/3/layout/IncreasingArrowsProcess"/>
    <dgm:cxn modelId="{AEDC4385-AA05-4639-9948-D87E898E09E1}" type="presParOf" srcId="{CB3311FC-8362-42C6-BFDB-DA316A1780C0}" destId="{3A1068C8-B8FC-4946-84A7-C47D57E3DBA0}" srcOrd="4" destOrd="0" presId="urn:microsoft.com/office/officeart/2009/3/layout/IncreasingArrowsProcess"/>
    <dgm:cxn modelId="{8A4A6368-4AEE-4FBA-B324-561D443DAE4F}" type="presParOf" srcId="{CB3311FC-8362-42C6-BFDB-DA316A1780C0}" destId="{49216620-9F75-4779-BD60-FDECC84317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D0344-67E0-48B3-B10B-723783FE44BA}">
      <dsp:nvSpPr>
        <dsp:cNvPr id="0" name=""/>
        <dsp:cNvSpPr/>
      </dsp:nvSpPr>
      <dsp:spPr>
        <a:xfrm>
          <a:off x="1293911" y="694"/>
          <a:ext cx="250745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學校科系</a:t>
          </a:r>
          <a:endParaRPr lang="zh-TW" altLang="en-US" sz="4400" kern="1200" dirty="0"/>
        </a:p>
      </dsp:txBody>
      <dsp:txXfrm>
        <a:off x="1330631" y="37414"/>
        <a:ext cx="2434016" cy="1180288"/>
      </dsp:txXfrm>
    </dsp:sp>
    <dsp:sp modelId="{EFEA5D7D-B8BC-406D-8021-AA9C650572CD}">
      <dsp:nvSpPr>
        <dsp:cNvPr id="0" name=""/>
        <dsp:cNvSpPr/>
      </dsp:nvSpPr>
      <dsp:spPr>
        <a:xfrm>
          <a:off x="1544657" y="1254422"/>
          <a:ext cx="250745" cy="94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296"/>
              </a:lnTo>
              <a:lnTo>
                <a:pt x="250745" y="940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F4D67-1DBA-448F-9D78-D82E54E5E947}">
      <dsp:nvSpPr>
        <dsp:cNvPr id="0" name=""/>
        <dsp:cNvSpPr/>
      </dsp:nvSpPr>
      <dsp:spPr>
        <a:xfrm>
          <a:off x="1795402" y="1567854"/>
          <a:ext cx="2005965" cy="125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老師</a:t>
          </a:r>
          <a:endParaRPr lang="zh-TW" altLang="en-US" sz="6500" kern="1200" dirty="0"/>
        </a:p>
      </dsp:txBody>
      <dsp:txXfrm>
        <a:off x="1832122" y="1604574"/>
        <a:ext cx="1932525" cy="1180288"/>
      </dsp:txXfrm>
    </dsp:sp>
    <dsp:sp modelId="{499A080D-1BA0-43AB-A4C6-F685D8637789}">
      <dsp:nvSpPr>
        <dsp:cNvPr id="0" name=""/>
        <dsp:cNvSpPr/>
      </dsp:nvSpPr>
      <dsp:spPr>
        <a:xfrm>
          <a:off x="1544657" y="1254422"/>
          <a:ext cx="250745" cy="2507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456"/>
              </a:lnTo>
              <a:lnTo>
                <a:pt x="250745" y="2507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11555-414F-4540-B5A5-E4D7CDD0AE64}">
      <dsp:nvSpPr>
        <dsp:cNvPr id="0" name=""/>
        <dsp:cNvSpPr/>
      </dsp:nvSpPr>
      <dsp:spPr>
        <a:xfrm>
          <a:off x="1795402" y="3135014"/>
          <a:ext cx="2005965" cy="125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學生</a:t>
          </a:r>
          <a:endParaRPr lang="zh-TW" altLang="en-US" sz="6500" kern="1200" dirty="0"/>
        </a:p>
      </dsp:txBody>
      <dsp:txXfrm>
        <a:off x="1832122" y="3171734"/>
        <a:ext cx="1932525" cy="1180288"/>
      </dsp:txXfrm>
    </dsp:sp>
    <dsp:sp modelId="{F5B93B4D-7619-4A98-BED6-C4CF9B898886}">
      <dsp:nvSpPr>
        <dsp:cNvPr id="0" name=""/>
        <dsp:cNvSpPr/>
      </dsp:nvSpPr>
      <dsp:spPr>
        <a:xfrm>
          <a:off x="4428232" y="694"/>
          <a:ext cx="250745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產業</a:t>
          </a:r>
          <a:endParaRPr lang="zh-TW" altLang="en-US" sz="4400" kern="1200" dirty="0"/>
        </a:p>
      </dsp:txBody>
      <dsp:txXfrm>
        <a:off x="4464952" y="37414"/>
        <a:ext cx="2434016" cy="1180288"/>
      </dsp:txXfrm>
    </dsp:sp>
    <dsp:sp modelId="{D15552B0-6CD6-460B-B765-5012828CB7E4}">
      <dsp:nvSpPr>
        <dsp:cNvPr id="0" name=""/>
        <dsp:cNvSpPr/>
      </dsp:nvSpPr>
      <dsp:spPr>
        <a:xfrm>
          <a:off x="4678977" y="1254422"/>
          <a:ext cx="250745" cy="94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296"/>
              </a:lnTo>
              <a:lnTo>
                <a:pt x="250745" y="940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E52A1-2ABE-4FBC-82E5-B24384A439EE}">
      <dsp:nvSpPr>
        <dsp:cNvPr id="0" name=""/>
        <dsp:cNvSpPr/>
      </dsp:nvSpPr>
      <dsp:spPr>
        <a:xfrm>
          <a:off x="4929723" y="1567854"/>
          <a:ext cx="2005965" cy="125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老闆</a:t>
          </a:r>
          <a:endParaRPr lang="en-US" altLang="zh-TW" sz="6500" kern="1200" dirty="0" smtClean="0"/>
        </a:p>
      </dsp:txBody>
      <dsp:txXfrm>
        <a:off x="4966443" y="1604574"/>
        <a:ext cx="1932525" cy="1180288"/>
      </dsp:txXfrm>
    </dsp:sp>
    <dsp:sp modelId="{F06307A1-CB01-49A5-AFB5-6DF3DB107693}">
      <dsp:nvSpPr>
        <dsp:cNvPr id="0" name=""/>
        <dsp:cNvSpPr/>
      </dsp:nvSpPr>
      <dsp:spPr>
        <a:xfrm>
          <a:off x="4678977" y="1254422"/>
          <a:ext cx="250745" cy="2507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456"/>
              </a:lnTo>
              <a:lnTo>
                <a:pt x="250745" y="2507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496EF-7BAA-4D19-B5B9-4169E04EBCBC}">
      <dsp:nvSpPr>
        <dsp:cNvPr id="0" name=""/>
        <dsp:cNvSpPr/>
      </dsp:nvSpPr>
      <dsp:spPr>
        <a:xfrm>
          <a:off x="4929723" y="3135014"/>
          <a:ext cx="2005965" cy="125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smtClean="0"/>
            <a:t>主管</a:t>
          </a:r>
          <a:endParaRPr lang="zh-TW" altLang="en-US" sz="6500" kern="1200" dirty="0"/>
        </a:p>
      </dsp:txBody>
      <dsp:txXfrm>
        <a:off x="4966443" y="3171734"/>
        <a:ext cx="1932525" cy="118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C252B-58C1-488B-8D71-40CBBF203699}">
      <dsp:nvSpPr>
        <dsp:cNvPr id="0" name=""/>
        <dsp:cNvSpPr/>
      </dsp:nvSpPr>
      <dsp:spPr>
        <a:xfrm>
          <a:off x="946447" y="269698"/>
          <a:ext cx="3423760" cy="61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825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產業對學校</a:t>
          </a:r>
          <a:endParaRPr lang="zh-TW" altLang="en-US" sz="4000" kern="1200" dirty="0"/>
        </a:p>
      </dsp:txBody>
      <dsp:txXfrm>
        <a:off x="946447" y="269698"/>
        <a:ext cx="3423760" cy="613218"/>
      </dsp:txXfrm>
    </dsp:sp>
    <dsp:sp modelId="{1B6B409D-CFAD-4C74-A2A6-CCA29D9C14E8}">
      <dsp:nvSpPr>
        <dsp:cNvPr id="0" name=""/>
        <dsp:cNvSpPr/>
      </dsp:nvSpPr>
      <dsp:spPr>
        <a:xfrm>
          <a:off x="664110" y="887562"/>
          <a:ext cx="3054479" cy="342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540825" rIns="362712" bIns="362712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協同教學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蒞系演講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建教合作</a:t>
          </a:r>
          <a:endParaRPr lang="zh-TW" altLang="en-US" sz="4000" kern="1200" dirty="0"/>
        </a:p>
      </dsp:txBody>
      <dsp:txXfrm>
        <a:off x="664110" y="887562"/>
        <a:ext cx="3054479" cy="3423760"/>
      </dsp:txXfrm>
    </dsp:sp>
    <dsp:sp modelId="{B0D7DA8B-7B83-4169-9C7A-6B3735C64CEA}">
      <dsp:nvSpPr>
        <dsp:cNvPr id="0" name=""/>
        <dsp:cNvSpPr/>
      </dsp:nvSpPr>
      <dsp:spPr>
        <a:xfrm>
          <a:off x="50891" y="78113"/>
          <a:ext cx="1226437" cy="122643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986FB-641E-473F-A5FF-DD9F9708781B}">
      <dsp:nvSpPr>
        <dsp:cNvPr id="0" name=""/>
        <dsp:cNvSpPr/>
      </dsp:nvSpPr>
      <dsp:spPr>
        <a:xfrm>
          <a:off x="4805839" y="269698"/>
          <a:ext cx="3423760" cy="61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825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學校對產業</a:t>
          </a:r>
          <a:endParaRPr lang="zh-TW" altLang="en-US" sz="4000" kern="1200" dirty="0"/>
        </a:p>
      </dsp:txBody>
      <dsp:txXfrm>
        <a:off x="4805839" y="269698"/>
        <a:ext cx="3423760" cy="613218"/>
      </dsp:txXfrm>
    </dsp:sp>
    <dsp:sp modelId="{DB12E065-01DF-4BE9-BDEA-979874571307}">
      <dsp:nvSpPr>
        <dsp:cNvPr id="0" name=""/>
        <dsp:cNvSpPr/>
      </dsp:nvSpPr>
      <dsp:spPr>
        <a:xfrm>
          <a:off x="4618865" y="845758"/>
          <a:ext cx="3054479" cy="342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540825" rIns="362712" bIns="362712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校外參觀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校外實習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 smtClean="0"/>
            <a:t>畢業服務</a:t>
          </a:r>
          <a:endParaRPr lang="zh-TW" altLang="en-US" sz="4000" kern="1200" dirty="0"/>
        </a:p>
      </dsp:txBody>
      <dsp:txXfrm>
        <a:off x="4618865" y="845758"/>
        <a:ext cx="3054479" cy="3423760"/>
      </dsp:txXfrm>
    </dsp:sp>
    <dsp:sp modelId="{212158A2-4E70-4D00-8D1D-05A632BCF3DF}">
      <dsp:nvSpPr>
        <dsp:cNvPr id="0" name=""/>
        <dsp:cNvSpPr/>
      </dsp:nvSpPr>
      <dsp:spPr>
        <a:xfrm>
          <a:off x="3970789" y="53683"/>
          <a:ext cx="1226437" cy="122643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97995-AD19-4F4D-AA0D-0F7BD7EDF2E7}">
      <dsp:nvSpPr>
        <dsp:cNvPr id="0" name=""/>
        <dsp:cNvSpPr/>
      </dsp:nvSpPr>
      <dsp:spPr>
        <a:xfrm>
          <a:off x="0" y="1185426"/>
          <a:ext cx="5400600" cy="7960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 dirty="0">
            <a:effectLst/>
          </a:endParaRPr>
        </a:p>
      </dsp:txBody>
      <dsp:txXfrm>
        <a:off x="0" y="1384437"/>
        <a:ext cx="5201590" cy="398021"/>
      </dsp:txXfrm>
    </dsp:sp>
    <dsp:sp modelId="{8568B966-F0CC-4A09-8409-652CBF1D87EF}">
      <dsp:nvSpPr>
        <dsp:cNvPr id="0" name=""/>
        <dsp:cNvSpPr/>
      </dsp:nvSpPr>
      <dsp:spPr>
        <a:xfrm>
          <a:off x="-32402" y="1796711"/>
          <a:ext cx="1792995" cy="1515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800" b="1" kern="1200" dirty="0" smtClean="0">
              <a:effectLst/>
            </a:rPr>
            <a:t>系上接到實習</a:t>
          </a:r>
          <a:r>
            <a:rPr lang="zh-TW" altLang="en-US" sz="1800" b="1" kern="1200" dirty="0" smtClean="0">
              <a:effectLst/>
            </a:rPr>
            <a:t>單位</a:t>
          </a:r>
          <a:r>
            <a:rPr lang="zh-TW" altLang="zh-TW" sz="1800" b="1" kern="1200" dirty="0" smtClean="0">
              <a:effectLst/>
            </a:rPr>
            <a:t>之回文或錄取通知</a:t>
          </a:r>
          <a:endParaRPr lang="en-US" altLang="zh-TW" sz="1800" b="1" kern="1200" dirty="0" smtClean="0">
            <a:effectLst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/>
            </a:rPr>
            <a:t>（公告於系網站）</a:t>
          </a:r>
          <a:endParaRPr lang="zh-TW" altLang="en-US" sz="1800" b="1" kern="1200" dirty="0">
            <a:effectLst/>
          </a:endParaRPr>
        </a:p>
      </dsp:txBody>
      <dsp:txXfrm>
        <a:off x="-32402" y="1796711"/>
        <a:ext cx="1792995" cy="1515152"/>
      </dsp:txXfrm>
    </dsp:sp>
    <dsp:sp modelId="{0B4A8A8B-0C11-4246-BCAA-11C5E475A22B}">
      <dsp:nvSpPr>
        <dsp:cNvPr id="0" name=""/>
        <dsp:cNvSpPr/>
      </dsp:nvSpPr>
      <dsp:spPr>
        <a:xfrm>
          <a:off x="1695787" y="1452358"/>
          <a:ext cx="3737215" cy="7865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 dirty="0">
            <a:effectLst/>
          </a:endParaRPr>
        </a:p>
      </dsp:txBody>
      <dsp:txXfrm>
        <a:off x="1695787" y="1648991"/>
        <a:ext cx="3540582" cy="393267"/>
      </dsp:txXfrm>
    </dsp:sp>
    <dsp:sp modelId="{325D36BE-466F-46A0-8B60-2C52230574C2}">
      <dsp:nvSpPr>
        <dsp:cNvPr id="0" name=""/>
        <dsp:cNvSpPr/>
      </dsp:nvSpPr>
      <dsp:spPr>
        <a:xfrm>
          <a:off x="1695787" y="2058888"/>
          <a:ext cx="1663384" cy="1515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800" b="1" kern="1200" dirty="0" smtClean="0">
              <a:effectLst/>
            </a:rPr>
            <a:t>錄取學生需繳交「家長同意書」</a:t>
          </a:r>
          <a:endParaRPr lang="zh-TW" altLang="en-US" sz="1800" b="1" kern="1200" dirty="0">
            <a:effectLst/>
          </a:endParaRPr>
        </a:p>
      </dsp:txBody>
      <dsp:txXfrm>
        <a:off x="1695787" y="2058888"/>
        <a:ext cx="1663384" cy="1515152"/>
      </dsp:txXfrm>
    </dsp:sp>
    <dsp:sp modelId="{3A1068C8-B8FC-4946-84A7-C47D57E3DBA0}">
      <dsp:nvSpPr>
        <dsp:cNvPr id="0" name=""/>
        <dsp:cNvSpPr/>
      </dsp:nvSpPr>
      <dsp:spPr>
        <a:xfrm>
          <a:off x="3359172" y="1714536"/>
          <a:ext cx="2073830" cy="7865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 dirty="0">
            <a:effectLst/>
          </a:endParaRPr>
        </a:p>
      </dsp:txBody>
      <dsp:txXfrm>
        <a:off x="3359172" y="1911169"/>
        <a:ext cx="1877197" cy="393267"/>
      </dsp:txXfrm>
    </dsp:sp>
    <dsp:sp modelId="{49216620-9F75-4779-BD60-FDECC8431701}">
      <dsp:nvSpPr>
        <dsp:cNvPr id="0" name=""/>
        <dsp:cNvSpPr/>
      </dsp:nvSpPr>
      <dsp:spPr>
        <a:xfrm>
          <a:off x="3359172" y="2321066"/>
          <a:ext cx="1663384" cy="1492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/>
            </a:rPr>
            <a:t>提醒學生記得於選課期間</a:t>
          </a:r>
          <a:r>
            <a:rPr lang="zh-TW" altLang="zh-TW" sz="1800" b="1" kern="1200" dirty="0" smtClean="0">
              <a:effectLst/>
            </a:rPr>
            <a:t>完成選課手續。</a:t>
          </a:r>
          <a:endParaRPr lang="zh-TW" altLang="en-US" sz="1800" b="1" kern="1200" dirty="0">
            <a:effectLst/>
          </a:endParaRPr>
        </a:p>
      </dsp:txBody>
      <dsp:txXfrm>
        <a:off x="3359172" y="2321066"/>
        <a:ext cx="1663384" cy="149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2DA2-E90F-4842-82F3-F4C71E98E6CE}" type="datetimeFigureOut">
              <a:rPr lang="zh-TW" altLang="en-US" smtClean="0"/>
              <a:t>2014/11/3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A78B-9AF3-4580-9617-FD65BE9152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3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102-1 </a:t>
            </a:r>
            <a:r>
              <a:rPr lang="zh-TW" altLang="zh-TW" dirty="0" smtClean="0"/>
              <a:t>校外實習</a:t>
            </a:r>
            <a:r>
              <a:rPr lang="en-US" altLang="zh-TW" dirty="0" smtClean="0"/>
              <a:t>(1)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102-2</a:t>
            </a:r>
            <a:r>
              <a:rPr lang="zh-TW" altLang="zh-TW" dirty="0" smtClean="0"/>
              <a:t>校外實習</a:t>
            </a:r>
            <a:r>
              <a:rPr lang="en-US" altLang="zh-TW" dirty="0" smtClean="0"/>
              <a:t>(2)</a:t>
            </a:r>
            <a:r>
              <a:rPr lang="zh-TW" altLang="zh-TW" dirty="0" smtClean="0"/>
              <a:t>，都是使用</a:t>
            </a:r>
            <a:r>
              <a:rPr lang="zh-TW" altLang="zh-TW" b="1" u="sng" dirty="0" smtClean="0"/>
              <a:t>台灣人壽簽訂專案保險計畫</a:t>
            </a:r>
            <a:endParaRPr lang="zh-TW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(</a:t>
            </a:r>
            <a:r>
              <a:rPr lang="zh-TW" altLang="zh-TW" dirty="0" smtClean="0"/>
              <a:t>此專案有在公司行文，可用於屏科大食品系校外實習</a:t>
            </a:r>
            <a:r>
              <a:rPr lang="en-US" altLang="zh-TW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dirty="0" smtClean="0"/>
              <a:t>「台灣人壽團體新旅行平安保險」此合約名稱，教務處提出因校外實習為實習名義出去，與保險名稱團體旅遊平安保險較不符合，怕核銷上有問題，建議改名稱。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dirty="0" smtClean="0"/>
              <a:t>與保險公司聯繫，專案在之後會更改名稱為</a:t>
            </a:r>
            <a:r>
              <a:rPr lang="zh-TW" altLang="zh-TW" b="1" u="sng" dirty="0" smtClean="0"/>
              <a:t>「台灣人壽團體平安保險」</a:t>
            </a:r>
            <a:endParaRPr lang="zh-TW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75E3A-2F16-4A5D-AE9E-D0AD2D036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11/3/2014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52536" y="1412776"/>
            <a:ext cx="9144000" cy="1828800"/>
          </a:xfrm>
        </p:spPr>
        <p:txBody>
          <a:bodyPr/>
          <a:lstStyle/>
          <a:p>
            <a:r>
              <a:rPr lang="zh-TW" altLang="en-US" dirty="0" smtClean="0"/>
              <a:t>推行</a:t>
            </a:r>
            <a:r>
              <a:rPr lang="en-US" altLang="zh-TW" b="0" dirty="0" smtClean="0"/>
              <a:t>『</a:t>
            </a:r>
            <a:r>
              <a:rPr lang="zh-TW" altLang="en-US" dirty="0" smtClean="0"/>
              <a:t>校外實習</a:t>
            </a:r>
            <a:r>
              <a:rPr lang="en-US" altLang="zh-TW" b="0" dirty="0" smtClean="0"/>
              <a:t>』</a:t>
            </a:r>
            <a:r>
              <a:rPr lang="zh-TW" altLang="en-US" dirty="0" smtClean="0"/>
              <a:t>經驗分享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4652" y="3643314"/>
            <a:ext cx="7854696" cy="17526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主講人：食品科學系  林貞信 教授　</a:t>
            </a:r>
            <a:endParaRPr lang="en-US" altLang="zh-TW" dirty="0"/>
          </a:p>
          <a:p>
            <a:pPr algn="l"/>
            <a:r>
              <a:rPr lang="zh-TW" altLang="en-US" sz="2350" dirty="0" smtClean="0"/>
              <a:t>　　　　　　　 　　  主辦單位　教務處</a:t>
            </a:r>
            <a:r>
              <a:rPr lang="zh-TW" altLang="en-US" sz="2300" dirty="0" smtClean="0"/>
              <a:t>　　　　　</a:t>
            </a:r>
            <a:r>
              <a:rPr lang="en-US" altLang="zh-TW" sz="2300" dirty="0" smtClean="0"/>
              <a:t>103.11.3</a:t>
            </a:r>
            <a:endParaRPr lang="zh-TW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4684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修課狀況</a:t>
            </a:r>
          </a:p>
        </p:txBody>
      </p:sp>
      <p:sp>
        <p:nvSpPr>
          <p:cNvPr id="2048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學分數：</a:t>
            </a:r>
            <a:r>
              <a:rPr lang="en-US" altLang="zh-TW" smtClean="0"/>
              <a:t>11</a:t>
            </a:r>
            <a:r>
              <a:rPr lang="zh-TW" altLang="en-US" smtClean="0"/>
              <a:t>學分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鐘點數：</a:t>
            </a:r>
            <a:r>
              <a:rPr lang="en-US" altLang="zh-TW" smtClean="0"/>
              <a:t>22</a:t>
            </a:r>
            <a:r>
              <a:rPr lang="zh-TW" altLang="en-US" smtClean="0"/>
              <a:t>個鐘點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輔導老師人數：</a:t>
            </a:r>
            <a:r>
              <a:rPr lang="en-US" altLang="zh-TW" smtClean="0"/>
              <a:t>7</a:t>
            </a:r>
            <a:r>
              <a:rPr lang="zh-TW" altLang="en-US" smtClean="0"/>
              <a:t>人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實習學生人數：</a:t>
            </a:r>
            <a:r>
              <a:rPr lang="en-US" altLang="zh-TW" smtClean="0"/>
              <a:t>24</a:t>
            </a:r>
            <a:r>
              <a:rPr lang="zh-TW" altLang="en-US" smtClean="0"/>
              <a:t>人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實習單位數：</a:t>
            </a:r>
            <a:r>
              <a:rPr lang="en-US" altLang="zh-TW" smtClean="0"/>
              <a:t>12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435600" y="3644900"/>
          <a:ext cx="3529012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06"/>
                <a:gridCol w="1764506"/>
              </a:tblGrid>
              <a:tr h="37068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班級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人數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四Ａ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9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四Ｂ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8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進修部四年級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56" marR="91456" marT="45700" marB="45700"/>
                </a:tc>
              </a:tr>
            </a:tbl>
          </a:graphicData>
        </a:graphic>
      </p:graphicFrame>
      <p:sp>
        <p:nvSpPr>
          <p:cNvPr id="20502" name="文字方塊 4"/>
          <p:cNvSpPr txBox="1">
            <a:spLocks noChangeArrowheads="1"/>
          </p:cNvSpPr>
          <p:nvPr/>
        </p:nvSpPr>
        <p:spPr bwMode="auto">
          <a:xfrm>
            <a:off x="5435600" y="5157788"/>
            <a:ext cx="3600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※103</a:t>
            </a:r>
            <a:r>
              <a:rPr kumimoji="0" lang="zh-TW" altLang="en-US" sz="1600">
                <a:latin typeface="Calibri" pitchFamily="34" charset="0"/>
              </a:rPr>
              <a:t>學年續辦，依計畫規定至少</a:t>
            </a:r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人可開班，但人數不包含進修部。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3" name="群組 7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2" name="橢圓 11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363" y="57150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</a:rPr>
              <a:t>開課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狀況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lang="en-US" altLang="zh-TW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</a:rPr>
              <a:t>實習名冊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850" y="1252538"/>
          <a:ext cx="8686800" cy="556100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40"/>
                <a:gridCol w="864096"/>
                <a:gridCol w="996232"/>
                <a:gridCol w="1224826"/>
                <a:gridCol w="1686096"/>
                <a:gridCol w="2529684"/>
                <a:gridCol w="1025826"/>
              </a:tblGrid>
              <a:tr h="294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序號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學 號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姓 名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電話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廠商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地址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輔導老師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李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函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0910-735-xxx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元祖實業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林貞信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官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歆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0933-983-xxx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葡萄王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桃園縣中壢市龍岡路三段六十號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陳與國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5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鄭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暐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0911-559-xxx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多那之</a:t>
                      </a:r>
                      <a:r>
                        <a:rPr lang="en-US" sz="1100" kern="0" dirty="0">
                          <a:effectLst/>
                        </a:rPr>
                        <a:t>(</a:t>
                      </a:r>
                      <a:r>
                        <a:rPr lang="zh-TW" sz="1100" kern="0" dirty="0">
                          <a:effectLst/>
                        </a:rPr>
                        <a:t>東港店</a:t>
                      </a:r>
                      <a:r>
                        <a:rPr lang="en-US" sz="1100" kern="0" dirty="0">
                          <a:effectLst/>
                        </a:rPr>
                        <a:t>)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屏東縣東港鎮中山路</a:t>
                      </a:r>
                      <a:r>
                        <a:rPr lang="en-US" sz="1100" kern="0" dirty="0">
                          <a:effectLst/>
                        </a:rPr>
                        <a:t>157</a:t>
                      </a:r>
                      <a:r>
                        <a:rPr lang="zh-TW" sz="1100" kern="0" dirty="0">
                          <a:effectLst/>
                        </a:rPr>
                        <a:t>號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陳與國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6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王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琇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0938-453-xxx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味特生物科技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彰化縣大村鄉大橋村中山路三段</a:t>
                      </a:r>
                      <a:r>
                        <a:rPr lang="en-US" sz="1100" kern="0">
                          <a:effectLst/>
                        </a:rPr>
                        <a:t>89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陳與國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6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王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年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0910-421-xxx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曾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豪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0936-648-xxx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聯華實業股份有限公司</a:t>
                      </a:r>
                      <a:r>
                        <a:rPr lang="en-US" sz="1100" kern="0" dirty="0">
                          <a:effectLst/>
                        </a:rPr>
                        <a:t/>
                      </a:r>
                      <a:br>
                        <a:rPr lang="en-US" sz="1100" kern="0" dirty="0">
                          <a:effectLst/>
                        </a:rPr>
                      </a:br>
                      <a:r>
                        <a:rPr lang="zh-TW" sz="1100" kern="0" dirty="0">
                          <a:effectLst/>
                        </a:rPr>
                        <a:t>富岡廠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桃園縣楊梅市民富路三段</a:t>
                      </a:r>
                      <a:r>
                        <a:rPr lang="en-US" sz="1100" kern="0">
                          <a:effectLst/>
                        </a:rPr>
                        <a:t>647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廖遠東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28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黃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如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0988-708-xxx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許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慧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0975-560-xxx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開元食品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桃園縣觀音工業區經建一路</a:t>
                      </a:r>
                      <a:r>
                        <a:rPr lang="en-US" sz="1100" kern="0">
                          <a:effectLst/>
                        </a:rPr>
                        <a:t>32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廖遠東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許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涵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0928-493-xxx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劉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武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0955-277-xxx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屏大生技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屏東縣內埔鄉豐田村中正路</a:t>
                      </a:r>
                      <a:r>
                        <a:rPr lang="en-US" sz="1100" kern="0">
                          <a:effectLst/>
                        </a:rPr>
                        <a:t>456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許祥純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18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詹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雯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0918-992-xxx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屏東縣衛生局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屏東縣屏東市自由路</a:t>
                      </a:r>
                      <a:r>
                        <a:rPr lang="en-US" sz="1100" kern="100">
                          <a:effectLst/>
                        </a:rPr>
                        <a:t>272</a:t>
                      </a:r>
                      <a:r>
                        <a:rPr lang="zh-TW" sz="1100" kern="10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許祥純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蘭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萱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0958-180-xxx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景博科技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屏東縣內埔鄉內埔工業區建國路</a:t>
                      </a:r>
                      <a:r>
                        <a:rPr lang="en-US" sz="1100" kern="0">
                          <a:effectLst/>
                        </a:rPr>
                        <a:t>22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吳美莉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林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廉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0989-083-xxx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林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宇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0988-162-xxx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台畜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屏東市建國路</a:t>
                      </a:r>
                      <a:r>
                        <a:rPr lang="en-US" sz="1100" kern="0">
                          <a:effectLst/>
                        </a:rPr>
                        <a:t>480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蔡碧仁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郭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慈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0911-099-xxx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聯夏食品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屏東縣麟洛鄉民生路</a:t>
                      </a:r>
                      <a:r>
                        <a:rPr lang="en-US" sz="1100" kern="0">
                          <a:effectLst/>
                        </a:rPr>
                        <a:t>134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蔡碧仁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林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琪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0973-618-xxx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周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瑩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0983-505-xxx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陳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芝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0988-076-xxx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統一武藏野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高雄市大社區中正路</a:t>
                      </a:r>
                      <a:r>
                        <a:rPr lang="en-US" sz="1100" kern="0">
                          <a:effectLst/>
                        </a:rPr>
                        <a:t>397</a:t>
                      </a:r>
                      <a:r>
                        <a:rPr lang="zh-TW" sz="1100" kern="0">
                          <a:effectLst/>
                        </a:rPr>
                        <a:t>號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蔡錦燕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B99361xx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王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宜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0952-870-xxx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顏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玉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0963-473-xxx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翁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真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0955-173-xxx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洪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順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0936-390-xxx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吳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霖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0987-464-xxx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E99360xx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</a:rPr>
                        <a:t>鍾</a:t>
                      </a:r>
                      <a:r>
                        <a:rPr lang="zh-TW" altLang="en-US" sz="1100" kern="0" dirty="0" smtClean="0">
                          <a:effectLst/>
                        </a:rPr>
                        <a:t>○</a:t>
                      </a:r>
                      <a:r>
                        <a:rPr lang="zh-TW" sz="1100" kern="0" dirty="0" smtClean="0">
                          <a:effectLst/>
                        </a:rPr>
                        <a:t>萱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</a:rPr>
                        <a:t>0977-374-xxx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1500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/>
              <a:t>校外</a:t>
            </a:r>
            <a:r>
              <a:rPr lang="zh-TW" altLang="zh-TW" dirty="0" smtClean="0"/>
              <a:t>實習</a:t>
            </a:r>
            <a:r>
              <a:rPr lang="en-US" altLang="zh-TW" dirty="0" smtClean="0"/>
              <a:t>(</a:t>
            </a:r>
            <a:r>
              <a:rPr lang="zh-TW" altLang="zh-TW" dirty="0" smtClean="0"/>
              <a:t>前</a:t>
            </a:r>
            <a:r>
              <a:rPr lang="en-US" altLang="zh-TW" dirty="0" smtClean="0"/>
              <a:t>)</a:t>
            </a:r>
            <a:r>
              <a:rPr lang="zh-TW" altLang="zh-TW" dirty="0" smtClean="0"/>
              <a:t>準備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988" y="52388"/>
            <a:ext cx="9144000" cy="14620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732588" y="404813"/>
            <a:ext cx="1655762" cy="187166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667625" y="1341438"/>
            <a:ext cx="1054100" cy="13477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-660400" y="4903788"/>
            <a:ext cx="2447925" cy="29527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536" name="矩形 3"/>
          <p:cNvSpPr>
            <a:spLocks noChangeArrowheads="1"/>
          </p:cNvSpPr>
          <p:nvPr/>
        </p:nvSpPr>
        <p:spPr bwMode="auto">
          <a:xfrm>
            <a:off x="827088" y="2708275"/>
            <a:ext cx="65357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kumimoji="0" lang="zh-TW" altLang="en-US" sz="2800">
                <a:latin typeface="Calibri" pitchFamily="34" charset="0"/>
              </a:rPr>
              <a:t>選修</a:t>
            </a:r>
            <a:r>
              <a:rPr kumimoji="0" lang="en-US" altLang="zh-TW" sz="2800">
                <a:latin typeface="Calibri" pitchFamily="34" charset="0"/>
              </a:rPr>
              <a:t>“</a:t>
            </a:r>
            <a:r>
              <a:rPr kumimoji="0" lang="zh-TW" altLang="en-US" sz="2800">
                <a:latin typeface="Calibri" pitchFamily="34" charset="0"/>
              </a:rPr>
              <a:t>職涯輔導</a:t>
            </a:r>
            <a:r>
              <a:rPr kumimoji="0" lang="en-US" altLang="zh-TW" sz="2800">
                <a:latin typeface="Calibri" pitchFamily="34" charset="0"/>
              </a:rPr>
              <a:t>”</a:t>
            </a:r>
            <a:r>
              <a:rPr kumimoji="0" lang="zh-TW" altLang="en-US" sz="2800">
                <a:latin typeface="Calibri" pitchFamily="34" charset="0"/>
              </a:rPr>
              <a:t> </a:t>
            </a:r>
            <a:r>
              <a:rPr kumimoji="0" lang="en-US" altLang="zh-TW" sz="2800">
                <a:latin typeface="Calibri" pitchFamily="34" charset="0"/>
              </a:rPr>
              <a:t>(1</a:t>
            </a:r>
            <a:r>
              <a:rPr kumimoji="0" lang="zh-TW" altLang="en-US" sz="2800">
                <a:latin typeface="Calibri" pitchFamily="34" charset="0"/>
              </a:rPr>
              <a:t>學分</a:t>
            </a:r>
            <a:r>
              <a:rPr kumimoji="0" lang="en-US" altLang="zh-TW" sz="2800">
                <a:latin typeface="Calibri" pitchFamily="34" charset="0"/>
              </a:rPr>
              <a:t>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kumimoji="0" lang="zh-TW" altLang="zh-TW" sz="2800">
                <a:latin typeface="Calibri" pitchFamily="34" charset="0"/>
              </a:rPr>
              <a:t>參加</a:t>
            </a:r>
            <a:r>
              <a:rPr kumimoji="0" lang="zh-TW" altLang="en-US" sz="2800">
                <a:latin typeface="Calibri" pitchFamily="34" charset="0"/>
              </a:rPr>
              <a:t>校外實習</a:t>
            </a:r>
            <a:r>
              <a:rPr kumimoji="0" lang="zh-TW" altLang="zh-TW" sz="2800">
                <a:latin typeface="Calibri" pitchFamily="34" charset="0"/>
              </a:rPr>
              <a:t>行前說明會</a:t>
            </a:r>
            <a:endParaRPr kumimoji="0" lang="en-US" altLang="zh-TW" sz="28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kumimoji="0" lang="zh-TW" altLang="zh-TW" sz="2800">
                <a:latin typeface="Calibri" pitchFamily="34" charset="0"/>
              </a:rPr>
              <a:t>實習期間保險</a:t>
            </a:r>
            <a:endParaRPr kumimoji="0" lang="en-US" altLang="zh-TW" sz="28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kumimoji="0" lang="zh-TW" altLang="zh-TW" sz="2800">
                <a:latin typeface="Calibri" pitchFamily="34" charset="0"/>
              </a:rPr>
              <a:t>繳交學生校外實習家長同意切結書</a:t>
            </a:r>
            <a:endParaRPr kumimoji="0" lang="en-US" altLang="zh-TW" sz="28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kumimoji="0" lang="zh-TW" altLang="en-US" sz="2800">
                <a:latin typeface="Calibri" pitchFamily="34" charset="0"/>
              </a:rPr>
              <a:t>實習住宿與交通問題</a:t>
            </a:r>
            <a:endParaRPr kumimoji="0" lang="zh-TW" altLang="zh-TW" sz="2800"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220788" y="4956175"/>
            <a:ext cx="527050" cy="647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721725" y="1001713"/>
            <a:ext cx="263525" cy="3238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0" name="橢圓 9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46844"/>
            <a:ext cx="8229600" cy="11430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</a:t>
            </a:r>
            <a:r>
              <a:rPr lang="zh-TW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準備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選修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TW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職涯輔導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TW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zh-TW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學分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廠商演講</a:t>
            </a:r>
            <a:r>
              <a:rPr lang="zh-TW" altLang="en-US" sz="2400" dirty="0" smtClean="0"/>
              <a:t>及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模擬面試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/>
              <a:t>-</a:t>
            </a:r>
            <a:r>
              <a:rPr lang="zh-TW" altLang="en-US" sz="2400" dirty="0" smtClean="0"/>
              <a:t>元祖</a:t>
            </a:r>
            <a:r>
              <a:rPr lang="en-US" altLang="zh-TW" sz="2400" dirty="0" smtClean="0"/>
              <a:t>-</a:t>
            </a:r>
            <a:r>
              <a:rPr lang="zh-TW" altLang="zh-TW" sz="2400" dirty="0" smtClean="0"/>
              <a:t>王松男 副董事長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2013/10/30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/>
              <a:t>-</a:t>
            </a:r>
            <a:r>
              <a:rPr lang="zh-TW" altLang="zh-TW" sz="2400" dirty="0" smtClean="0"/>
              <a:t>統一武藏野 </a:t>
            </a:r>
            <a:r>
              <a:rPr lang="en-US" altLang="zh-TW" sz="2400" dirty="0" smtClean="0"/>
              <a:t>- </a:t>
            </a:r>
            <a:r>
              <a:rPr lang="zh-TW" altLang="zh-TW" sz="2400" dirty="0" smtClean="0"/>
              <a:t>李純珊 經理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2013/11/13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自傳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個人簡歷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給實習單位的一封信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提出校外實習</a:t>
            </a:r>
            <a:r>
              <a:rPr lang="en-US" altLang="zh-TW" sz="2400" dirty="0" smtClean="0"/>
              <a:t>(2)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申請</a:t>
            </a:r>
            <a:r>
              <a:rPr lang="zh-TW" altLang="en-US" sz="2400" dirty="0" smtClean="0"/>
              <a:t>及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志願填寫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實習單位媒合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配合實習單位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進行面試</a:t>
            </a:r>
            <a:endParaRPr lang="en-US" altLang="zh-TW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sz="2400" dirty="0" smtClean="0"/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571604" y="3429000"/>
            <a:ext cx="2387600" cy="920750"/>
            <a:chOff x="975" y="1888"/>
            <a:chExt cx="1504" cy="671"/>
          </a:xfrm>
        </p:grpSpPr>
        <p:cxnSp>
          <p:nvCxnSpPr>
            <p:cNvPr id="23562" name="直線接點 85"/>
            <p:cNvCxnSpPr>
              <a:cxnSpLocks noChangeShapeType="1"/>
            </p:cNvCxnSpPr>
            <p:nvPr/>
          </p:nvCxnSpPr>
          <p:spPr bwMode="auto">
            <a:xfrm>
              <a:off x="975" y="1888"/>
              <a:ext cx="1488" cy="0"/>
            </a:xfrm>
            <a:prstGeom prst="line">
              <a:avLst/>
            </a:prstGeom>
            <a:noFill/>
            <a:ln w="38100" algn="ctr">
              <a:solidFill>
                <a:srgbClr val="953735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23563" name="直線接點 86"/>
            <p:cNvCxnSpPr>
              <a:cxnSpLocks noChangeShapeType="1"/>
            </p:cNvCxnSpPr>
            <p:nvPr/>
          </p:nvCxnSpPr>
          <p:spPr bwMode="auto">
            <a:xfrm flipH="1">
              <a:off x="2479" y="1888"/>
              <a:ext cx="0" cy="671"/>
            </a:xfrm>
            <a:prstGeom prst="line">
              <a:avLst/>
            </a:prstGeom>
            <a:noFill/>
            <a:ln w="38100" algn="ctr">
              <a:solidFill>
                <a:srgbClr val="953735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23564" name="直線接點 87"/>
            <p:cNvCxnSpPr>
              <a:cxnSpLocks noChangeShapeType="1"/>
            </p:cNvCxnSpPr>
            <p:nvPr/>
          </p:nvCxnSpPr>
          <p:spPr bwMode="auto">
            <a:xfrm>
              <a:off x="2261" y="2554"/>
              <a:ext cx="218" cy="0"/>
            </a:xfrm>
            <a:prstGeom prst="line">
              <a:avLst/>
            </a:prstGeom>
            <a:noFill/>
            <a:ln w="38100" algn="ctr">
              <a:solidFill>
                <a:srgbClr val="953735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</p:cxnSp>
      </p:grpSp>
      <p:cxnSp>
        <p:nvCxnSpPr>
          <p:cNvPr id="42" name="直線接點 41"/>
          <p:cNvCxnSpPr/>
          <p:nvPr/>
        </p:nvCxnSpPr>
        <p:spPr>
          <a:xfrm>
            <a:off x="3924300" y="3573463"/>
            <a:ext cx="5032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408488" y="3379788"/>
            <a:ext cx="341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統整後由系上寄予欲實習之單位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3" name="群組 7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2" name="橢圓 11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6844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校外實習行前準備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參加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校外實習</a:t>
            </a:r>
            <a:r>
              <a:rPr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行前說明會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53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488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日期：</a:t>
            </a:r>
            <a:r>
              <a:rPr lang="en-US" altLang="zh-TW" dirty="0" smtClean="0"/>
              <a:t>2014/1/10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內容：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提醒各位同學實習所須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en-US" altLang="zh-TW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報告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撰寫方式</a:t>
            </a:r>
            <a:r>
              <a:rPr lang="zh-TW" altLang="en-US" sz="2400" dirty="0" smtClean="0"/>
              <a:t>及範例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請同學加入校外實習課程</a:t>
            </a:r>
            <a:r>
              <a:rPr lang="en-US" altLang="zh-TW" sz="2400" dirty="0" smtClean="0"/>
              <a:t>(2)FB</a:t>
            </a:r>
            <a:r>
              <a:rPr lang="zh-TW" altLang="en-US" sz="2400" dirty="0" smtClean="0"/>
              <a:t>社團，以便公告事項及聯絡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各實習單位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報到所須注意事項</a:t>
            </a:r>
            <a:r>
              <a:rPr lang="zh-TW" altLang="en-US" sz="2400" dirty="0" smtClean="0"/>
              <a:t>：如報到聯絡人、身分證件、 開戶相關事宜、 健康檢查表、服裝等等。</a:t>
            </a:r>
            <a:endParaRPr lang="en-US" altLang="zh-TW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32240" y="1556792"/>
            <a:ext cx="2304256" cy="238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 descr="C:\Users\levis\Dropbox\1.食品系活動-與邱胖丁\校外實習製作PPT資料\體檢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726648" y="3774057"/>
            <a:ext cx="2381856" cy="297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3813"/>
            <a:ext cx="9144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13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7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8" name="橢圓 17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25605" name="Picture 3" descr="C:\Users\levis\Dropbox\Camera Uploads\2014-05-05 12.36.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" y="171450"/>
            <a:ext cx="3359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levis\Dropbox\1.食品系活動-與邱胖丁\102-1校外實習課程(1)\0621行前說明會\行前說明會照片\DSC046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" y="2852738"/>
            <a:ext cx="3359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19100" y="2555875"/>
            <a:ext cx="3370263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選修</a:t>
            </a:r>
            <a:r>
              <a:rPr kumimoji="0" lang="en-US" altLang="zh-TW" dirty="0"/>
              <a:t>“</a:t>
            </a:r>
            <a:r>
              <a:rPr kumimoji="0" lang="zh-TW" altLang="en-US" dirty="0"/>
              <a:t>職涯輔導</a:t>
            </a:r>
            <a:r>
              <a:rPr kumimoji="0" lang="en-US" altLang="zh-TW" dirty="0"/>
              <a:t>”</a:t>
            </a:r>
            <a:r>
              <a:rPr kumimoji="0" lang="zh-TW" altLang="en-US" dirty="0"/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454025" y="5226050"/>
            <a:ext cx="3335338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校外實習行前說明會</a:t>
            </a:r>
          </a:p>
        </p:txBody>
      </p:sp>
      <p:pic>
        <p:nvPicPr>
          <p:cNvPr id="25609" name="圖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4763" y="2852738"/>
            <a:ext cx="3359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圖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0475" y="157163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916613" y="2246313"/>
            <a:ext cx="2663825" cy="862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1600" dirty="0"/>
              <a:t>元祖實業 </a:t>
            </a:r>
            <a:r>
              <a:rPr kumimoji="0" lang="en-US" altLang="zh-TW" sz="1600" dirty="0"/>
              <a:t>– </a:t>
            </a:r>
            <a:r>
              <a:rPr kumimoji="0" lang="zh-TW" altLang="zh-TW" sz="1600" dirty="0"/>
              <a:t>王松男 副董事長</a:t>
            </a:r>
            <a:endParaRPr kumimoji="0" lang="en-US" altLang="zh-TW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/>
              <a:t>題目：踏入社會的第一步</a:t>
            </a:r>
            <a:endParaRPr kumimoji="0" lang="zh-TW" altLang="zh-TW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2013/10/30</a:t>
            </a:r>
            <a:endParaRPr kumimoji="0"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16613" y="5202238"/>
            <a:ext cx="2597150" cy="862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1600" dirty="0"/>
              <a:t>統一武藏野 </a:t>
            </a:r>
            <a:r>
              <a:rPr kumimoji="0" lang="en-US" altLang="zh-TW" sz="1600" dirty="0"/>
              <a:t>– </a:t>
            </a:r>
            <a:r>
              <a:rPr kumimoji="0" lang="zh-TW" altLang="zh-TW" sz="1600" dirty="0"/>
              <a:t>李純珊 經理</a:t>
            </a:r>
            <a:endParaRPr kumimoji="0" lang="en-US" altLang="zh-TW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/>
              <a:t>題目：新鮮人的求職技巧</a:t>
            </a:r>
            <a:endParaRPr kumimoji="0" lang="zh-TW" altLang="zh-TW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2013/11/13</a:t>
            </a:r>
            <a:endParaRPr kumimoji="0"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1" name="橢圓 10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4580" name="內容版面配置區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sz="2000" b="1" dirty="0" smtClean="0"/>
              <a:t>校外實習注意事項：</a:t>
            </a:r>
            <a:endParaRPr lang="zh-TW" altLang="zh-TW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sz="2000" dirty="0" smtClean="0"/>
              <a:t>學生參與校外實習應以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自身安全為首要</a:t>
            </a:r>
            <a:r>
              <a:rPr lang="zh-TW" altLang="zh-TW" sz="2000" dirty="0" smtClean="0"/>
              <a:t>，若有任何意外，應迅速告訴主管人員，再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由主管人員通報之</a:t>
            </a:r>
            <a:r>
              <a:rPr lang="zh-TW" altLang="zh-TW" sz="2000" dirty="0" smtClean="0"/>
              <a:t>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sz="2000" dirty="0" smtClean="0"/>
              <a:t>學生應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遵守實習機構之各項規定</a:t>
            </a:r>
            <a:r>
              <a:rPr lang="zh-TW" altLang="zh-TW" sz="2000" dirty="0" smtClean="0"/>
              <a:t>，並接受指導，除非發生特殊情事，並經本系同意，不得轉換實習單位或停止實習，違反規定者，除依本校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「學生獎懲辦法」</a:t>
            </a:r>
            <a:r>
              <a:rPr lang="zh-TW" altLang="zh-TW" sz="2000" dirty="0" smtClean="0"/>
              <a:t>以破壞校譽論處外，實習成績以零分計算。涉及刑責者移送法辦。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sz="2000" dirty="0" smtClean="0"/>
              <a:t>學生實習期間內輔導老師或助教，會視情況</a:t>
            </a:r>
            <a:r>
              <a:rPr lang="zh-TW" altLang="zh-TW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不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定期赴實習機構親訪</a:t>
            </a:r>
            <a:r>
              <a:rPr lang="zh-TW" altLang="zh-TW" sz="2000" dirty="0" smtClean="0"/>
              <a:t>或以</a:t>
            </a:r>
            <a:r>
              <a:rPr lang="zh-TW" altLang="zh-TW" sz="2000" b="1" dirty="0" smtClean="0">
                <a:solidFill>
                  <a:srgbClr val="002060"/>
                </a:solidFill>
              </a:rPr>
              <a:t>電話查訪</a:t>
            </a:r>
            <a:r>
              <a:rPr lang="zh-TW" altLang="zh-TW" sz="2000" dirty="0" smtClean="0"/>
              <a:t>，以確定學生實習過程平安、順利。實習期間如有特殊情勢（如生病）應立即知會主管及課程輔導老師或助教，及時採取有效措施防患未然。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sz="2000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zh-TW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校外實習行前準備</a:t>
            </a:r>
            <a: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參加</a:t>
            </a:r>
            <a:r>
              <a:rPr kumimoji="0"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校外實習</a:t>
            </a:r>
            <a:r>
              <a:rPr kumimoji="0"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行前說明會</a:t>
            </a:r>
            <a:endParaRPr kumimoji="0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1" name="橢圓 10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7653" name="內容版面配置區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3771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zh-TW" sz="2800" b="1" smtClean="0"/>
              <a:t>實習報告之撰寫</a:t>
            </a:r>
            <a:r>
              <a:rPr lang="zh-TW" altLang="en-US" sz="2800" b="1" smtClean="0"/>
              <a:t>：</a:t>
            </a:r>
            <a:endParaRPr lang="en-US" altLang="zh-TW" sz="2800" b="1" smtClean="0"/>
          </a:p>
          <a:p>
            <a:pPr marL="0" indent="0" eaLnBrk="1" hangingPunct="1"/>
            <a:r>
              <a:rPr lang="zh-TW" altLang="zh-TW" sz="2400" b="1" smtClean="0"/>
              <a:t>實習週報告應包含實習內容、實習心得及建議事項</a:t>
            </a:r>
            <a:endParaRPr lang="zh-TW" altLang="en-US" sz="2400" b="1" smtClean="0"/>
          </a:p>
          <a:p>
            <a:pPr marL="0" indent="0" eaLnBrk="1" hangingPunct="1"/>
            <a:r>
              <a:rPr lang="zh-TW" altLang="zh-TW" sz="2400" b="1" smtClean="0"/>
              <a:t>實習月報告及實習成果報告應包含以下內容：</a:t>
            </a:r>
            <a:endParaRPr lang="zh-TW" altLang="zh-TW" sz="2400" smtClean="0"/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zh-TW" altLang="zh-TW" sz="2400" smtClean="0"/>
              <a:t>實習機構之介紹（含組織架構、軟硬體設施、作業流程）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zh-TW" altLang="zh-TW" sz="2400" smtClean="0"/>
              <a:t>實習之工作內容（業務簡介、產品及行銷策略、工作流程等管理特色配合理論基礎等之實務作業內容）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zh-TW" altLang="zh-TW" sz="2400" smtClean="0"/>
              <a:t>個人實習心得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zh-TW" altLang="zh-TW" sz="2400" smtClean="0"/>
              <a:t>建議事項</a:t>
            </a:r>
          </a:p>
          <a:p>
            <a:pPr marL="0" indent="0" eaLnBrk="1" hangingPunct="1"/>
            <a:endParaRPr lang="zh-TW" altLang="en-US" sz="240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zh-TW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校外實習行前準備</a:t>
            </a:r>
            <a: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參加</a:t>
            </a:r>
            <a:r>
              <a:rPr kumimoji="0"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校外實習</a:t>
            </a:r>
            <a:r>
              <a:rPr kumimoji="0"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行前說明會</a:t>
            </a:r>
            <a:endParaRPr kumimoji="0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6483350"/>
            <a:ext cx="9144000" cy="3746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676" name="內容版面配置區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1573213"/>
          </a:xfrm>
        </p:spPr>
        <p:txBody>
          <a:bodyPr/>
          <a:lstStyle/>
          <a:p>
            <a:pPr eaLnBrk="1" hangingPunct="1"/>
            <a:r>
              <a:rPr lang="zh-TW" altLang="zh-TW" sz="2400" smtClean="0"/>
              <a:t>使用</a:t>
            </a:r>
            <a:r>
              <a:rPr lang="zh-TW" altLang="zh-TW" sz="2400" b="1" u="sng" smtClean="0"/>
              <a:t>台灣人壽簽訂專案保險計畫</a:t>
            </a:r>
            <a:r>
              <a:rPr lang="zh-TW" altLang="en-US" sz="1600" b="1" u="sng" smtClean="0"/>
              <a:t>(台灣人壽團體新旅行平安險</a:t>
            </a:r>
            <a:r>
              <a:rPr lang="en-US" altLang="zh-TW" sz="1600" b="1" u="sng" smtClean="0"/>
              <a:t>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TW" sz="1800" smtClean="0"/>
              <a:t>102-1 </a:t>
            </a:r>
            <a:r>
              <a:rPr lang="zh-TW" altLang="zh-TW" sz="1800" smtClean="0"/>
              <a:t>校外實習</a:t>
            </a:r>
            <a:r>
              <a:rPr lang="en-US" altLang="zh-TW" sz="1800" smtClean="0"/>
              <a:t>(1)</a:t>
            </a:r>
            <a:r>
              <a:rPr lang="zh-TW" altLang="zh-TW" sz="1800" smtClean="0"/>
              <a:t>、</a:t>
            </a:r>
            <a:r>
              <a:rPr lang="en-US" altLang="zh-TW" sz="1800" smtClean="0"/>
              <a:t>102-2</a:t>
            </a:r>
            <a:r>
              <a:rPr lang="zh-TW" altLang="zh-TW" sz="1800" smtClean="0"/>
              <a:t>校外實習</a:t>
            </a:r>
            <a:r>
              <a:rPr lang="en-US" altLang="zh-TW" sz="1800" smtClean="0"/>
              <a:t>(2)</a:t>
            </a:r>
            <a:endParaRPr lang="zh-TW" altLang="zh-TW" sz="180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TW" sz="1800" smtClean="0"/>
              <a:t>(</a:t>
            </a:r>
            <a:r>
              <a:rPr lang="zh-TW" altLang="zh-TW" sz="1800" smtClean="0"/>
              <a:t>此專案有在公司行文，可用於屏科大食品系校外實習</a:t>
            </a:r>
            <a:r>
              <a:rPr lang="en-US" altLang="zh-TW" sz="1800" smtClean="0"/>
              <a:t>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zh-TW" sz="1800" smtClean="0"/>
          </a:p>
          <a:p>
            <a:pPr eaLnBrk="1" hangingPunct="1">
              <a:buFont typeface="Arial" charset="0"/>
              <a:buNone/>
            </a:pPr>
            <a:endParaRPr lang="en-US" altLang="zh-TW" sz="1800" smtClean="0"/>
          </a:p>
          <a:p>
            <a:pPr eaLnBrk="1" hangingPunct="1"/>
            <a:endParaRPr lang="zh-TW" altLang="zh-TW" sz="2800" smtClean="0"/>
          </a:p>
          <a:p>
            <a:pPr eaLnBrk="1" hangingPunct="1"/>
            <a:endParaRPr lang="zh-TW" altLang="en-US" sz="280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zh-TW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校外實習行前準備</a:t>
            </a:r>
            <a: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zh-TW" altLang="zh-TW" sz="4000" dirty="0">
                <a:solidFill>
                  <a:schemeClr val="bg1">
                    <a:lumMod val="95000"/>
                  </a:schemeClr>
                </a:solidFill>
              </a:rPr>
              <a:t>實習期間保險</a:t>
            </a:r>
            <a:endParaRPr kumimoji="0"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6664" name="Group 40"/>
          <p:cNvGraphicFramePr>
            <a:graphicFrameLocks noGrp="1"/>
          </p:cNvGraphicFramePr>
          <p:nvPr/>
        </p:nvGraphicFramePr>
        <p:xfrm>
          <a:off x="468313" y="2781300"/>
          <a:ext cx="8351837" cy="2919413"/>
        </p:xfrm>
        <a:graphic>
          <a:graphicData uri="http://schemas.openxmlformats.org/drawingml/2006/table">
            <a:tbl>
              <a:tblPr/>
              <a:tblGrid>
                <a:gridCol w="2960687"/>
                <a:gridCol w="1193800"/>
                <a:gridCol w="1160463"/>
                <a:gridCol w="3036887"/>
              </a:tblGrid>
              <a:tr h="2397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台灣人壽團體新旅行平安保險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7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專案合約碼：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6G000001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保險項目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給付項目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保險額度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台灣人壽團體新旅行平安保險之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意外死亡及殘廢給付保險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身故保險金或喪葬費用保險金、殘廢保險金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學生使用保險額約在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100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萬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-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200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依計畫金費是否足夠做調整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台灣人壽團體新旅行平安保險之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意外醫療給付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傷害醫療保險金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學生使用保險額約在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萬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-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依計畫金費是否足夠做調整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9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*以上保險費是以天數做計算，不同天數會有不同優惠價格；實際正確金額需查表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2792" marR="1279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28638" y="5949950"/>
            <a:ext cx="8435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zh-TW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專案在</a:t>
            </a:r>
            <a:r>
              <a:rPr kumimoji="0" lang="zh-TW" alt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未來將更</a:t>
            </a:r>
            <a:r>
              <a:rPr kumimoji="0" lang="zh-TW" altLang="zh-TW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改名稱為</a:t>
            </a:r>
            <a:r>
              <a:rPr kumimoji="0" lang="zh-TW" altLang="zh-TW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「台灣人壽團體平安保險」</a:t>
            </a:r>
            <a:endParaRPr kumimoji="0" lang="zh-TW" altLang="zh-TW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2" name="群組 16"/>
          <p:cNvGrpSpPr>
            <a:grpSpLocks/>
          </p:cNvGrpSpPr>
          <p:nvPr/>
        </p:nvGrpSpPr>
        <p:grpSpPr bwMode="auto">
          <a:xfrm rot="-393523">
            <a:off x="6299200" y="5737225"/>
            <a:ext cx="2844800" cy="1101725"/>
            <a:chOff x="5583849" y="23066"/>
            <a:chExt cx="3013356" cy="1119617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2" descr="景博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13340" t="17877"/>
            <a:stretch/>
          </p:blipFill>
          <p:spPr bwMode="auto">
            <a:xfrm flipH="1">
              <a:off x="6578591" y="70424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0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1" name="橢圓 20"/>
            <p:cNvSpPr/>
            <p:nvPr/>
          </p:nvSpPr>
          <p:spPr>
            <a:xfrm flipH="1">
              <a:off x="5583400" y="18870"/>
              <a:ext cx="1008936" cy="884078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 rot="9150880" flipH="1">
              <a:off x="6586653" y="178251"/>
              <a:ext cx="1008936" cy="884078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 rot="4008568" flipV="1">
              <a:off x="7652736" y="53419"/>
              <a:ext cx="892144" cy="997165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3" name="橢圓 12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zh-TW" altLang="zh-TW" b="1" dirty="0" smtClean="0">
                <a:solidFill>
                  <a:schemeClr val="bg1">
                    <a:lumMod val="95000"/>
                  </a:schemeClr>
                </a:solidFill>
              </a:rPr>
              <a:t>校外實習行前準備</a:t>
            </a:r>
            <a: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zh-TW" altLang="zh-TW" sz="4000" dirty="0">
                <a:solidFill>
                  <a:schemeClr val="bg1">
                    <a:lumMod val="95000"/>
                  </a:schemeClr>
                </a:solidFill>
              </a:rPr>
              <a:t>校外實習家長同意切結</a:t>
            </a:r>
            <a:r>
              <a:rPr kumimoji="0" lang="zh-TW" altLang="zh-TW" sz="4000" dirty="0" smtClean="0">
                <a:solidFill>
                  <a:schemeClr val="bg1">
                    <a:lumMod val="95000"/>
                  </a:schemeClr>
                </a:solidFill>
              </a:rPr>
              <a:t>書</a:t>
            </a:r>
            <a:endParaRPr kumimoji="0" lang="en-US" altLang="zh-TW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611560" y="1556792"/>
          <a:ext cx="5400600" cy="499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6158126" y="1844824"/>
            <a:ext cx="2662346" cy="376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en-US" altLang="zh-TW" dirty="0" smtClean="0"/>
          </a:p>
          <a:p>
            <a:r>
              <a:rPr lang="zh-TW" altLang="en-US" dirty="0" smtClean="0"/>
              <a:t>產學合作</a:t>
            </a:r>
            <a:endParaRPr lang="en-US" altLang="zh-TW" dirty="0" smtClean="0"/>
          </a:p>
          <a:p>
            <a:r>
              <a:rPr lang="zh-TW" altLang="en-US" dirty="0" smtClean="0"/>
              <a:t>暑期或學期</a:t>
            </a:r>
            <a:endParaRPr lang="en-US" altLang="zh-TW" dirty="0" smtClean="0"/>
          </a:p>
          <a:p>
            <a:r>
              <a:rPr lang="zh-TW" altLang="en-US" dirty="0" smtClean="0"/>
              <a:t>準備工作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實習前、實習中、實習後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實習成果發表</a:t>
            </a:r>
            <a:endParaRPr lang="en-US" altLang="zh-TW" dirty="0" smtClean="0"/>
          </a:p>
          <a:p>
            <a:r>
              <a:rPr lang="zh-TW" altLang="en-US" dirty="0" smtClean="0"/>
              <a:t>困難與檢討</a:t>
            </a:r>
            <a:endParaRPr lang="en-US" altLang="zh-TW" dirty="0" smtClean="0"/>
          </a:p>
          <a:p>
            <a:r>
              <a:rPr lang="zh-TW" altLang="en-US" dirty="0" smtClean="0"/>
              <a:t>結語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1500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/>
              <a:t>校外</a:t>
            </a:r>
            <a:r>
              <a:rPr lang="zh-TW" altLang="zh-TW" dirty="0" smtClean="0"/>
              <a:t>實習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827088" y="2708275"/>
            <a:ext cx="65357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kumimoji="0" lang="zh-TW" altLang="en-US" sz="2800">
                <a:latin typeface="Calibri" pitchFamily="34" charset="0"/>
              </a:rPr>
              <a:t>簽訂學生實習契約</a:t>
            </a:r>
            <a:endParaRPr kumimoji="0" lang="en-US" altLang="zh-TW" sz="280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kumimoji="0" lang="zh-TW" altLang="zh-TW" sz="2800">
                <a:latin typeface="Calibri" pitchFamily="34" charset="0"/>
              </a:rPr>
              <a:t>週</a:t>
            </a:r>
            <a:r>
              <a:rPr kumimoji="0" lang="zh-TW" altLang="en-US" sz="2800">
                <a:latin typeface="Calibri" pitchFamily="34" charset="0"/>
              </a:rPr>
              <a:t>、月</a:t>
            </a:r>
            <a:r>
              <a:rPr kumimoji="0" lang="zh-TW" altLang="zh-TW" sz="2800">
                <a:latin typeface="Calibri" pitchFamily="34" charset="0"/>
              </a:rPr>
              <a:t>報告繳交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kumimoji="0" lang="zh-TW" altLang="zh-TW" sz="2800">
                <a:latin typeface="Calibri" pitchFamily="34" charset="0"/>
              </a:rPr>
              <a:t>輔導老師將不定期至實習機構訪視實習成效</a:t>
            </a:r>
          </a:p>
        </p:txBody>
      </p:sp>
      <p:sp>
        <p:nvSpPr>
          <p:cNvPr id="6" name="矩形 5"/>
          <p:cNvSpPr/>
          <p:nvPr/>
        </p:nvSpPr>
        <p:spPr>
          <a:xfrm>
            <a:off x="26988" y="52388"/>
            <a:ext cx="9144000" cy="14620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732588" y="404813"/>
            <a:ext cx="1655762" cy="187166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667625" y="1341438"/>
            <a:ext cx="1054100" cy="13477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-660400" y="4903788"/>
            <a:ext cx="2447925" cy="29527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220788" y="4956175"/>
            <a:ext cx="527050" cy="647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721725" y="1001713"/>
            <a:ext cx="263525" cy="3238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5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6" name="橢圓 15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4" name="Picture 2" descr="C:\Users\levis\Dropbox\1.食品系活動-與邱胖丁\校外實習製作PPT資料\合約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5400000">
            <a:off x="4131777" y="4091849"/>
            <a:ext cx="2945726" cy="220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levis\Dropbox\1.食品系活動-與邱胖丁\校外實習製作PPT資料\合約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5400000">
            <a:off x="6386697" y="4067473"/>
            <a:ext cx="2945726" cy="220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539750" y="1501775"/>
            <a:ext cx="8229600" cy="24320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zh-TW" altLang="en-US" sz="2000" dirty="0" smtClean="0"/>
              <a:t>提供系上經</a:t>
            </a:r>
            <a:r>
              <a:rPr kumimoji="0" lang="zh-TW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系務會議通過</a:t>
            </a:r>
            <a:r>
              <a:rPr kumimoji="0" lang="zh-TW" altLang="en-US" sz="2000" dirty="0" smtClean="0"/>
              <a:t>之</a:t>
            </a:r>
            <a:r>
              <a:rPr kumimoji="0" lang="zh-TW" altLang="en-US" sz="2000" b="1" dirty="0" smtClean="0">
                <a:solidFill>
                  <a:srgbClr val="002060"/>
                </a:solidFill>
              </a:rPr>
              <a:t>實習契約</a:t>
            </a:r>
            <a:r>
              <a:rPr kumimoji="0" lang="zh-TW" altLang="en-US" sz="2000" dirty="0" smtClean="0"/>
              <a:t>樣本予實習單位，可依實習單位之需求略作修改。</a:t>
            </a:r>
            <a:endParaRPr kumimoji="0" lang="en-US" altLang="zh-TW" sz="2000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TW" altLang="en-US" sz="2000" dirty="0" smtClean="0"/>
              <a:t>（例如：</a:t>
            </a:r>
            <a:r>
              <a:rPr kumimoji="0"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開元</a:t>
            </a:r>
            <a:r>
              <a:rPr kumimoji="0" lang="zh-TW" altLang="en-US" sz="2000" dirty="0" smtClean="0"/>
              <a:t>→實習生之</a:t>
            </a:r>
            <a:r>
              <a:rPr kumimoji="0" lang="zh-TW" altLang="en-US" sz="2000" b="1" dirty="0" smtClean="0">
                <a:solidFill>
                  <a:srgbClr val="002060"/>
                </a:solidFill>
              </a:rPr>
              <a:t>體檢</a:t>
            </a:r>
            <a:r>
              <a:rPr kumimoji="0" lang="zh-TW" altLang="en-US" sz="2000" dirty="0" smtClean="0"/>
              <a:t>及</a:t>
            </a:r>
            <a:r>
              <a:rPr kumimoji="0" lang="zh-TW" altLang="en-US" sz="2000" b="1" dirty="0" smtClean="0">
                <a:solidFill>
                  <a:srgbClr val="002060"/>
                </a:solidFill>
              </a:rPr>
              <a:t>未來留任問題</a:t>
            </a:r>
            <a:r>
              <a:rPr kumimoji="0" lang="zh-TW" altLang="en-US" sz="2000" dirty="0" smtClean="0"/>
              <a:t>有詳細之敘述、</a:t>
            </a:r>
            <a:r>
              <a:rPr kumimoji="0"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聯華</a:t>
            </a:r>
            <a:r>
              <a:rPr kumimoji="0" lang="zh-TW" altLang="en-US" sz="2000" dirty="0" smtClean="0"/>
              <a:t>→公司規定中午</a:t>
            </a:r>
            <a:r>
              <a:rPr kumimoji="0" lang="zh-TW" altLang="en-US" sz="2000" b="1" dirty="0" smtClean="0">
                <a:solidFill>
                  <a:srgbClr val="002060"/>
                </a:solidFill>
              </a:rPr>
              <a:t>用膳問題</a:t>
            </a:r>
            <a:r>
              <a:rPr kumimoji="0" lang="zh-TW" altLang="en-US" sz="2000" dirty="0" smtClean="0"/>
              <a:t>及</a:t>
            </a:r>
            <a:r>
              <a:rPr kumimoji="0" lang="zh-TW" altLang="en-US" sz="2000" b="1" dirty="0" smtClean="0">
                <a:solidFill>
                  <a:srgbClr val="002060"/>
                </a:solidFill>
              </a:rPr>
              <a:t>住宿相關問題</a:t>
            </a:r>
            <a:r>
              <a:rPr kumimoji="0" lang="zh-TW" altLang="en-US" sz="2000" dirty="0" smtClean="0"/>
              <a:t>）</a:t>
            </a:r>
            <a:endParaRPr kumimoji="0" lang="en-US" altLang="zh-TW" sz="2000" dirty="0" smtClean="0"/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zh-TW" altLang="en-US" sz="2000" dirty="0" smtClean="0"/>
              <a:t>協調完成後，統一學校方將學生實習契約寄至實習單位，並請實習單位於實習後一周內寄回學校。</a:t>
            </a:r>
            <a:endParaRPr kumimoji="0" lang="en-US" altLang="zh-TW" sz="2000" dirty="0" smtClean="0"/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kumimoji="0" lang="en-US" altLang="zh-TW" sz="16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zh-TW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校外實習行前準備</a:t>
            </a:r>
            <a: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kumimoji="0"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zh-TW" altLang="en-US" sz="4000" dirty="0">
                <a:solidFill>
                  <a:schemeClr val="bg1">
                    <a:lumMod val="95000"/>
                  </a:schemeClr>
                </a:solidFill>
              </a:rPr>
              <a:t>簽訂學生實習</a:t>
            </a:r>
            <a:r>
              <a:rPr kumimoji="0"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契約</a:t>
            </a:r>
            <a:endParaRPr kumimoji="0" lang="en-US" altLang="zh-TW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3813"/>
            <a:ext cx="9144000" cy="11731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實習契約修改內容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295400"/>
            <a:ext cx="7848600" cy="4953000"/>
            <a:chOff x="384" y="816"/>
            <a:chExt cx="4944" cy="31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816"/>
              <a:ext cx="2400" cy="3120"/>
              <a:chOff x="384" y="816"/>
              <a:chExt cx="2400" cy="3120"/>
            </a:xfrm>
          </p:grpSpPr>
          <p:sp>
            <p:nvSpPr>
              <p:cNvPr id="32785" name="AutoShape 5"/>
              <p:cNvSpPr>
                <a:spLocks noChangeArrowheads="1"/>
              </p:cNvSpPr>
              <p:nvPr/>
            </p:nvSpPr>
            <p:spPr bwMode="auto">
              <a:xfrm>
                <a:off x="384" y="1008"/>
                <a:ext cx="2400" cy="2928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tIns="360000" bIns="0"/>
              <a:lstStyle/>
              <a:p>
                <a:pPr marL="342900" indent="-342900">
                  <a:spcBef>
                    <a:spcPct val="20000"/>
                  </a:spcBef>
                  <a:buFont typeface="Arial" charset="0"/>
                  <a:buNone/>
                </a:pPr>
                <a:r>
                  <a:rPr kumimoji="0" lang="en-US" altLang="zh-TW"/>
                  <a:t>3.  </a:t>
                </a:r>
                <a:r>
                  <a:rPr kumimoji="0" lang="zh-TW" altLang="en-US"/>
                  <a:t>在乙方實習期間，應按月發給甲方</a:t>
                </a:r>
                <a:r>
                  <a:rPr kumimoji="0" lang="zh-TW" altLang="en-US" b="1">
                    <a:solidFill>
                      <a:srgbClr val="002060"/>
                    </a:solidFill>
                  </a:rPr>
                  <a:t>實習津貼</a:t>
                </a:r>
                <a:r>
                  <a:rPr kumimoji="0" lang="zh-TW" altLang="en-US"/>
                  <a:t>（依法定基本工資辦理）</a:t>
                </a:r>
                <a:r>
                  <a:rPr kumimoji="0" lang="zh-TW" altLang="en-US" u="sng"/>
                  <a:t> </a:t>
                </a:r>
                <a:r>
                  <a:rPr kumimoji="0" lang="en-US" altLang="zh-TW" u="sng"/>
                  <a:t>19,047 </a:t>
                </a:r>
                <a:r>
                  <a:rPr kumimoji="0" lang="zh-TW" altLang="en-US"/>
                  <a:t>元，如有不足月之情況，依當月份實習日數按比例給付，並同意乙方自實習津貼代扣伙食費用</a:t>
                </a:r>
                <a:r>
                  <a:rPr kumimoji="0" lang="en-US" altLang="zh-TW"/>
                  <a:t>1,800</a:t>
                </a:r>
                <a:r>
                  <a:rPr kumimoji="0" lang="zh-TW" altLang="en-US"/>
                  <a:t>元；甲方如有</a:t>
                </a:r>
                <a:r>
                  <a:rPr kumimoji="0" lang="zh-TW" altLang="en-US" b="1">
                    <a:solidFill>
                      <a:srgbClr val="002060"/>
                    </a:solidFill>
                  </a:rPr>
                  <a:t>住宿</a:t>
                </a:r>
                <a:r>
                  <a:rPr kumimoji="0" lang="zh-TW" altLang="en-US"/>
                  <a:t>於乙方之員工宿舍需求，則需按月支付租金</a:t>
                </a:r>
                <a:r>
                  <a:rPr kumimoji="0" lang="en-US" altLang="zh-TW"/>
                  <a:t>1,000</a:t>
                </a:r>
                <a:r>
                  <a:rPr kumimoji="0" lang="zh-TW" altLang="en-US"/>
                  <a:t>元、水費</a:t>
                </a:r>
                <a:r>
                  <a:rPr kumimoji="0" lang="en-US" altLang="zh-TW"/>
                  <a:t>100</a:t>
                </a:r>
                <a:r>
                  <a:rPr kumimoji="0" lang="zh-TW" altLang="en-US"/>
                  <a:t>元、電費按實際耗用度數並依電力公司每度計價收款</a:t>
                </a:r>
                <a:r>
                  <a:rPr kumimoji="0" lang="en-US" altLang="zh-TW"/>
                  <a:t>(</a:t>
                </a:r>
                <a:r>
                  <a:rPr kumimoji="0" lang="zh-TW" altLang="en-US"/>
                  <a:t>稅金皆外加</a:t>
                </a:r>
                <a:r>
                  <a:rPr kumimoji="0" lang="en-US" altLang="zh-TW"/>
                  <a:t>)</a:t>
                </a:r>
                <a:r>
                  <a:rPr kumimoji="0" lang="zh-TW" altLang="en-US"/>
                  <a:t>，並同意乙方自實習津貼代扣住宿相關費用。</a:t>
                </a: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zh-TW" altLang="zh-TW" sz="2000"/>
              </a:p>
            </p:txBody>
          </p:sp>
          <p:sp>
            <p:nvSpPr>
              <p:cNvPr id="32786" name="AutoShape 6"/>
              <p:cNvSpPr>
                <a:spLocks noChangeArrowheads="1"/>
              </p:cNvSpPr>
              <p:nvPr/>
            </p:nvSpPr>
            <p:spPr bwMode="auto">
              <a:xfrm>
                <a:off x="720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0"/>
              <a:lstStyle/>
              <a:p>
                <a:pPr algn="ctr"/>
                <a:r>
                  <a:rPr lang="zh-TW" altLang="zh-TW" sz="3200" b="1">
                    <a:solidFill>
                      <a:schemeClr val="bg1"/>
                    </a:solidFill>
                  </a:rPr>
                  <a:t>聯華</a:t>
                </a:r>
                <a:endParaRPr lang="en-US" altLang="zh-TW" sz="320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928" y="816"/>
              <a:ext cx="2400" cy="3120"/>
              <a:chOff x="2928" y="816"/>
              <a:chExt cx="2400" cy="3120"/>
            </a:xfrm>
          </p:grpSpPr>
          <p:sp>
            <p:nvSpPr>
              <p:cNvPr id="32783" name="AutoShape 8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400" cy="2928"/>
              </a:xfrm>
              <a:prstGeom prst="roundRect">
                <a:avLst>
                  <a:gd name="adj" fmla="val 6917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0" tIns="360000" rIns="0" bIns="0"/>
              <a:lstStyle/>
              <a:p>
                <a:pPr marL="342900" lvl="2" indent="-342900"/>
                <a:r>
                  <a:rPr lang="zh-TW" altLang="en-US" sz="1400" b="1"/>
                  <a:t>6</a:t>
                </a:r>
                <a:r>
                  <a:rPr lang="en-US" altLang="zh-TW" sz="1400" b="1"/>
                  <a:t>.</a:t>
                </a:r>
                <a:r>
                  <a:rPr lang="zh-TW" altLang="zh-TW" sz="1400"/>
                  <a:t>實習前，甲方應至</a:t>
                </a:r>
                <a:r>
                  <a:rPr lang="zh-TW" altLang="zh-TW" sz="1400" b="1">
                    <a:solidFill>
                      <a:srgbClr val="002060"/>
                    </a:solidFill>
                  </a:rPr>
                  <a:t>醫院或衛生所進行體檢</a:t>
                </a:r>
                <a:r>
                  <a:rPr lang="zh-TW" altLang="zh-TW" sz="1400"/>
                  <a:t>（體檢項目另行通知），體檢未合格者，乙方依法不得任用。</a:t>
                </a:r>
              </a:p>
              <a:p>
                <a:pPr marL="342900" lvl="2" indent="-342900"/>
                <a:r>
                  <a:rPr lang="zh-TW" altLang="en-US" sz="1400" b="1"/>
                  <a:t>7</a:t>
                </a:r>
                <a:r>
                  <a:rPr lang="en-US" altLang="zh-TW" sz="1400" b="1"/>
                  <a:t>.</a:t>
                </a:r>
                <a:r>
                  <a:rPr lang="zh-TW" altLang="zh-TW" sz="1400"/>
                  <a:t>甲方在實習期間，應遵守事業單位工作管理規章及本契約之內容，如有違犯者依公司規定辦理，並賠償乙方損失；倘乙方無故不履行合約，亦應賠償甲方之損失。</a:t>
                </a:r>
              </a:p>
              <a:p>
                <a:pPr marL="342900" lvl="2" indent="-342900"/>
                <a:r>
                  <a:rPr lang="zh-TW" altLang="en-US" sz="1400" b="1"/>
                  <a:t>1</a:t>
                </a:r>
                <a:r>
                  <a:rPr lang="en-US" altLang="zh-TW" sz="1400" b="1"/>
                  <a:t>0.</a:t>
                </a:r>
                <a:r>
                  <a:rPr lang="zh-TW" altLang="zh-TW" sz="1400"/>
                  <a:t>甲方因參與本實習而</a:t>
                </a:r>
                <a:r>
                  <a:rPr lang="zh-TW" altLang="zh-TW" sz="1400" b="1">
                    <a:solidFill>
                      <a:srgbClr val="002060"/>
                    </a:solidFill>
                  </a:rPr>
                  <a:t>知悉或取得乙方之營業秘密時，應保證不得交付或洩露予第三人</a:t>
                </a:r>
                <a:r>
                  <a:rPr lang="zh-TW" altLang="zh-TW" sz="1400"/>
                  <a:t>，若有違反，應負法律賠償責任。本契約終止或屆滿後亦同。</a:t>
                </a:r>
              </a:p>
              <a:p>
                <a:pPr marL="342900" lvl="2" indent="-342900"/>
                <a:r>
                  <a:rPr lang="zh-TW" altLang="en-US" sz="1400" b="1"/>
                  <a:t>1</a:t>
                </a:r>
                <a:r>
                  <a:rPr lang="en-US" altLang="zh-TW" sz="1400" b="1"/>
                  <a:t>1.</a:t>
                </a:r>
                <a:r>
                  <a:rPr lang="zh-TW" altLang="zh-TW" sz="1400"/>
                  <a:t>因本契約爭議而涉訟時，雙方合意以臺灣士林地方法院為第一審管轄法院。</a:t>
                </a:r>
              </a:p>
              <a:p>
                <a:pPr marL="342900" lvl="2" indent="-342900"/>
                <a:r>
                  <a:rPr lang="zh-TW" altLang="en-US" sz="1400" b="1"/>
                  <a:t>1</a:t>
                </a:r>
                <a:r>
                  <a:rPr lang="en-US" altLang="zh-TW" sz="1400" b="1"/>
                  <a:t>2.</a:t>
                </a:r>
                <a:r>
                  <a:rPr lang="zh-TW" altLang="zh-TW" sz="1400"/>
                  <a:t>實習期間，如甲方經</a:t>
                </a:r>
                <a:r>
                  <a:rPr lang="zh-TW" altLang="zh-TW" sz="1400" b="1">
                    <a:solidFill>
                      <a:srgbClr val="002060"/>
                    </a:solidFill>
                  </a:rPr>
                  <a:t>評核表現優異時，得轉聘為乙方正式員工</a:t>
                </a:r>
                <a:r>
                  <a:rPr lang="zh-TW" altLang="zh-TW" sz="1400"/>
                  <a:t>。</a:t>
                </a:r>
              </a:p>
              <a:p>
                <a:pPr marL="342900" lvl="2" indent="-342900"/>
                <a:r>
                  <a:rPr lang="zh-TW" altLang="en-US" sz="1400" b="1"/>
                  <a:t>1</a:t>
                </a:r>
                <a:r>
                  <a:rPr lang="en-US" altLang="zh-TW" sz="1400" b="1"/>
                  <a:t>3.</a:t>
                </a:r>
                <a:r>
                  <a:rPr lang="zh-TW" altLang="zh-TW" sz="1400"/>
                  <a:t>甲方經評核優異轉聘為正式員工，需與乙方另簽立留任僱用合約一年，留任僱用合約另議。</a:t>
                </a:r>
              </a:p>
              <a:p>
                <a:pPr marL="342900" indent="-342900" eaLnBrk="0" hangingPunct="0"/>
                <a:endParaRPr lang="zh-TW" altLang="zh-TW"/>
              </a:p>
              <a:p>
                <a:pPr marL="342900" lvl="2" indent="-342900" algn="ctr" eaLnBrk="0" hangingPunct="0"/>
                <a:endParaRPr lang="zh-TW" altLang="zh-TW" sz="1200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>
                <a:noFill/>
              </a:ln>
              <a:extLst/>
            </p:spPr>
            <p:txBody>
              <a:bodyPr wrap="none" tIns="0" bIns="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r>
                  <a:rPr lang="zh-TW" altLang="zh-TW" sz="32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開元</a:t>
                </a:r>
                <a:endParaRPr lang="en-US" altLang="zh-TW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5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6" name="橢圓 15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1557338"/>
            <a:ext cx="9144000" cy="53006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</a:rPr>
              <a:t>校外實習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</a:rPr>
              <a:t>中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altLang="zh-TW" sz="4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altLang="zh-TW" sz="4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bg1">
                    <a:lumMod val="95000"/>
                  </a:schemeClr>
                </a:solidFill>
              </a:rPr>
              <a:t>週</a:t>
            </a:r>
            <a:r>
              <a:rPr lang="zh-TW" altLang="en-US" sz="4000" b="1" dirty="0">
                <a:solidFill>
                  <a:schemeClr val="bg1">
                    <a:lumMod val="95000"/>
                  </a:schemeClr>
                </a:solidFill>
              </a:rPr>
              <a:t>、月</a:t>
            </a:r>
            <a:r>
              <a:rPr lang="zh-TW" altLang="zh-TW" sz="4000" b="1" dirty="0">
                <a:solidFill>
                  <a:schemeClr val="bg1">
                    <a:lumMod val="95000"/>
                  </a:schemeClr>
                </a:solidFill>
              </a:rPr>
              <a:t>報告</a:t>
            </a:r>
            <a:r>
              <a:rPr lang="zh-TW" altLang="zh-TW" sz="4000" b="1" dirty="0" smtClean="0">
                <a:solidFill>
                  <a:schemeClr val="bg1">
                    <a:lumMod val="95000"/>
                  </a:schemeClr>
                </a:solidFill>
              </a:rPr>
              <a:t>繳交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950" y="908050"/>
          <a:ext cx="5184576" cy="58197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0882"/>
                <a:gridCol w="167320"/>
                <a:gridCol w="303562"/>
                <a:gridCol w="269075"/>
                <a:gridCol w="336344"/>
                <a:gridCol w="336344"/>
                <a:gridCol w="336344"/>
                <a:gridCol w="336344"/>
                <a:gridCol w="336344"/>
                <a:gridCol w="2292017"/>
              </a:tblGrid>
              <a:tr h="335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月次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週次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二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三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四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五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六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日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重要行事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6~12</a:t>
                      </a:r>
                      <a:r>
                        <a:rPr lang="zh-TW" sz="1100" kern="0">
                          <a:effectLst/>
                        </a:rPr>
                        <a:t>日期末考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r>
                        <a:rPr lang="zh-TW" sz="1100" kern="0">
                          <a:effectLst/>
                        </a:rPr>
                        <a:t>日屏大生技報到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r>
                        <a:rPr lang="zh-TW" sz="1100" kern="0">
                          <a:effectLst/>
                        </a:rPr>
                        <a:t>日味特報到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224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r>
                        <a:rPr lang="zh-TW" sz="1100" kern="0">
                          <a:effectLst/>
                        </a:rPr>
                        <a:t>日正式上課；各單位開始實習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r>
                        <a:rPr lang="zh-TW" sz="1100" kern="0">
                          <a:effectLst/>
                        </a:rPr>
                        <a:t>日 第</a:t>
                      </a:r>
                      <a:r>
                        <a:rPr lang="en-US" sz="1100" kern="0">
                          <a:effectLst/>
                        </a:rPr>
                        <a:t>1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r>
                        <a:rPr lang="zh-TW" sz="1100" kern="0">
                          <a:effectLst/>
                        </a:rPr>
                        <a:t>日 第</a:t>
                      </a:r>
                      <a:r>
                        <a:rPr lang="en-US" sz="1100" kern="0">
                          <a:effectLst/>
                        </a:rPr>
                        <a:t>2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3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4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1</a:t>
                      </a:r>
                      <a:r>
                        <a:rPr lang="zh-TW" sz="1100" kern="0">
                          <a:effectLst/>
                        </a:rPr>
                        <a:t>次月報告繳交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r>
                        <a:rPr lang="zh-TW" sz="1100" kern="0">
                          <a:effectLst/>
                        </a:rPr>
                        <a:t>日 第</a:t>
                      </a:r>
                      <a:r>
                        <a:rPr lang="en-US" sz="1100" kern="0">
                          <a:effectLst/>
                        </a:rPr>
                        <a:t>5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6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7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224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27</a:t>
                      </a:r>
                      <a:r>
                        <a:rPr lang="zh-TW" sz="1100" kern="0" dirty="0">
                          <a:effectLst/>
                        </a:rPr>
                        <a:t>日第</a:t>
                      </a:r>
                      <a:r>
                        <a:rPr lang="en-US" sz="1100" kern="0" dirty="0">
                          <a:effectLst/>
                        </a:rPr>
                        <a:t>2</a:t>
                      </a:r>
                      <a:r>
                        <a:rPr lang="zh-TW" sz="1100" kern="0" dirty="0">
                          <a:effectLst/>
                        </a:rPr>
                        <a:t>次月報告</a:t>
                      </a:r>
                      <a:r>
                        <a:rPr lang="zh-TW" sz="1100" kern="0" dirty="0" smtClean="0">
                          <a:effectLst/>
                        </a:rPr>
                        <a:t>繳交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r>
                        <a:rPr lang="zh-TW" sz="1100" kern="0">
                          <a:effectLst/>
                        </a:rPr>
                        <a:t>日 第</a:t>
                      </a:r>
                      <a:r>
                        <a:rPr lang="en-US" sz="1100" kern="0">
                          <a:effectLst/>
                        </a:rPr>
                        <a:t>8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9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10</a:t>
                      </a:r>
                      <a:r>
                        <a:rPr lang="zh-TW" sz="1100" kern="0">
                          <a:effectLst/>
                        </a:rPr>
                        <a:t>次週報告繳交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r>
                        <a:rPr lang="zh-TW" sz="1100" kern="0">
                          <a:effectLst/>
                        </a:rPr>
                        <a:t>日第</a:t>
                      </a:r>
                      <a:r>
                        <a:rPr lang="en-US" sz="1100" kern="0">
                          <a:effectLst/>
                        </a:rPr>
                        <a:t>3</a:t>
                      </a:r>
                      <a:r>
                        <a:rPr lang="zh-TW" sz="1100" kern="0">
                          <a:effectLst/>
                        </a:rPr>
                        <a:t>次月報告繳交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r>
                        <a:rPr lang="zh-TW" sz="1100" kern="0">
                          <a:effectLst/>
                        </a:rPr>
                        <a:t>月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r>
                        <a:rPr lang="zh-TW" sz="1100" kern="0">
                          <a:effectLst/>
                        </a:rPr>
                        <a:t>日實習成果報告繳交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73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</a:t>
                      </a:r>
                      <a:r>
                        <a:rPr lang="zh-TW" sz="1100" kern="0">
                          <a:effectLst/>
                        </a:rPr>
                        <a:t>日實習結束； 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14</a:t>
                      </a:r>
                      <a:r>
                        <a:rPr lang="zh-TW" sz="1100" kern="0" dirty="0">
                          <a:effectLst/>
                        </a:rPr>
                        <a:t>日畢業典禮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29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  <a:tr h="1676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</a:rPr>
                        <a:t>　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10919" marR="10919" marT="0" marB="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292725" y="2492375"/>
            <a:ext cx="3862388" cy="1077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360000" indent="-324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 smtClean="0">
                <a:solidFill>
                  <a:srgbClr val="000000"/>
                </a:solidFill>
              </a:rPr>
              <a:t>以</a:t>
            </a:r>
            <a:r>
              <a:rPr kumimoji="0" lang="zh-TW" altLang="en-US" b="1" dirty="0" smtClean="0">
                <a:solidFill>
                  <a:srgbClr val="002060"/>
                </a:solidFill>
              </a:rPr>
              <a:t>行事曆</a:t>
            </a:r>
            <a:r>
              <a:rPr kumimoji="0" lang="zh-TW" altLang="en-US" dirty="0" smtClean="0">
                <a:solidFill>
                  <a:srgbClr val="000000"/>
                </a:solidFill>
              </a:rPr>
              <a:t>提醒同學</a:t>
            </a:r>
            <a:r>
              <a:rPr kumimoji="0" lang="zh-TW" altLang="en-US" b="1" dirty="0" smtClean="0">
                <a:solidFill>
                  <a:srgbClr val="002060"/>
                </a:solidFill>
              </a:rPr>
              <a:t>報告繳交日期</a:t>
            </a:r>
            <a:endParaRPr kumimoji="0" lang="en-US" altLang="zh-TW" b="1" dirty="0" smtClean="0">
              <a:solidFill>
                <a:srgbClr val="002060"/>
              </a:solidFill>
            </a:endParaRPr>
          </a:p>
          <a:p>
            <a:pPr marL="360000" indent="-324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 smtClean="0">
                <a:solidFill>
                  <a:srgbClr val="000000"/>
                </a:solidFill>
              </a:rPr>
              <a:t>提供</a:t>
            </a:r>
            <a:r>
              <a:rPr kumimoji="0" lang="zh-TW" altLang="en-US" b="1" dirty="0" smtClean="0">
                <a:solidFill>
                  <a:srgbClr val="002060"/>
                </a:solidFill>
              </a:rPr>
              <a:t>歷屆範本</a:t>
            </a:r>
            <a:r>
              <a:rPr kumimoji="0" lang="zh-TW" altLang="en-US" dirty="0" smtClean="0">
                <a:solidFill>
                  <a:srgbClr val="000000"/>
                </a:solidFill>
              </a:rPr>
              <a:t>給同學參考</a:t>
            </a:r>
            <a:endParaRPr kumimoji="0" lang="en-US" altLang="zh-TW" dirty="0" smtClean="0">
              <a:solidFill>
                <a:srgbClr val="000000"/>
              </a:solidFill>
            </a:endParaRPr>
          </a:p>
          <a:p>
            <a:pPr marL="360000" indent="-324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 smtClean="0">
                <a:solidFill>
                  <a:srgbClr val="000000"/>
                </a:solidFill>
              </a:rPr>
              <a:t>不定時</a:t>
            </a:r>
            <a:r>
              <a:rPr kumimoji="0" lang="zh-TW" altLang="en-US" b="1" dirty="0" smtClean="0">
                <a:solidFill>
                  <a:srgbClr val="002060"/>
                </a:solidFill>
              </a:rPr>
              <a:t>詢問</a:t>
            </a:r>
            <a:r>
              <a:rPr kumimoji="0" lang="zh-TW" altLang="en-US" dirty="0" smtClean="0">
                <a:solidFill>
                  <a:srgbClr val="000000"/>
                </a:solidFill>
              </a:rPr>
              <a:t>同學</a:t>
            </a:r>
            <a:r>
              <a:rPr kumimoji="0" lang="zh-TW" altLang="en-US" b="1" dirty="0" smtClean="0">
                <a:solidFill>
                  <a:srgbClr val="002060"/>
                </a:solidFill>
              </a:rPr>
              <a:t>實習近況</a:t>
            </a:r>
            <a:endParaRPr kumimoji="0" lang="en-US" altLang="zh-TW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3" name="群組 40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44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45" name="橢圓 44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468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實習評分標準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7488" y="1773238"/>
          <a:ext cx="4859264" cy="2795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749"/>
                <a:gridCol w="1514515"/>
              </a:tblGrid>
              <a:tr h="452960">
                <a:tc>
                  <a:txBody>
                    <a:bodyPr/>
                    <a:lstStyle/>
                    <a:p>
                      <a:pPr indent="-6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en-US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</a:t>
                      </a:r>
                      <a:endParaRPr lang="zh-TW" sz="20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22669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評分標準</a:t>
                      </a:r>
                      <a:endParaRPr lang="zh-TW" sz="20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5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實習週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報告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實習月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報告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實習成果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報告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9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  <a:tabLst>
                          <a:tab pos="254635" algn="l"/>
                        </a:tabLs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校外實習考核表（廠商）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其他表現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265" indent="-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直線單箭頭接點 14"/>
          <p:cNvCxnSpPr/>
          <p:nvPr/>
        </p:nvCxnSpPr>
        <p:spPr>
          <a:xfrm flipV="1">
            <a:off x="4897438" y="3284538"/>
            <a:ext cx="1447800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897438" y="2703513"/>
            <a:ext cx="1371600" cy="252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170613" y="1784350"/>
            <a:ext cx="957262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共</a:t>
            </a:r>
            <a:r>
              <a:rPr kumimoji="0" lang="en-US" altLang="zh-TW" sz="2000" dirty="0"/>
              <a:t>10</a:t>
            </a:r>
            <a:r>
              <a:rPr kumimoji="0" lang="zh-TW" altLang="en-US" sz="2000" dirty="0"/>
              <a:t>份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311900" y="2479675"/>
            <a:ext cx="827088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共</a:t>
            </a:r>
            <a:r>
              <a:rPr kumimoji="0" lang="en-US" altLang="zh-TW" sz="2000" dirty="0"/>
              <a:t>3</a:t>
            </a:r>
            <a:r>
              <a:rPr kumimoji="0" lang="zh-TW" altLang="en-US" sz="2000" dirty="0"/>
              <a:t>份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6345238" y="3068638"/>
            <a:ext cx="8286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共</a:t>
            </a:r>
            <a:r>
              <a:rPr kumimoji="0" lang="en-US" altLang="zh-TW" sz="2000" dirty="0"/>
              <a:t>1</a:t>
            </a:r>
            <a:r>
              <a:rPr kumimoji="0" lang="zh-TW" altLang="en-US" sz="2000" dirty="0"/>
              <a:t>份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36703" y="3573016"/>
            <a:ext cx="2367702" cy="3156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直線單箭頭接點 15"/>
          <p:cNvCxnSpPr/>
          <p:nvPr/>
        </p:nvCxnSpPr>
        <p:spPr>
          <a:xfrm>
            <a:off x="4897438" y="3933825"/>
            <a:ext cx="1584325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群組 84"/>
          <p:cNvGrpSpPr>
            <a:grpSpLocks/>
          </p:cNvGrpSpPr>
          <p:nvPr/>
        </p:nvGrpSpPr>
        <p:grpSpPr bwMode="auto">
          <a:xfrm flipH="1">
            <a:off x="7119938" y="2584450"/>
            <a:ext cx="279400" cy="809625"/>
            <a:chOff x="6357919" y="1700807"/>
            <a:chExt cx="144649" cy="3546649"/>
          </a:xfrm>
        </p:grpSpPr>
        <p:cxnSp>
          <p:nvCxnSpPr>
            <p:cNvPr id="26" name="直線接點 25"/>
            <p:cNvCxnSpPr/>
            <p:nvPr/>
          </p:nvCxnSpPr>
          <p:spPr>
            <a:xfrm flipH="1">
              <a:off x="6367781" y="1700807"/>
              <a:ext cx="13478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357919" y="1700807"/>
              <a:ext cx="0" cy="354664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6357919" y="5219639"/>
              <a:ext cx="13478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單箭頭接點 29"/>
          <p:cNvCxnSpPr/>
          <p:nvPr/>
        </p:nvCxnSpPr>
        <p:spPr>
          <a:xfrm>
            <a:off x="7399338" y="288925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7626350" y="2605088"/>
            <a:ext cx="1454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由各位輔導老師進行評分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4897438" y="1989138"/>
            <a:ext cx="12954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1628775"/>
            <a:ext cx="9144000" cy="5229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3516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3600" dirty="0" smtClean="0">
                <a:solidFill>
                  <a:schemeClr val="bg1">
                    <a:lumMod val="95000"/>
                  </a:schemeClr>
                </a:solidFill>
              </a:rPr>
              <a:t>輔導</a:t>
            </a:r>
            <a:r>
              <a:rPr lang="zh-TW" altLang="zh-TW" sz="3600" dirty="0">
                <a:solidFill>
                  <a:schemeClr val="bg1">
                    <a:lumMod val="95000"/>
                  </a:schemeClr>
                </a:solidFill>
              </a:rPr>
              <a:t>老師將不定期至實習機構訪視實習</a:t>
            </a:r>
            <a:r>
              <a:rPr lang="zh-TW" altLang="zh-TW" sz="3600" dirty="0" smtClean="0">
                <a:solidFill>
                  <a:schemeClr val="bg1">
                    <a:lumMod val="95000"/>
                  </a:schemeClr>
                </a:solidFill>
              </a:rPr>
              <a:t>成效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750" y="1471613"/>
          <a:ext cx="8208964" cy="5256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250"/>
                <a:gridCol w="1255055"/>
                <a:gridCol w="1120633"/>
                <a:gridCol w="2017141"/>
                <a:gridCol w="1559872"/>
                <a:gridCol w="1793013"/>
              </a:tblGrid>
              <a:tr h="249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序號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學 號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姓 名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廠商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輔導老師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訪視時間</a:t>
                      </a:r>
                      <a:endParaRPr lang="zh-TW" sz="1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李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函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元祖實業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林貞信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官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歆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葡萄王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陳與國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陳與國：</a:t>
                      </a:r>
                      <a:r>
                        <a:rPr lang="en-US" sz="1200" kern="0">
                          <a:effectLst/>
                        </a:rPr>
                        <a:t>3/27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鄭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暐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多那之</a:t>
                      </a: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TW" sz="1200" kern="0">
                          <a:effectLst/>
                        </a:rPr>
                        <a:t>東港店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陳與國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林貞信：</a:t>
                      </a:r>
                      <a:r>
                        <a:rPr lang="en-US" sz="1200" kern="0">
                          <a:effectLst/>
                        </a:rPr>
                        <a:t>4/9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王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琇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味特生物科技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陳與國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陳與國：</a:t>
                      </a:r>
                      <a:r>
                        <a:rPr lang="en-US" sz="1200" kern="0">
                          <a:effectLst/>
                        </a:rPr>
                        <a:t>5/29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王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年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豪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聯華實業股份有限公司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TW" sz="1200" kern="0">
                          <a:effectLst/>
                        </a:rPr>
                        <a:t>富岡廠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廖遠東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陳與國：</a:t>
                      </a:r>
                      <a:r>
                        <a:rPr lang="en-US" sz="1200" kern="0" dirty="0">
                          <a:effectLst/>
                        </a:rPr>
                        <a:t>3/27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廖遠東：</a:t>
                      </a:r>
                      <a:r>
                        <a:rPr lang="en-US" sz="1200" kern="0" dirty="0">
                          <a:effectLst/>
                        </a:rPr>
                        <a:t>4/24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黃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如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許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慧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開元食品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廖遠東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廖遠東</a:t>
                      </a:r>
                      <a:r>
                        <a:rPr lang="en-US" sz="1200" kern="0">
                          <a:effectLst/>
                        </a:rPr>
                        <a:t>4/24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許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涵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1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劉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武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屏大生技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許祥純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林貞信：</a:t>
                      </a:r>
                      <a:r>
                        <a:rPr lang="en-US" sz="1200" kern="0">
                          <a:effectLst/>
                        </a:rPr>
                        <a:t>4/9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許祥純：</a:t>
                      </a:r>
                      <a:r>
                        <a:rPr lang="en-US" sz="1200" kern="0">
                          <a:effectLst/>
                        </a:rPr>
                        <a:t>5/28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詹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雯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屏東縣衛生局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許祥純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許祥純：</a:t>
                      </a:r>
                      <a:r>
                        <a:rPr lang="en-US" sz="1200" kern="0">
                          <a:effectLst/>
                        </a:rPr>
                        <a:t>4/28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蘭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萱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景博科技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吳美莉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吳美莉、蔡碧仁：</a:t>
                      </a:r>
                      <a:r>
                        <a:rPr lang="en-US" sz="1200" kern="0">
                          <a:effectLst/>
                        </a:rPr>
                        <a:t>4/25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林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廉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林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宇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台畜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蔡碧仁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吳美莉、蔡碧仁：</a:t>
                      </a:r>
                      <a:r>
                        <a:rPr lang="en-US" sz="1200" kern="0">
                          <a:effectLst/>
                        </a:rPr>
                        <a:t>4/25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郭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聯夏食品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蔡碧仁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吳美莉、蔡碧仁：</a:t>
                      </a:r>
                      <a:r>
                        <a:rPr lang="en-US" sz="1200" kern="0">
                          <a:effectLst/>
                        </a:rPr>
                        <a:t>4/25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林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琪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周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瑩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陳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芝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統一武藏野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蔡錦燕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林貞信：</a:t>
                      </a:r>
                      <a:r>
                        <a:rPr lang="en-US" sz="1200" kern="0">
                          <a:effectLst/>
                        </a:rPr>
                        <a:t>3/5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蔡錦燕：</a:t>
                      </a:r>
                      <a:r>
                        <a:rPr lang="en-US" sz="1200" kern="0">
                          <a:effectLst/>
                        </a:rPr>
                        <a:t>4/2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蔡錦燕：</a:t>
                      </a:r>
                      <a:r>
                        <a:rPr lang="en-US" sz="1200" kern="0">
                          <a:effectLst/>
                        </a:rPr>
                        <a:t>5/28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B99361xx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王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宜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顏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玉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翁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洪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順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吳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霖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048" marR="1404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E99360xx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鍾</a:t>
                      </a:r>
                      <a:r>
                        <a:rPr lang="zh-TW" altLang="en-US" sz="1200" kern="0" dirty="0" smtClean="0">
                          <a:effectLst/>
                        </a:rPr>
                        <a:t>○</a:t>
                      </a:r>
                      <a:r>
                        <a:rPr lang="zh-TW" sz="1200" kern="0" dirty="0" smtClean="0">
                          <a:effectLst/>
                        </a:rPr>
                        <a:t>萱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4336" marR="143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179388" y="5837238"/>
            <a:ext cx="3013075" cy="1120775"/>
            <a:chOff x="5583849" y="23066"/>
            <a:chExt cx="3013356" cy="111961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5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6" name="橢圓 15"/>
            <p:cNvSpPr/>
            <p:nvPr/>
          </p:nvSpPr>
          <p:spPr>
            <a:xfrm flipH="1">
              <a:off x="5583849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 rot="9150880" flipH="1">
              <a:off x="6599944" y="23066"/>
              <a:ext cx="1008156" cy="88332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 rot="4008568" flipV="1">
              <a:off x="7652263" y="58187"/>
              <a:ext cx="892840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750" y="269875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教師訪視紀錄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750" y="1501775"/>
            <a:ext cx="4392613" cy="4159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zh-TW" altLang="en-US" sz="2400" dirty="0" smtClean="0"/>
              <a:t>由</a:t>
            </a:r>
            <a:r>
              <a:rPr kumimoji="0" lang="zh-TW" altLang="zh-TW" sz="2400" dirty="0" smtClean="0"/>
              <a:t>實習課程</a:t>
            </a:r>
            <a:r>
              <a:rPr kumimoji="0" lang="zh-TW" altLang="en-US" sz="2400" dirty="0" smtClean="0"/>
              <a:t>輔導</a:t>
            </a:r>
            <a:r>
              <a:rPr kumimoji="0" lang="zh-TW" altLang="zh-TW" sz="2400" dirty="0" smtClean="0"/>
              <a:t>老師，於學生實習期間幫助協調及輔導學生與實習單位間之事宜。</a:t>
            </a:r>
            <a:endParaRPr kumimoji="0" lang="en-US" altLang="zh-TW" sz="2400" dirty="0" smtClean="0"/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en-US" altLang="zh-TW" sz="2400" dirty="0" smtClean="0"/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zh-TW" altLang="zh-TW" sz="2400" dirty="0" smtClean="0"/>
              <a:t>實習期間學校輔導老師以不定時</a:t>
            </a:r>
            <a:r>
              <a:rPr kumimoji="0" lang="zh-TW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電話訪問</a:t>
            </a:r>
            <a:r>
              <a:rPr kumimoji="0" lang="zh-TW" altLang="zh-TW" sz="2400" dirty="0" smtClean="0"/>
              <a:t>及</a:t>
            </a:r>
            <a:r>
              <a:rPr kumimoji="0" lang="zh-TW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約定面談</a:t>
            </a:r>
            <a:r>
              <a:rPr kumimoji="0" lang="zh-TW" altLang="zh-TW" sz="2400" dirty="0" smtClean="0"/>
              <a:t>方式考核輔導學生，</a:t>
            </a:r>
            <a:r>
              <a:rPr kumimoji="0" lang="zh-TW" altLang="en-US" sz="2400" dirty="0" smtClean="0"/>
              <a:t>並</a:t>
            </a:r>
            <a:r>
              <a:rPr kumimoji="0" lang="zh-TW" altLang="zh-TW" sz="2400" dirty="0" smtClean="0"/>
              <a:t>填寫</a:t>
            </a:r>
            <a:r>
              <a:rPr kumimoji="0" lang="zh-TW" altLang="zh-TW" sz="2400" b="1" dirty="0" smtClean="0">
                <a:solidFill>
                  <a:srgbClr val="002060"/>
                </a:solidFill>
              </a:rPr>
              <a:t>『教師訪視記錄表』</a:t>
            </a:r>
            <a:r>
              <a:rPr kumimoji="0" lang="zh-TW" altLang="zh-TW" sz="2400" dirty="0" smtClean="0"/>
              <a:t>。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kumimoji="0" lang="en-US" altLang="zh-TW" sz="1600" dirty="0" smtClean="0"/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916113"/>
            <a:ext cx="3268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628775"/>
            <a:ext cx="31305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295761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b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</a:rPr>
              <a:t>教師訪視紀錄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景博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5826" y="404664"/>
            <a:ext cx="3721827" cy="27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7653" y="3501008"/>
            <a:ext cx="3720000" cy="27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7404" t="5772" r="7164" b="24876"/>
          <a:stretch/>
        </p:blipFill>
        <p:spPr>
          <a:xfrm>
            <a:off x="4775930" y="3591328"/>
            <a:ext cx="3509631" cy="27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517525" y="6291263"/>
            <a:ext cx="371951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陳與 國老師 前往 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聯華</a:t>
            </a:r>
            <a:r>
              <a:rPr kumimoji="0" lang="zh-TW" altLang="en-US" dirty="0"/>
              <a:t> 訪視照片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87363" y="3009900"/>
            <a:ext cx="4300537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吳美莉、蔡碧仁 老師 前往 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景博</a:t>
            </a:r>
            <a:r>
              <a:rPr kumimoji="0" lang="zh-TW" altLang="en-US" dirty="0"/>
              <a:t> 訪視照片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757738" y="6291263"/>
            <a:ext cx="371951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陳與 國老師 前往 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葡萄王</a:t>
            </a:r>
            <a:r>
              <a:rPr kumimoji="0" lang="zh-TW" altLang="en-US" dirty="0"/>
              <a:t> 訪視照片</a:t>
            </a:r>
          </a:p>
        </p:txBody>
      </p:sp>
      <p:pic>
        <p:nvPicPr>
          <p:cNvPr id="7171" name="Picture 3" descr="台畜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1431088"/>
            <a:ext cx="3528392" cy="2642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4746625" y="3798888"/>
            <a:ext cx="3529013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蔡碧仁 老師 前往 台畜 訪視照片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1500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/>
              <a:t>校外</a:t>
            </a:r>
            <a:r>
              <a:rPr lang="zh-TW" altLang="zh-TW" dirty="0" smtClean="0"/>
              <a:t>實習</a:t>
            </a:r>
            <a:r>
              <a:rPr lang="zh-TW" altLang="en-US" dirty="0" smtClean="0"/>
              <a:t>結束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088" y="2708275"/>
            <a:ext cx="8316912" cy="2185988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kumimoji="0" lang="zh-TW" altLang="zh-TW" sz="2800" dirty="0" smtClean="0"/>
              <a:t>實習</a:t>
            </a:r>
            <a:r>
              <a:rPr kumimoji="0"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成果報告</a:t>
            </a:r>
            <a:r>
              <a:rPr kumimoji="0" lang="zh-TW" altLang="en-US" sz="2800" dirty="0" smtClean="0"/>
              <a:t>、</a:t>
            </a:r>
            <a:r>
              <a:rPr kumimoji="0"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壁報檔案</a:t>
            </a:r>
            <a:r>
              <a:rPr kumimoji="0" lang="zh-TW" altLang="en-US" sz="2800" dirty="0" smtClean="0"/>
              <a:t>繳交</a:t>
            </a:r>
            <a:r>
              <a:rPr kumimoji="0" lang="en-US" altLang="zh-TW" sz="2800" dirty="0" smtClean="0"/>
              <a:t>(6/1)</a:t>
            </a:r>
          </a:p>
          <a:p>
            <a:pPr>
              <a:buFont typeface="Wingdings" pitchFamily="2" charset="2"/>
              <a:buChar char="ü"/>
              <a:defRPr/>
            </a:pPr>
            <a:r>
              <a:rPr kumimoji="0" lang="zh-TW" altLang="zh-TW" sz="2800" dirty="0" smtClean="0"/>
              <a:t>校外</a:t>
            </a:r>
            <a:r>
              <a:rPr kumimoji="0"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實習成績考核表</a:t>
            </a:r>
            <a:r>
              <a:rPr kumimoji="0" lang="en-US" altLang="zh-TW" sz="2800" dirty="0" smtClean="0"/>
              <a:t>(</a:t>
            </a:r>
            <a:r>
              <a:rPr kumimoji="0" lang="zh-TW" altLang="en-US" sz="2800" dirty="0" smtClean="0"/>
              <a:t>實習單位評分後寄回</a:t>
            </a:r>
            <a:r>
              <a:rPr kumimoji="0" lang="en-US" altLang="zh-TW" sz="2800" dirty="0" smtClean="0"/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kumimoji="0" lang="zh-TW" altLang="zh-TW" sz="2800" dirty="0" smtClean="0"/>
              <a:t>校外</a:t>
            </a:r>
            <a:r>
              <a:rPr kumimoji="0"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實習經驗分享</a:t>
            </a:r>
            <a:r>
              <a:rPr kumimoji="0" lang="en-US" altLang="zh-TW" sz="2800" dirty="0" smtClean="0"/>
              <a:t>(</a:t>
            </a:r>
            <a:r>
              <a:rPr kumimoji="0" lang="zh-TW" altLang="en-US" sz="2800" dirty="0" smtClean="0"/>
              <a:t>口頭發表、壁報展示</a:t>
            </a:r>
            <a:r>
              <a:rPr kumimoji="0" lang="en-US" altLang="zh-TW" sz="2800" dirty="0" smtClean="0"/>
              <a:t>)</a:t>
            </a:r>
          </a:p>
          <a:p>
            <a:pPr>
              <a:defRPr/>
            </a:pPr>
            <a:r>
              <a:rPr kumimoji="0" lang="zh-TW" altLang="en-US" sz="2800" dirty="0" smtClean="0"/>
              <a:t>　</a:t>
            </a:r>
            <a:r>
              <a:rPr kumimoji="0" lang="zh-TW" altLang="en-US" sz="2400" dirty="0" smtClean="0"/>
              <a:t>  →校外實習成果發表會</a:t>
            </a:r>
            <a:endParaRPr kumimoji="0" lang="en-US" altLang="zh-TW" sz="2400" dirty="0" smtClean="0"/>
          </a:p>
          <a:p>
            <a:pPr>
              <a:defRPr/>
            </a:pPr>
            <a:r>
              <a:rPr kumimoji="0" lang="zh-TW" altLang="en-US" sz="2400" dirty="0" smtClean="0"/>
              <a:t>            時間僅訂於</a:t>
            </a: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2014/6/14(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</a:t>
            </a: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14:00~15:30</a:t>
            </a:r>
            <a:endParaRPr kumimoji="0" lang="zh-TW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88" y="52388"/>
            <a:ext cx="9144000" cy="14620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732588" y="404813"/>
            <a:ext cx="1655762" cy="187166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667625" y="1341438"/>
            <a:ext cx="1054100" cy="13477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-660400" y="4903788"/>
            <a:ext cx="2447925" cy="29527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20788" y="4956175"/>
            <a:ext cx="527050" cy="647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721725" y="1001713"/>
            <a:ext cx="263525" cy="3238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23813"/>
            <a:ext cx="9144000" cy="1389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0" y="6108700"/>
            <a:ext cx="9144000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46844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校外實習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結束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</a:rPr>
              <a:t>校外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</a:rPr>
              <a:t>實習成果發表會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486" y="908720"/>
            <a:ext cx="3761441" cy="2821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4893" y="3698568"/>
            <a:ext cx="3769035" cy="2826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130175" y="6472238"/>
            <a:ext cx="2555875" cy="33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2011/12/26</a:t>
            </a:r>
            <a:r>
              <a:rPr lang="zh-TW" altLang="en-US" sz="1600" kern="0" dirty="0">
                <a:solidFill>
                  <a:schemeClr val="bg1"/>
                </a:solidFill>
                <a:latin typeface="Century Schoolbook"/>
              </a:rPr>
              <a:t>校外實習成果展</a:t>
            </a:r>
          </a:p>
        </p:txBody>
      </p:sp>
      <p:pic>
        <p:nvPicPr>
          <p:cNvPr id="39944" name="圖片 14"/>
          <p:cNvPicPr>
            <a:picLocks noChangeAspect="1"/>
          </p:cNvPicPr>
          <p:nvPr/>
        </p:nvPicPr>
        <p:blipFill>
          <a:blip r:embed="rId4"/>
          <a:srcRect l="3201"/>
          <a:stretch>
            <a:fillRect/>
          </a:stretch>
        </p:blipFill>
        <p:spPr bwMode="auto">
          <a:xfrm rot="900696">
            <a:off x="6111875" y="2349500"/>
            <a:ext cx="22828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圖片 15"/>
          <p:cNvPicPr>
            <a:picLocks noChangeAspect="1"/>
          </p:cNvPicPr>
          <p:nvPr/>
        </p:nvPicPr>
        <p:blipFill>
          <a:blip r:embed="rId5"/>
          <a:srcRect l="801" t="1083"/>
          <a:stretch>
            <a:fillRect/>
          </a:stretch>
        </p:blipFill>
        <p:spPr bwMode="auto">
          <a:xfrm rot="-660533">
            <a:off x="4502150" y="2382838"/>
            <a:ext cx="2362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5732463" y="6027738"/>
            <a:ext cx="1825625" cy="33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Century Schoolbook"/>
              </a:rPr>
              <a:t>校外實習成果專刊</a:t>
            </a:r>
            <a:endParaRPr lang="zh-TW" altLang="zh-TW" sz="1600" kern="0" dirty="0">
              <a:solidFill>
                <a:schemeClr val="bg1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時空背景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學用落差加大、貼近產業發展</a:t>
            </a:r>
            <a:endParaRPr lang="en-US" altLang="zh-TW" dirty="0" smtClean="0"/>
          </a:p>
          <a:p>
            <a:r>
              <a:rPr lang="en-US" altLang="zh-TW" dirty="0" smtClean="0"/>
              <a:t>98</a:t>
            </a:r>
            <a:r>
              <a:rPr lang="zh-TW" altLang="en-US" dirty="0" smtClean="0"/>
              <a:t>年產業需要，開始推動，遇到困難，堅持對的事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以學生為本位的工作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技職再造政策</a:t>
            </a:r>
            <a:r>
              <a:rPr lang="en-US" altLang="zh-TW" dirty="0" smtClean="0"/>
              <a:t>(</a:t>
            </a:r>
            <a:r>
              <a:rPr lang="zh-TW" altLang="en-US" dirty="0" smtClean="0"/>
              <a:t>校外實習、雙師計畫、教師赴公民營機構參訪</a:t>
            </a:r>
            <a:r>
              <a:rPr lang="en-US" altLang="zh-TW" dirty="0" smtClean="0"/>
              <a:t>)</a:t>
            </a:r>
            <a:r>
              <a:rPr lang="zh-TW" altLang="en-US" dirty="0" smtClean="0"/>
              <a:t>開始推展</a:t>
            </a:r>
            <a:endParaRPr lang="en-US" altLang="zh-TW" dirty="0" smtClean="0"/>
          </a:p>
          <a:p>
            <a:r>
              <a:rPr lang="zh-TW" altLang="en-US" dirty="0" smtClean="0"/>
              <a:t>教學卓越、典範大學計畫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產學合作 </a:t>
            </a:r>
            <a:r>
              <a:rPr lang="en-US" altLang="zh-TW" dirty="0" smtClean="0"/>
              <a:t>+</a:t>
            </a:r>
            <a:r>
              <a:rPr lang="zh-TW" altLang="en-US" dirty="0" smtClean="0"/>
              <a:t> 人才培育</a:t>
            </a:r>
            <a:r>
              <a:rPr lang="en-US" altLang="zh-TW" dirty="0" smtClean="0"/>
              <a:t>(more practical: </a:t>
            </a:r>
            <a:r>
              <a:rPr lang="zh-TW" altLang="en-US" dirty="0" smtClean="0"/>
              <a:t>校外實習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已執行</a:t>
            </a:r>
            <a:r>
              <a:rPr lang="en-US" altLang="zh-TW" dirty="0" smtClean="0"/>
              <a:t>99, 100, 102</a:t>
            </a:r>
            <a:r>
              <a:rPr lang="zh-TW" altLang="en-US" dirty="0" smtClean="0"/>
              <a:t>暑期校外實習，</a:t>
            </a:r>
            <a:r>
              <a:rPr lang="en-US" altLang="zh-TW" dirty="0" smtClean="0"/>
              <a:t>102-2</a:t>
            </a:r>
            <a:r>
              <a:rPr lang="zh-TW" altLang="en-US" dirty="0" smtClean="0"/>
              <a:t>學期校外實習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813"/>
            <a:ext cx="9144000" cy="13176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5957888" y="36513"/>
            <a:ext cx="3013075" cy="1119187"/>
            <a:chOff x="5583849" y="23066"/>
            <a:chExt cx="3013356" cy="111961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0" name="橢圓 9"/>
            <p:cNvSpPr/>
            <p:nvPr/>
          </p:nvSpPr>
          <p:spPr>
            <a:xfrm flipH="1">
              <a:off x="5583849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 rot="9150880" flipH="1">
              <a:off x="6599944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 rot="4008568" flipV="1">
              <a:off x="7652424" y="58149"/>
              <a:ext cx="892518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898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困難與解決辦法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實習前：</a:t>
            </a:r>
            <a:endParaRPr lang="zh-TW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900" dirty="0"/>
              <a:t>同學對校外實習非常有興趣</a:t>
            </a:r>
            <a:r>
              <a:rPr lang="zh-TW" altLang="zh-TW" sz="1900" dirty="0" smtClean="0"/>
              <a:t>，好不容易</a:t>
            </a:r>
            <a:r>
              <a:rPr lang="zh-TW" altLang="zh-TW" sz="1900" dirty="0"/>
              <a:t>也有進入理想公司的機會；但</a:t>
            </a:r>
            <a:r>
              <a:rPr lang="zh-TW" altLang="zh-TW" sz="1900" b="1" dirty="0">
                <a:solidFill>
                  <a:srgbClr val="002060"/>
                </a:solidFill>
              </a:rPr>
              <a:t>因選修課</a:t>
            </a:r>
            <a:r>
              <a:rPr lang="en-US" altLang="zh-TW" sz="1900" b="1" dirty="0">
                <a:solidFill>
                  <a:srgbClr val="002060"/>
                </a:solidFill>
              </a:rPr>
              <a:t>(</a:t>
            </a:r>
            <a:r>
              <a:rPr lang="zh-TW" altLang="zh-TW" sz="1900" b="1" dirty="0">
                <a:solidFill>
                  <a:srgbClr val="002060"/>
                </a:solidFill>
              </a:rPr>
              <a:t>通識課程</a:t>
            </a:r>
            <a:r>
              <a:rPr lang="en-US" altLang="zh-TW" sz="1900" b="1" dirty="0">
                <a:solidFill>
                  <a:srgbClr val="002060"/>
                </a:solidFill>
              </a:rPr>
              <a:t>)</a:t>
            </a:r>
            <a:r>
              <a:rPr lang="zh-TW" altLang="zh-TW" sz="1900" b="1" dirty="0">
                <a:solidFill>
                  <a:srgbClr val="002060"/>
                </a:solidFill>
              </a:rPr>
              <a:t>被當，須於大四修滿學分</a:t>
            </a:r>
            <a:r>
              <a:rPr lang="zh-TW" altLang="zh-TW" sz="1900" dirty="0"/>
              <a:t>，否則將無法順利畢業</a:t>
            </a:r>
            <a:r>
              <a:rPr lang="zh-TW" altLang="zh-TW" sz="1900" dirty="0" smtClean="0"/>
              <a:t>。</a:t>
            </a:r>
            <a:endParaRPr lang="en-US" altLang="zh-TW" sz="19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1900" b="1" dirty="0" smtClean="0"/>
              <a:t>解決</a:t>
            </a:r>
            <a:r>
              <a:rPr lang="zh-TW" altLang="zh-TW" sz="1900" b="1" dirty="0"/>
              <a:t>辦法：</a:t>
            </a:r>
            <a:r>
              <a:rPr lang="zh-TW" altLang="zh-TW" sz="1900" dirty="0"/>
              <a:t>聯絡學校處事詢問相關章則，並</a:t>
            </a:r>
            <a:r>
              <a:rPr lang="zh-TW" altLang="zh-TW" sz="1900" b="1" dirty="0">
                <a:solidFill>
                  <a:srgbClr val="002060"/>
                </a:solidFill>
              </a:rPr>
              <a:t>協尋實習單位就近科大是否有相關選修課程</a:t>
            </a:r>
            <a:r>
              <a:rPr lang="zh-TW" altLang="zh-TW" sz="1900" dirty="0"/>
              <a:t>，協助學生填寫跨校選修科目申請表，並幫忙學生跑流程完成辦理。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900" dirty="0"/>
              <a:t>部分實習單位並無提供住宿，因此需協助同學</a:t>
            </a:r>
            <a:r>
              <a:rPr lang="zh-TW" altLang="zh-TW" sz="1900" b="1" dirty="0">
                <a:solidFill>
                  <a:srgbClr val="002060"/>
                </a:solidFill>
              </a:rPr>
              <a:t>找尋宿舍</a:t>
            </a:r>
            <a:r>
              <a:rPr lang="zh-TW" altLang="zh-TW" sz="1900" dirty="0"/>
              <a:t>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1900" b="1" dirty="0" smtClean="0"/>
              <a:t>解決</a:t>
            </a:r>
            <a:r>
              <a:rPr lang="zh-TW" altLang="zh-TW" sz="1900" b="1" dirty="0" smtClean="0"/>
              <a:t>辦法</a:t>
            </a:r>
            <a:r>
              <a:rPr lang="zh-TW" altLang="zh-TW" sz="1900" b="1" dirty="0"/>
              <a:t>：</a:t>
            </a:r>
            <a:r>
              <a:rPr lang="zh-TW" altLang="zh-TW" sz="1900" dirty="0"/>
              <a:t>先上網搜尋出租相關資訊，並詢問公司人員，協助提供附近住宿相關資訊，再</a:t>
            </a:r>
            <a:r>
              <a:rPr lang="zh-TW" altLang="zh-TW" sz="1900" b="1" dirty="0">
                <a:solidFill>
                  <a:srgbClr val="002060"/>
                </a:solidFill>
              </a:rPr>
              <a:t>幫學生聯繫作安排</a:t>
            </a:r>
            <a:r>
              <a:rPr lang="zh-TW" altLang="zh-TW" sz="1900" dirty="0"/>
              <a:t>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900" dirty="0"/>
              <a:t>部分公司有規定，如</a:t>
            </a:r>
            <a:r>
              <a:rPr lang="zh-TW" altLang="zh-TW" sz="1900" u="sng" dirty="0"/>
              <a:t>聯華實業</a:t>
            </a:r>
            <a:r>
              <a:rPr lang="zh-TW" altLang="zh-TW" sz="1900" dirty="0"/>
              <a:t>；</a:t>
            </a:r>
            <a:r>
              <a:rPr lang="zh-TW" altLang="zh-TW" sz="1900" b="1" dirty="0">
                <a:solidFill>
                  <a:srgbClr val="002060"/>
                </a:solidFill>
              </a:rPr>
              <a:t>新聘員工不希望與</a:t>
            </a:r>
            <a:r>
              <a:rPr lang="zh-TW" altLang="zh-TW" sz="1900" b="1" dirty="0" smtClean="0">
                <a:solidFill>
                  <a:srgbClr val="002060"/>
                </a:solidFill>
              </a:rPr>
              <a:t>舊</a:t>
            </a:r>
            <a:r>
              <a:rPr lang="zh-TW" altLang="en-US" sz="1900" b="1" dirty="0" smtClean="0">
                <a:solidFill>
                  <a:srgbClr val="002060"/>
                </a:solidFill>
              </a:rPr>
              <a:t>有</a:t>
            </a:r>
            <a:r>
              <a:rPr lang="zh-TW" altLang="zh-TW" sz="1900" b="1" dirty="0" smtClean="0">
                <a:solidFill>
                  <a:srgbClr val="002060"/>
                </a:solidFill>
              </a:rPr>
              <a:t>員工</a:t>
            </a:r>
            <a:r>
              <a:rPr lang="zh-TW" altLang="zh-TW" sz="1900" b="1" dirty="0">
                <a:solidFill>
                  <a:srgbClr val="002060"/>
                </a:solidFill>
              </a:rPr>
              <a:t>有三等親的親戚關係</a:t>
            </a:r>
            <a:r>
              <a:rPr lang="zh-TW" altLang="zh-TW" sz="1900" dirty="0"/>
              <a:t>，所以在進入之前要先繳交戶籍謄本及身分證，以便確認是否有親屬關係。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900" dirty="0"/>
              <a:t>部分公司</a:t>
            </a:r>
            <a:r>
              <a:rPr lang="zh-TW" altLang="zh-TW" sz="1900" b="1" dirty="0">
                <a:solidFill>
                  <a:srgbClr val="002060"/>
                </a:solidFill>
              </a:rPr>
              <a:t>無提供薪資</a:t>
            </a:r>
            <a:r>
              <a:rPr lang="zh-TW" altLang="zh-TW" sz="1900" dirty="0"/>
              <a:t>部分。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1900" b="1" dirty="0"/>
              <a:t>解決辦法：</a:t>
            </a:r>
            <a:r>
              <a:rPr lang="zh-TW" altLang="zh-TW" sz="1900" dirty="0"/>
              <a:t>系上會盡量幫學生爭取福利，因此若公司無提供薪資，會與實習單位協調，是否可以</a:t>
            </a:r>
            <a:r>
              <a:rPr lang="zh-TW" altLang="zh-TW" sz="1900" b="1" dirty="0">
                <a:solidFill>
                  <a:srgbClr val="002060"/>
                </a:solidFill>
              </a:rPr>
              <a:t>提供學生午膳，並且一定要有保意外險</a:t>
            </a:r>
            <a:r>
              <a:rPr lang="zh-TW" altLang="zh-TW" sz="1900" dirty="0"/>
              <a:t>，以保障學生個人權益及安全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</a:t>
            </a:r>
            <a:r>
              <a:rPr lang="zh-TW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2000" dirty="0"/>
              <a:t>學生校外實習，進入產業中實習，好像跟想的有所不同，在</a:t>
            </a:r>
            <a:r>
              <a:rPr lang="zh-TW" altLang="zh-TW" sz="2000" b="1" dirty="0">
                <a:solidFill>
                  <a:srgbClr val="002060"/>
                </a:solidFill>
              </a:rPr>
              <a:t>生產線</a:t>
            </a:r>
            <a:r>
              <a:rPr lang="zh-TW" altLang="zh-TW" sz="2000" dirty="0"/>
              <a:t>中皆為</a:t>
            </a:r>
            <a:r>
              <a:rPr lang="zh-TW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非技術性的工作</a:t>
            </a:r>
            <a:r>
              <a:rPr lang="zh-TW" altLang="zh-TW" sz="2000" dirty="0"/>
              <a:t>，學生認為，為什麼讀到大學做的工作內容卻是跟一些阿姨一樣。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2000" dirty="0"/>
              <a:t>每天實習所做的項目都是相同的，</a:t>
            </a:r>
            <a:r>
              <a:rPr lang="zh-TW" altLang="zh-TW" sz="2000" b="1" dirty="0">
                <a:solidFill>
                  <a:srgbClr val="002060"/>
                </a:solidFill>
              </a:rPr>
              <a:t>感覺學不到東西</a:t>
            </a:r>
            <a:r>
              <a:rPr lang="zh-TW" altLang="zh-TW" sz="2000" dirty="0"/>
              <a:t>，有點乏味</a:t>
            </a:r>
            <a:r>
              <a:rPr lang="zh-TW" altLang="zh-TW" sz="2000" dirty="0" smtClean="0"/>
              <a:t>。</a:t>
            </a:r>
            <a:endParaRPr lang="en-US" altLang="zh-TW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b="1" dirty="0" smtClean="0"/>
              <a:t>解決</a:t>
            </a:r>
            <a:r>
              <a:rPr lang="zh-TW" altLang="zh-TW" sz="2000" b="1" dirty="0"/>
              <a:t>辦法：</a:t>
            </a:r>
            <a:r>
              <a:rPr lang="zh-TW" altLang="zh-TW" sz="2000" dirty="0"/>
              <a:t>藉</a:t>
            </a:r>
            <a:r>
              <a:rPr lang="zh-TW" altLang="zh-TW" sz="2000" dirty="0" smtClean="0"/>
              <a:t>由</a:t>
            </a:r>
            <a:r>
              <a:rPr lang="zh-TW" altLang="en-US" sz="2000" dirty="0" smtClean="0"/>
              <a:t>與學生</a:t>
            </a:r>
            <a:r>
              <a:rPr lang="zh-TW" altLang="zh-TW" sz="2000" dirty="0" smtClean="0"/>
              <a:t>溝通</a:t>
            </a:r>
            <a:r>
              <a:rPr lang="zh-TW" altLang="zh-TW" sz="2000" dirty="0"/>
              <a:t>與輔導，並請公司協助實習單位輪調。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0" y="23813"/>
            <a:ext cx="9144000" cy="13176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grpSp>
        <p:nvGrpSpPr>
          <p:cNvPr id="2" name="群組 5"/>
          <p:cNvGrpSpPr>
            <a:grpSpLocks/>
          </p:cNvGrpSpPr>
          <p:nvPr/>
        </p:nvGrpSpPr>
        <p:grpSpPr bwMode="auto">
          <a:xfrm>
            <a:off x="5957888" y="36513"/>
            <a:ext cx="3013075" cy="1119187"/>
            <a:chOff x="5583849" y="23066"/>
            <a:chExt cx="3013356" cy="111961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0" name="橢圓 9"/>
            <p:cNvSpPr/>
            <p:nvPr/>
          </p:nvSpPr>
          <p:spPr>
            <a:xfrm flipH="1">
              <a:off x="5583849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 rot="9150880" flipH="1">
              <a:off x="6599944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 rot="4008568" flipV="1">
              <a:off x="7652424" y="58149"/>
              <a:ext cx="892518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84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困難與解決辦法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教育部第二期</a:t>
            </a:r>
            <a:r>
              <a:rPr lang="en-US" altLang="zh-TW" dirty="0" smtClean="0"/>
              <a:t>(102~106)</a:t>
            </a:r>
            <a:r>
              <a:rPr lang="zh-TW" altLang="en-US" dirty="0" smtClean="0"/>
              <a:t>技職再造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3</a:t>
            </a:r>
            <a:r>
              <a:rPr lang="zh-TW" altLang="en-US" dirty="0" smtClean="0"/>
              <a:t>大面向</a:t>
            </a:r>
            <a:r>
              <a:rPr lang="en-US" altLang="zh-TW" dirty="0" smtClean="0"/>
              <a:t>9</a:t>
            </a:r>
            <a:r>
              <a:rPr lang="zh-TW" altLang="en-US" dirty="0" smtClean="0"/>
              <a:t>個策略</a:t>
            </a:r>
            <a:endParaRPr lang="en-US" altLang="zh-TW" dirty="0" smtClean="0"/>
          </a:p>
          <a:p>
            <a:r>
              <a:rPr lang="zh-TW" altLang="en-US" dirty="0" smtClean="0"/>
              <a:t>今年度校外實習課程，教育部專案辦公室希望規劃上要有很細部的具體說明，包括：什麼樣的職務、細部的工作內容、如何衡量同學達成課程的成效（要有質量化的指標）。</a:t>
            </a:r>
            <a:r>
              <a:rPr lang="zh-TW" altLang="en-US" dirty="0" smtClean="0">
                <a:solidFill>
                  <a:srgbClr val="FF0000"/>
                </a:solidFill>
              </a:rPr>
              <a:t>增加執行困難度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近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年來技職學校改制升格，加上技職教育並未得到應有的肯定與尊嚴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，致高職學生以升學為導向，技職教育學術化，引發技職教育定位不明、學用落差的批評聲浪。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 dirty="0" smtClean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平衡國內人力供需 </a:t>
            </a:r>
            <a:r>
              <a:rPr lang="en-US" altLang="zh-TW" sz="2400" b="1" dirty="0" smtClean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– </a:t>
            </a:r>
            <a:r>
              <a:rPr lang="zh-TW" altLang="en-US" sz="2400" b="1" dirty="0" smtClean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產攜班、產業學院、推動校外實習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385972" y="2500306"/>
            <a:ext cx="8372056" cy="3808122"/>
            <a:chOff x="273641" y="1969547"/>
            <a:chExt cx="9430724" cy="3544286"/>
          </a:xfrm>
        </p:grpSpPr>
        <p:sp>
          <p:nvSpPr>
            <p:cNvPr id="6" name="手繪多邊形 37"/>
            <p:cNvSpPr>
              <a:spLocks/>
            </p:cNvSpPr>
            <p:nvPr/>
          </p:nvSpPr>
          <p:spPr bwMode="auto">
            <a:xfrm>
              <a:off x="281189" y="1969547"/>
              <a:ext cx="2880002" cy="864000"/>
            </a:xfrm>
            <a:custGeom>
              <a:avLst/>
              <a:gdLst>
                <a:gd name="T0" fmla="*/ 0 w 2880002"/>
                <a:gd name="T1" fmla="*/ 0 h 864000"/>
                <a:gd name="T2" fmla="*/ 2880002 w 2880002"/>
                <a:gd name="T3" fmla="*/ 0 h 864000"/>
                <a:gd name="T4" fmla="*/ 2880002 w 2880002"/>
                <a:gd name="T5" fmla="*/ 864000 h 864000"/>
                <a:gd name="T6" fmla="*/ 0 w 2880002"/>
                <a:gd name="T7" fmla="*/ 864000 h 864000"/>
                <a:gd name="T8" fmla="*/ 0 w 2880002"/>
                <a:gd name="T9" fmla="*/ 0 h 864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0002"/>
                <a:gd name="T16" fmla="*/ 0 h 864000"/>
                <a:gd name="T17" fmla="*/ 2880002 w 2880002"/>
                <a:gd name="T18" fmla="*/ 864000 h 864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0002" h="864000">
                  <a:moveTo>
                    <a:pt x="0" y="0"/>
                  </a:moveTo>
                  <a:lnTo>
                    <a:pt x="2880002" y="0"/>
                  </a:lnTo>
                  <a:lnTo>
                    <a:pt x="2880002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  <a:ln w="25400" algn="ctr">
              <a:solidFill>
                <a:srgbClr val="C0504D"/>
              </a:solidFill>
              <a:miter lim="800000"/>
              <a:headEnd/>
              <a:tailEnd/>
            </a:ln>
          </p:spPr>
          <p:txBody>
            <a:bodyPr lIns="220472" tIns="125984" rIns="220472" bIns="125984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i="0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一、制度調整</a:t>
              </a: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273641" y="2833546"/>
              <a:ext cx="2895097" cy="2680287"/>
            </a:xfrm>
            <a:custGeom>
              <a:avLst/>
              <a:gdLst>
                <a:gd name="connsiteX0" fmla="*/ 0 w 2895097"/>
                <a:gd name="connsiteY0" fmla="*/ 0 h 2168006"/>
                <a:gd name="connsiteX1" fmla="*/ 2895097 w 2895097"/>
                <a:gd name="connsiteY1" fmla="*/ 0 h 2168006"/>
                <a:gd name="connsiteX2" fmla="*/ 2895097 w 2895097"/>
                <a:gd name="connsiteY2" fmla="*/ 2168006 h 2168006"/>
                <a:gd name="connsiteX3" fmla="*/ 0 w 2895097"/>
                <a:gd name="connsiteY3" fmla="*/ 2168006 h 2168006"/>
                <a:gd name="connsiteX4" fmla="*/ 0 w 2895097"/>
                <a:gd name="connsiteY4" fmla="*/ 0 h 216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97" h="2168006">
                  <a:moveTo>
                    <a:pt x="0" y="0"/>
                  </a:moveTo>
                  <a:lnTo>
                    <a:pt x="2895097" y="0"/>
                  </a:lnTo>
                  <a:lnTo>
                    <a:pt x="2895097" y="2168006"/>
                  </a:lnTo>
                  <a:lnTo>
                    <a:pt x="0" y="2168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C0504D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vert="wordArtVertRtl" lIns="160020" tIns="160020" rIns="213360" bIns="240030" spcCol="1270" anchor="ctr"/>
            <a:lstStyle/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3.</a:t>
              </a:r>
              <a:r>
                <a:rPr lang="zh-TW" altLang="en-US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實務選才</a:t>
              </a: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2.</a:t>
              </a:r>
              <a:r>
                <a:rPr lang="zh-TW" altLang="en-US" sz="2400" b="0" i="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系科調整</a:t>
              </a:r>
              <a:endParaRPr lang="en-US" altLang="zh-TW" sz="2400" b="0" i="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1.</a:t>
              </a:r>
              <a:r>
                <a:rPr lang="zh-TW" altLang="en-US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政策統整</a:t>
              </a:r>
              <a:endParaRPr lang="zh-TW" altLang="en-US" sz="2400" i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手繪多邊形 39"/>
            <p:cNvSpPr>
              <a:spLocks/>
            </p:cNvSpPr>
            <p:nvPr/>
          </p:nvSpPr>
          <p:spPr bwMode="auto">
            <a:xfrm>
              <a:off x="3549002" y="1969547"/>
              <a:ext cx="2880002" cy="864000"/>
            </a:xfrm>
            <a:custGeom>
              <a:avLst/>
              <a:gdLst>
                <a:gd name="T0" fmla="*/ 0 w 2880002"/>
                <a:gd name="T1" fmla="*/ 0 h 864000"/>
                <a:gd name="T2" fmla="*/ 2880002 w 2880002"/>
                <a:gd name="T3" fmla="*/ 0 h 864000"/>
                <a:gd name="T4" fmla="*/ 2880002 w 2880002"/>
                <a:gd name="T5" fmla="*/ 864000 h 864000"/>
                <a:gd name="T6" fmla="*/ 0 w 2880002"/>
                <a:gd name="T7" fmla="*/ 864000 h 864000"/>
                <a:gd name="T8" fmla="*/ 0 w 2880002"/>
                <a:gd name="T9" fmla="*/ 0 h 864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0002"/>
                <a:gd name="T16" fmla="*/ 0 h 864000"/>
                <a:gd name="T17" fmla="*/ 2880002 w 2880002"/>
                <a:gd name="T18" fmla="*/ 864000 h 864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0002" h="864000">
                  <a:moveTo>
                    <a:pt x="0" y="0"/>
                  </a:moveTo>
                  <a:lnTo>
                    <a:pt x="2880002" y="0"/>
                  </a:lnTo>
                  <a:lnTo>
                    <a:pt x="2880002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  <a:ln w="25400" algn="ctr">
              <a:solidFill>
                <a:srgbClr val="9BBB59"/>
              </a:solidFill>
              <a:miter lim="800000"/>
              <a:headEnd/>
              <a:tailEnd/>
            </a:ln>
          </p:spPr>
          <p:txBody>
            <a:bodyPr lIns="220472" tIns="125984" rIns="220472" bIns="125984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i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二、課程活化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541455" y="2833546"/>
              <a:ext cx="2895097" cy="2680286"/>
            </a:xfrm>
            <a:custGeom>
              <a:avLst/>
              <a:gdLst>
                <a:gd name="connsiteX0" fmla="*/ 0 w 2895097"/>
                <a:gd name="connsiteY0" fmla="*/ 0 h 2168006"/>
                <a:gd name="connsiteX1" fmla="*/ 2895097 w 2895097"/>
                <a:gd name="connsiteY1" fmla="*/ 0 h 2168006"/>
                <a:gd name="connsiteX2" fmla="*/ 2895097 w 2895097"/>
                <a:gd name="connsiteY2" fmla="*/ 2168006 h 2168006"/>
                <a:gd name="connsiteX3" fmla="*/ 0 w 2895097"/>
                <a:gd name="connsiteY3" fmla="*/ 2168006 h 2168006"/>
                <a:gd name="connsiteX4" fmla="*/ 0 w 2895097"/>
                <a:gd name="connsiteY4" fmla="*/ 0 h 216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97" h="2168006">
                  <a:moveTo>
                    <a:pt x="0" y="0"/>
                  </a:moveTo>
                  <a:lnTo>
                    <a:pt x="2895097" y="0"/>
                  </a:lnTo>
                  <a:lnTo>
                    <a:pt x="2895097" y="2168006"/>
                  </a:lnTo>
                  <a:lnTo>
                    <a:pt x="0" y="2168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vert="wordArtVertRtl" lIns="160020" tIns="160020" rIns="213360" bIns="240030" spcCol="1270" anchor="ctr"/>
            <a:lstStyle/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6.</a:t>
              </a:r>
              <a:r>
                <a:rPr lang="zh-TW" altLang="en-US" sz="2400" b="0" i="0" kern="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實務增能</a:t>
              </a:r>
              <a:endParaRPr lang="en-US" altLang="zh-TW" sz="2400" b="0" i="0" kern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5.</a:t>
              </a:r>
              <a:r>
                <a:rPr lang="zh-TW" altLang="en-US" sz="2400" b="0" i="0" kern="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設備更新</a:t>
              </a:r>
              <a:endParaRPr lang="en-US" altLang="zh-TW" sz="2400" b="0" i="0" kern="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4.</a:t>
              </a:r>
              <a:r>
                <a:rPr lang="zh-TW" altLang="en-US" sz="2400" b="0" i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課程彈性</a:t>
              </a:r>
            </a:p>
          </p:txBody>
        </p:sp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6816816" y="1969547"/>
              <a:ext cx="2880002" cy="864000"/>
            </a:xfrm>
            <a:custGeom>
              <a:avLst/>
              <a:gdLst>
                <a:gd name="T0" fmla="*/ 0 w 2880002"/>
                <a:gd name="T1" fmla="*/ 0 h 864000"/>
                <a:gd name="T2" fmla="*/ 2880002 w 2880002"/>
                <a:gd name="T3" fmla="*/ 0 h 864000"/>
                <a:gd name="T4" fmla="*/ 2880002 w 2880002"/>
                <a:gd name="T5" fmla="*/ 864000 h 864000"/>
                <a:gd name="T6" fmla="*/ 0 w 2880002"/>
                <a:gd name="T7" fmla="*/ 864000 h 864000"/>
                <a:gd name="T8" fmla="*/ 0 w 2880002"/>
                <a:gd name="T9" fmla="*/ 0 h 864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0002"/>
                <a:gd name="T16" fmla="*/ 0 h 864000"/>
                <a:gd name="T17" fmla="*/ 2880002 w 2880002"/>
                <a:gd name="T18" fmla="*/ 864000 h 864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0002" h="864000">
                  <a:moveTo>
                    <a:pt x="0" y="0"/>
                  </a:moveTo>
                  <a:lnTo>
                    <a:pt x="2880002" y="0"/>
                  </a:lnTo>
                  <a:lnTo>
                    <a:pt x="2880002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 w="25400" algn="ctr">
              <a:solidFill>
                <a:srgbClr val="8064A2"/>
              </a:solidFill>
              <a:miter lim="800000"/>
              <a:headEnd/>
              <a:tailEnd/>
            </a:ln>
          </p:spPr>
          <p:txBody>
            <a:bodyPr lIns="220472" tIns="125984" rIns="220472" bIns="125984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i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三、就業促進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6809268" y="2833546"/>
              <a:ext cx="2895097" cy="2680286"/>
            </a:xfrm>
            <a:custGeom>
              <a:avLst/>
              <a:gdLst>
                <a:gd name="connsiteX0" fmla="*/ 0 w 2895097"/>
                <a:gd name="connsiteY0" fmla="*/ 0 h 2168006"/>
                <a:gd name="connsiteX1" fmla="*/ 2895097 w 2895097"/>
                <a:gd name="connsiteY1" fmla="*/ 0 h 2168006"/>
                <a:gd name="connsiteX2" fmla="*/ 2895097 w 2895097"/>
                <a:gd name="connsiteY2" fmla="*/ 2168006 h 2168006"/>
                <a:gd name="connsiteX3" fmla="*/ 0 w 2895097"/>
                <a:gd name="connsiteY3" fmla="*/ 2168006 h 2168006"/>
                <a:gd name="connsiteX4" fmla="*/ 0 w 2895097"/>
                <a:gd name="connsiteY4" fmla="*/ 0 h 216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97" h="2168006">
                  <a:moveTo>
                    <a:pt x="0" y="0"/>
                  </a:moveTo>
                  <a:lnTo>
                    <a:pt x="2895097" y="0"/>
                  </a:lnTo>
                  <a:lnTo>
                    <a:pt x="2895097" y="2168006"/>
                  </a:lnTo>
                  <a:lnTo>
                    <a:pt x="0" y="2168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064A2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vert="wordArtVertRtl" lIns="160020" tIns="160020" rIns="213360" bIns="240030" spcCol="1270" anchor="ctr"/>
            <a:lstStyle/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9.</a:t>
              </a:r>
              <a:r>
                <a:rPr lang="zh-TW" altLang="en-US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證能合一</a:t>
              </a:r>
              <a:endParaRPr lang="en-US" altLang="zh-TW" sz="2400" b="0" i="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8.</a:t>
              </a:r>
              <a:r>
                <a:rPr lang="zh-TW" altLang="en-US" sz="2400" b="0" i="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創新創業</a:t>
              </a:r>
              <a:endParaRPr lang="en-US" altLang="zh-TW" sz="2400" b="0" i="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285750" lvl="1" indent="-285750" algn="l" defTabSz="1333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400" b="0" i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7.</a:t>
              </a:r>
              <a:r>
                <a:rPr lang="zh-TW" altLang="en-US" sz="2400" b="0" i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就業接軌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" name="矩形 6"/>
          <p:cNvSpPr/>
          <p:nvPr/>
        </p:nvSpPr>
        <p:spPr>
          <a:xfrm>
            <a:off x="0" y="23813"/>
            <a:ext cx="9144000" cy="34051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179388" y="5300663"/>
            <a:ext cx="4105275" cy="1657350"/>
            <a:chOff x="5583849" y="23066"/>
            <a:chExt cx="3013356" cy="111961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3" name="橢圓 12"/>
            <p:cNvSpPr/>
            <p:nvPr/>
          </p:nvSpPr>
          <p:spPr>
            <a:xfrm flipH="1">
              <a:off x="5583849" y="23066"/>
              <a:ext cx="1007947" cy="883682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橢圓 13"/>
            <p:cNvSpPr>
              <a:spLocks noChangeArrowheads="1"/>
            </p:cNvSpPr>
            <p:nvPr/>
          </p:nvSpPr>
          <p:spPr bwMode="auto">
            <a:xfrm rot="9150880" flipH="1">
              <a:off x="6599954" y="23066"/>
              <a:ext cx="1007947" cy="883682"/>
            </a:xfrm>
            <a:prstGeom prst="ellipse">
              <a:avLst/>
            </a:prstGeom>
            <a:noFill/>
            <a:ln w="38100" algn="ctr">
              <a:solidFill>
                <a:srgbClr val="F2DCDB"/>
              </a:solidFill>
              <a:prstDash val="sysDash"/>
              <a:round/>
              <a:headEnd/>
              <a:tailEnd/>
            </a:ln>
            <a:extLst/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橢圓 14"/>
            <p:cNvSpPr>
              <a:spLocks noChangeArrowheads="1"/>
            </p:cNvSpPr>
            <p:nvPr/>
          </p:nvSpPr>
          <p:spPr bwMode="auto">
            <a:xfrm rot="4008568" flipV="1">
              <a:off x="7651807" y="57870"/>
              <a:ext cx="893335" cy="997460"/>
            </a:xfrm>
            <a:prstGeom prst="ellipse">
              <a:avLst/>
            </a:prstGeom>
            <a:noFill/>
            <a:ln w="38100" algn="ctr">
              <a:solidFill>
                <a:srgbClr val="F2DCDB"/>
              </a:solidFill>
              <a:prstDash val="sysDash"/>
              <a:round/>
              <a:headEnd/>
              <a:tailEnd/>
            </a:ln>
            <a:extLst/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148263" y="3860800"/>
            <a:ext cx="3185487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敬請指教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!</a:t>
            </a:r>
            <a:endParaRPr lang="en-US" altLang="zh-TW" sz="5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28662" y="1428736"/>
            <a:ext cx="3185487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謝謝聆聽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!</a:t>
            </a:r>
            <a:endParaRPr lang="en-US" altLang="zh-TW" sz="5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357818" y="785794"/>
            <a:ext cx="267239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&amp;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?</a:t>
            </a:r>
            <a:endParaRPr lang="en-US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/>
              <a:t>教育部為鼓勵技專院校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開設校外實習課程</a:t>
            </a:r>
            <a:r>
              <a:rPr lang="zh-TW" altLang="zh-TW" sz="2800" dirty="0" smtClean="0"/>
              <a:t>，已達成使學生學生提早體驗職場，建立正確工作態度，並增加學校實務教學資源及學生就業機會，以減少企業職前訓練成本，儲值就業人才之目的。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產學合作模式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286248" y="714356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加強彼此間互動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1307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校外實習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名稱之訂定 </a:t>
            </a:r>
            <a:r>
              <a:rPr lang="en-US" altLang="zh-TW" dirty="0" smtClean="0"/>
              <a:t>[</a:t>
            </a:r>
            <a:r>
              <a:rPr lang="zh-TW" altLang="en-US" dirty="0" smtClean="0"/>
              <a:t>校外實習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、校外實習</a:t>
            </a:r>
            <a:r>
              <a:rPr lang="en-US" altLang="zh-TW" dirty="0" smtClean="0"/>
              <a:t>(2)]</a:t>
            </a:r>
          </a:p>
          <a:p>
            <a:r>
              <a:rPr lang="zh-TW" altLang="en-US" dirty="0" smtClean="0"/>
              <a:t>暑期</a:t>
            </a:r>
            <a:r>
              <a:rPr lang="en-US" altLang="zh-TW" dirty="0" smtClean="0"/>
              <a:t>(2</a:t>
            </a:r>
            <a:r>
              <a:rPr lang="zh-TW" altLang="en-US" dirty="0" smtClean="0"/>
              <a:t>學分、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個月亦或</a:t>
            </a:r>
            <a:r>
              <a:rPr lang="en-US" altLang="zh-TW" dirty="0" smtClean="0"/>
              <a:t>320 hr)</a:t>
            </a:r>
            <a:r>
              <a:rPr lang="zh-TW" altLang="en-US" dirty="0" smtClean="0"/>
              <a:t>、學期</a:t>
            </a:r>
            <a:r>
              <a:rPr lang="en-US" altLang="zh-TW" dirty="0" smtClean="0"/>
              <a:t>(9</a:t>
            </a:r>
            <a:r>
              <a:rPr lang="zh-TW" altLang="en-US" dirty="0" smtClean="0"/>
              <a:t>學分、</a:t>
            </a:r>
            <a:r>
              <a:rPr lang="en-US" altLang="zh-TW" dirty="0" smtClean="0"/>
              <a:t>4.5</a:t>
            </a:r>
            <a:r>
              <a:rPr lang="zh-TW" altLang="en-US" dirty="0" smtClean="0"/>
              <a:t>個月亦或</a:t>
            </a:r>
            <a:r>
              <a:rPr lang="en-US" altLang="zh-TW" dirty="0" smtClean="0"/>
              <a:t>720 hr)</a:t>
            </a:r>
          </a:p>
          <a:p>
            <a:r>
              <a:rPr lang="zh-TW" altLang="en-US" dirty="0" smtClean="0"/>
              <a:t>教學額外負擔</a:t>
            </a:r>
            <a:r>
              <a:rPr lang="en-US" altLang="zh-TW" dirty="0" smtClean="0"/>
              <a:t>(</a:t>
            </a:r>
            <a:r>
              <a:rPr lang="zh-TW" altLang="en-US" dirty="0" smtClean="0"/>
              <a:t>超鐘點問題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訂定學生校外實習實施要點、訂定產業實習指導辦法、編制產業實習指導手冊、建立數位化教材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295400"/>
            <a:ext cx="7848600" cy="4953000"/>
            <a:chOff x="384" y="816"/>
            <a:chExt cx="4944" cy="31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816"/>
              <a:ext cx="2400" cy="3120"/>
              <a:chOff x="384" y="816"/>
              <a:chExt cx="2400" cy="3120"/>
            </a:xfrm>
          </p:grpSpPr>
          <p:sp>
            <p:nvSpPr>
              <p:cNvPr id="18448" name="AutoShape 5"/>
              <p:cNvSpPr>
                <a:spLocks noChangeArrowheads="1"/>
              </p:cNvSpPr>
              <p:nvPr/>
            </p:nvSpPr>
            <p:spPr bwMode="auto">
              <a:xfrm>
                <a:off x="384" y="1008"/>
                <a:ext cx="2400" cy="2928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tIns="360000" bIns="0"/>
              <a:lstStyle/>
              <a:p>
                <a:pPr marL="0" lvl="2" eaLnBrk="0" hangingPunct="0"/>
                <a:r>
                  <a:rPr lang="zh-TW" altLang="zh-TW" sz="2000"/>
                  <a:t>本課程開設之目的在使食品科學系的學生，藉由校外實習課程到</a:t>
                </a:r>
                <a:r>
                  <a:rPr lang="zh-TW" altLang="zh-TW" sz="2000" b="1">
                    <a:solidFill>
                      <a:srgbClr val="002060"/>
                    </a:solidFill>
                  </a:rPr>
                  <a:t>食品相關產業</a:t>
                </a:r>
                <a:r>
                  <a:rPr lang="zh-TW" altLang="zh-TW" sz="2000"/>
                  <a:t>進行實習工作，使之了解食品相關產業的實務工作內容。學生能由做的過程當中，認識與了解正確的實習工作態度、需要那些專業知識、如何在團體工作及提升自我解決問題的能力等。修習本課程，可以使學生</a:t>
                </a:r>
                <a:r>
                  <a:rPr lang="zh-TW" altLang="zh-TW" sz="2000" b="1">
                    <a:solidFill>
                      <a:srgbClr val="002060"/>
                    </a:solidFill>
                  </a:rPr>
                  <a:t>體認食品產業中的實務工作</a:t>
                </a:r>
                <a:r>
                  <a:rPr lang="zh-TW" altLang="zh-TW" sz="2000"/>
                  <a:t>並</a:t>
                </a:r>
                <a:r>
                  <a:rPr lang="zh-TW" altLang="zh-TW" sz="2000" b="1">
                    <a:solidFill>
                      <a:srgbClr val="002060"/>
                    </a:solidFill>
                  </a:rPr>
                  <a:t>累積實務經驗</a:t>
                </a:r>
                <a:r>
                  <a:rPr lang="zh-TW" altLang="zh-TW" sz="2000"/>
                  <a:t>，以期畢業後能無縫接軌地銜接職場，</a:t>
                </a:r>
                <a:r>
                  <a:rPr lang="zh-TW" altLang="zh-TW" sz="2000" b="1">
                    <a:solidFill>
                      <a:srgbClr val="002060"/>
                    </a:solidFill>
                  </a:rPr>
                  <a:t>畢業即就業</a:t>
                </a:r>
                <a:r>
                  <a:rPr lang="zh-TW" altLang="zh-TW" sz="2000"/>
                  <a:t>。</a:t>
                </a:r>
              </a:p>
            </p:txBody>
          </p:sp>
          <p:sp>
            <p:nvSpPr>
              <p:cNvPr id="18449" name="AutoShape 6"/>
              <p:cNvSpPr>
                <a:spLocks noChangeArrowheads="1"/>
              </p:cNvSpPr>
              <p:nvPr/>
            </p:nvSpPr>
            <p:spPr bwMode="auto">
              <a:xfrm>
                <a:off x="720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0"/>
              <a:lstStyle/>
              <a:p>
                <a:pPr algn="ctr"/>
                <a:r>
                  <a:rPr lang="zh-TW" altLang="zh-TW" sz="3200" b="1">
                    <a:solidFill>
                      <a:schemeClr val="bg1"/>
                    </a:solidFill>
                  </a:rPr>
                  <a:t>課程大綱：</a:t>
                </a:r>
                <a:endParaRPr lang="en-US" altLang="ja-JP" sz="320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928" y="816"/>
              <a:ext cx="2400" cy="3120"/>
              <a:chOff x="2928" y="816"/>
              <a:chExt cx="2400" cy="3120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400" cy="2928"/>
              </a:xfrm>
              <a:prstGeom prst="roundRect">
                <a:avLst>
                  <a:gd name="adj" fmla="val 6917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lIns="0" tIns="36000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zh-TW" sz="2000" b="1" dirty="0" smtClean="0">
                    <a:solidFill>
                      <a:srgbClr val="002060"/>
                    </a:solidFill>
                  </a:rPr>
                  <a:t>培養</a:t>
                </a:r>
                <a:r>
                  <a:rPr lang="zh-TW" altLang="zh-TW" sz="2000" dirty="0"/>
                  <a:t>學生</a:t>
                </a:r>
                <a:r>
                  <a:rPr lang="zh-TW" altLang="zh-TW" sz="2000" b="1" dirty="0">
                    <a:solidFill>
                      <a:srgbClr val="002060"/>
                    </a:solidFill>
                  </a:rPr>
                  <a:t>食品之專業能力</a:t>
                </a:r>
                <a:r>
                  <a:rPr lang="zh-TW" altLang="zh-TW" sz="2000" dirty="0"/>
                  <a:t>，讓理論與實務相互結合與印證。使學生在就學期間即與食品相關產業有所接觸，並能深入了解工廠運作、食品企業經營理念與實際進行操作。使學生能夠提早瞭解食品市場與自身之優劣勢，並</a:t>
                </a:r>
                <a:r>
                  <a:rPr lang="zh-TW" altLang="zh-TW" sz="2000" b="1" dirty="0">
                    <a:solidFill>
                      <a:srgbClr val="002060"/>
                    </a:solidFill>
                  </a:rPr>
                  <a:t>提早計劃未來學習方向</a:t>
                </a:r>
                <a:r>
                  <a:rPr lang="zh-TW" altLang="zh-TW" sz="2000" dirty="0"/>
                  <a:t>與</a:t>
                </a:r>
                <a:r>
                  <a:rPr lang="zh-TW" altLang="zh-TW" sz="2000" b="1" dirty="0">
                    <a:solidFill>
                      <a:srgbClr val="002060"/>
                    </a:solidFill>
                  </a:rPr>
                  <a:t>畢業後之生涯規劃</a:t>
                </a:r>
                <a:r>
                  <a:rPr lang="zh-TW" altLang="zh-TW" sz="2000" dirty="0"/>
                  <a:t>，以提升學生畢業後的</a:t>
                </a:r>
                <a:r>
                  <a:rPr lang="zh-TW" altLang="zh-TW" sz="2000" b="1" dirty="0">
                    <a:solidFill>
                      <a:srgbClr val="002060"/>
                    </a:solidFill>
                  </a:rPr>
                  <a:t>就業競爭力</a:t>
                </a:r>
                <a:r>
                  <a:rPr lang="zh-TW" altLang="zh-TW" sz="2000" dirty="0"/>
                  <a:t>。</a:t>
                </a:r>
                <a:endParaRPr lang="zh-TW" altLang="zh-TW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zh-TW" sz="2400" dirty="0"/>
              </a:p>
              <a:p>
                <a:pPr lvl="2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zh-TW" sz="1600" dirty="0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>
                <a:noFill/>
              </a:ln>
              <a:extLst/>
            </p:spPr>
            <p:txBody>
              <a:bodyPr wrap="none" t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zh-TW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課程</a:t>
                </a:r>
                <a:r>
                  <a:rPr lang="zh-TW" altLang="zh-TW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目標</a:t>
                </a:r>
                <a:r>
                  <a:rPr lang="zh-TW" alt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：</a:t>
                </a:r>
                <a:endParaRPr lang="en-US" altLang="ja-JP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0" y="23813"/>
            <a:ext cx="9144000" cy="1041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5" name="群組 20"/>
          <p:cNvGrpSpPr>
            <a:grpSpLocks/>
          </p:cNvGrpSpPr>
          <p:nvPr/>
        </p:nvGrpSpPr>
        <p:grpSpPr bwMode="auto">
          <a:xfrm>
            <a:off x="5957888" y="36513"/>
            <a:ext cx="3013075" cy="1119187"/>
            <a:chOff x="5583849" y="23066"/>
            <a:chExt cx="3013356" cy="111961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 flipH="1">
              <a:off x="5583849" y="43677"/>
              <a:ext cx="1008112" cy="1009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景博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340" t="17877"/>
            <a:stretch/>
          </p:blipFill>
          <p:spPr bwMode="auto">
            <a:xfrm flipH="1">
              <a:off x="6584254" y="23066"/>
              <a:ext cx="1039654" cy="1066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6" name="Picture 4" descr="2014-03-20-不同糖與豬水解液熱反應2_副本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flipH="1">
              <a:off x="7623908" y="106241"/>
              <a:ext cx="941879" cy="1036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7" name="橢圓 16"/>
            <p:cNvSpPr/>
            <p:nvPr/>
          </p:nvSpPr>
          <p:spPr>
            <a:xfrm flipH="1">
              <a:off x="5583849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 rot="9150880" flipH="1">
              <a:off x="6599944" y="23066"/>
              <a:ext cx="1008156" cy="882989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 rot="4008568" flipV="1">
              <a:off x="7652424" y="58149"/>
              <a:ext cx="892518" cy="997043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0" y="9525"/>
            <a:ext cx="9144000" cy="5143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85D8A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9" name="矩形 98"/>
          <p:cNvSpPr/>
          <p:nvPr/>
        </p:nvSpPr>
        <p:spPr>
          <a:xfrm>
            <a:off x="0" y="6588125"/>
            <a:ext cx="9144000" cy="276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952625" y="908050"/>
            <a:ext cx="0" cy="576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68350" y="385763"/>
            <a:ext cx="2344738" cy="557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實習前</a:t>
            </a:r>
            <a:r>
              <a:rPr kumimoji="0" lang="en-US" altLang="zh-TW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(102-1)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952625" y="1700213"/>
            <a:ext cx="1925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63" name="文字方塊 8"/>
          <p:cNvSpPr txBox="1">
            <a:spLocks noChangeArrowheads="1"/>
          </p:cNvSpPr>
          <p:nvPr/>
        </p:nvSpPr>
        <p:spPr bwMode="auto">
          <a:xfrm>
            <a:off x="2051050" y="1068388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9</a:t>
            </a:r>
            <a:r>
              <a:rPr kumimoji="0" lang="zh-TW" altLang="en-US" sz="1600">
                <a:latin typeface="Calibri" pitchFamily="34" charset="0"/>
              </a:rPr>
              <a:t>月開學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選修</a:t>
            </a:r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職涯輔導課程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179388" y="2060575"/>
            <a:ext cx="17732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65" name="文字方塊 15"/>
          <p:cNvSpPr txBox="1">
            <a:spLocks noChangeArrowheads="1"/>
          </p:cNvSpPr>
          <p:nvPr/>
        </p:nvSpPr>
        <p:spPr bwMode="auto">
          <a:xfrm>
            <a:off x="127000" y="984250"/>
            <a:ext cx="1825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職涯輔導課程：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自傳、履歷表、給廠商的一封信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1941513" y="3671888"/>
            <a:ext cx="25590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952625" y="4437063"/>
            <a:ext cx="25479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68" name="文字方塊 19"/>
          <p:cNvSpPr txBox="1">
            <a:spLocks noChangeArrowheads="1"/>
          </p:cNvSpPr>
          <p:nvPr/>
        </p:nvSpPr>
        <p:spPr bwMode="auto">
          <a:xfrm>
            <a:off x="2025650" y="2852738"/>
            <a:ext cx="1951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11</a:t>
            </a:r>
            <a:r>
              <a:rPr kumimoji="0" lang="zh-TW" altLang="en-US" sz="1600">
                <a:latin typeface="Calibri" pitchFamily="34" charset="0"/>
              </a:rPr>
              <a:t>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職涯相關講座</a:t>
            </a:r>
            <a:endParaRPr kumimoji="0" lang="en-US" altLang="zh-TW" sz="16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kumimoji="0" lang="en-US" altLang="zh-TW" sz="1600">
                <a:latin typeface="Calibri" pitchFamily="34" charset="0"/>
              </a:rPr>
              <a:t>(</a:t>
            </a:r>
            <a:r>
              <a:rPr kumimoji="0" lang="zh-TW" altLang="en-US" sz="1600">
                <a:latin typeface="Calibri" pitchFamily="34" charset="0"/>
              </a:rPr>
              <a:t>元祖、統一武藏野</a:t>
            </a:r>
            <a:r>
              <a:rPr kumimoji="0" lang="en-US" altLang="zh-TW" sz="1600">
                <a:latin typeface="Calibri" pitchFamily="34" charset="0"/>
              </a:rPr>
              <a:t>)</a:t>
            </a:r>
            <a:endParaRPr kumimoji="0" lang="zh-TW" altLang="en-US" sz="1600">
              <a:latin typeface="Calibri" pitchFamily="34" charset="0"/>
            </a:endParaRPr>
          </a:p>
        </p:txBody>
      </p:sp>
      <p:sp>
        <p:nvSpPr>
          <p:cNvPr id="19469" name="文字方塊 21"/>
          <p:cNvSpPr txBox="1">
            <a:spLocks noChangeArrowheads="1"/>
          </p:cNvSpPr>
          <p:nvPr/>
        </p:nvSpPr>
        <p:spPr bwMode="auto">
          <a:xfrm>
            <a:off x="119063" y="2205038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月底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實習</a:t>
            </a:r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意願調查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166688" y="2789238"/>
            <a:ext cx="17748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71" name="文字方塊 23"/>
          <p:cNvSpPr txBox="1">
            <a:spLocks noChangeArrowheads="1"/>
          </p:cNvSpPr>
          <p:nvPr/>
        </p:nvSpPr>
        <p:spPr bwMode="auto">
          <a:xfrm>
            <a:off x="2038350" y="3852863"/>
            <a:ext cx="1620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11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~12</a:t>
            </a:r>
            <a:r>
              <a:rPr kumimoji="0" lang="zh-TW" altLang="en-US" sz="1600">
                <a:latin typeface="Calibri" pitchFamily="34" charset="0"/>
              </a:rPr>
              <a:t>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進行</a:t>
            </a:r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媒合及面試</a:t>
            </a:r>
          </a:p>
        </p:txBody>
      </p:sp>
      <p:sp>
        <p:nvSpPr>
          <p:cNvPr id="19472" name="文字方塊 24"/>
          <p:cNvSpPr txBox="1">
            <a:spLocks noChangeArrowheads="1"/>
          </p:cNvSpPr>
          <p:nvPr/>
        </p:nvSpPr>
        <p:spPr bwMode="auto">
          <a:xfrm>
            <a:off x="68263" y="2941638"/>
            <a:ext cx="1860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11</a:t>
            </a:r>
            <a:r>
              <a:rPr kumimoji="0" lang="zh-TW" altLang="en-US" sz="1600">
                <a:latin typeface="Calibri" pitchFamily="34" charset="0"/>
              </a:rPr>
              <a:t>月初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校外實習申請提出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179388" y="3527425"/>
            <a:ext cx="17732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982788" y="2646363"/>
            <a:ext cx="2517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75" name="文字方塊 27"/>
          <p:cNvSpPr txBox="1">
            <a:spLocks noChangeArrowheads="1"/>
          </p:cNvSpPr>
          <p:nvPr/>
        </p:nvSpPr>
        <p:spPr bwMode="auto">
          <a:xfrm>
            <a:off x="2016125" y="2060575"/>
            <a:ext cx="203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月中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實習單位公告於系網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1952625" y="5300663"/>
            <a:ext cx="2547938" cy="555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77" name="文字方塊 29"/>
          <p:cNvSpPr txBox="1">
            <a:spLocks noChangeArrowheads="1"/>
          </p:cNvSpPr>
          <p:nvPr/>
        </p:nvSpPr>
        <p:spPr bwMode="auto">
          <a:xfrm>
            <a:off x="2038350" y="4716463"/>
            <a:ext cx="215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12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~1</a:t>
            </a:r>
            <a:r>
              <a:rPr kumimoji="0" lang="zh-TW" altLang="en-US" sz="1600">
                <a:latin typeface="Calibri" pitchFamily="34" charset="0"/>
              </a:rPr>
              <a:t>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實習準備</a:t>
            </a:r>
            <a:r>
              <a:rPr kumimoji="0" lang="en-US" altLang="zh-TW" sz="1600">
                <a:latin typeface="Calibri" pitchFamily="34" charset="0"/>
              </a:rPr>
              <a:t>(</a:t>
            </a:r>
            <a:r>
              <a:rPr kumimoji="0" lang="zh-TW" altLang="en-US" sz="1600">
                <a:latin typeface="Calibri" pitchFamily="34" charset="0"/>
              </a:rPr>
              <a:t>宿舍及交通</a:t>
            </a:r>
            <a:r>
              <a:rPr kumimoji="0" lang="en-US" altLang="zh-TW" sz="1600">
                <a:latin typeface="Calibri" pitchFamily="34" charset="0"/>
              </a:rPr>
              <a:t>)</a:t>
            </a:r>
            <a:endParaRPr kumimoji="0" lang="zh-TW" altLang="en-US" sz="1600">
              <a:latin typeface="Calibri" pitchFamily="34" charset="0"/>
            </a:endParaRPr>
          </a:p>
        </p:txBody>
      </p:sp>
      <p:sp>
        <p:nvSpPr>
          <p:cNvPr id="19478" name="文字方塊 30"/>
          <p:cNvSpPr txBox="1">
            <a:spLocks noChangeArrowheads="1"/>
          </p:cNvSpPr>
          <p:nvPr/>
        </p:nvSpPr>
        <p:spPr bwMode="auto">
          <a:xfrm>
            <a:off x="50800" y="4125913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12</a:t>
            </a:r>
            <a:r>
              <a:rPr kumimoji="0" lang="zh-TW" altLang="en-US" sz="1600">
                <a:latin typeface="Calibri" pitchFamily="34" charset="0"/>
              </a:rPr>
              <a:t>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實習</a:t>
            </a:r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確定名單公告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161925" y="4710113"/>
            <a:ext cx="17732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80" name="文字方塊 32"/>
          <p:cNvSpPr txBox="1">
            <a:spLocks noChangeArrowheads="1"/>
          </p:cNvSpPr>
          <p:nvPr/>
        </p:nvSpPr>
        <p:spPr bwMode="auto">
          <a:xfrm>
            <a:off x="68263" y="4941888"/>
            <a:ext cx="1860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1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日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校外實習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行前說明會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179388" y="5741988"/>
            <a:ext cx="17732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6559550" y="800100"/>
            <a:ext cx="0" cy="5759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186363" y="276225"/>
            <a:ext cx="2700337" cy="557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實習開始</a:t>
            </a:r>
            <a:r>
              <a:rPr kumimoji="0" lang="en-US" altLang="zh-TW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(102-2)</a:t>
            </a:r>
          </a:p>
        </p:txBody>
      </p:sp>
      <p:cxnSp>
        <p:nvCxnSpPr>
          <p:cNvPr id="42" name="直線接點 41"/>
          <p:cNvCxnSpPr/>
          <p:nvPr/>
        </p:nvCxnSpPr>
        <p:spPr>
          <a:xfrm>
            <a:off x="4787900" y="2462213"/>
            <a:ext cx="1636713" cy="190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85" name="文字方塊 42"/>
          <p:cNvSpPr txBox="1">
            <a:spLocks noChangeArrowheads="1"/>
          </p:cNvSpPr>
          <p:nvPr/>
        </p:nvSpPr>
        <p:spPr bwMode="auto">
          <a:xfrm>
            <a:off x="4787900" y="1878013"/>
            <a:ext cx="134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每週及每月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報告繳交</a:t>
            </a:r>
          </a:p>
        </p:txBody>
      </p:sp>
      <p:sp>
        <p:nvSpPr>
          <p:cNvPr id="19486" name="文字方塊 44"/>
          <p:cNvSpPr txBox="1">
            <a:spLocks noChangeArrowheads="1"/>
          </p:cNvSpPr>
          <p:nvPr/>
        </p:nvSpPr>
        <p:spPr bwMode="auto">
          <a:xfrm>
            <a:off x="6623050" y="860425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2</a:t>
            </a:r>
            <a:r>
              <a:rPr kumimoji="0" lang="zh-TW" altLang="en-US" sz="1600">
                <a:latin typeface="Calibri" pitchFamily="34" charset="0"/>
              </a:rPr>
              <a:t>月開學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開始實習</a:t>
            </a:r>
          </a:p>
        </p:txBody>
      </p:sp>
      <p:cxnSp>
        <p:nvCxnSpPr>
          <p:cNvPr id="56" name="直線接點 55"/>
          <p:cNvCxnSpPr/>
          <p:nvPr/>
        </p:nvCxnSpPr>
        <p:spPr>
          <a:xfrm>
            <a:off x="6543675" y="5561013"/>
            <a:ext cx="1787525" cy="285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88" name="文字方塊 56"/>
          <p:cNvSpPr txBox="1">
            <a:spLocks noChangeArrowheads="1"/>
          </p:cNvSpPr>
          <p:nvPr/>
        </p:nvSpPr>
        <p:spPr bwMode="auto">
          <a:xfrm>
            <a:off x="6589713" y="4973638"/>
            <a:ext cx="10048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6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6</a:t>
            </a:r>
            <a:r>
              <a:rPr kumimoji="0" lang="zh-TW" altLang="en-US" sz="1600">
                <a:latin typeface="Calibri" pitchFamily="34" charset="0"/>
              </a:rPr>
              <a:t>日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實習結束</a:t>
            </a:r>
          </a:p>
        </p:txBody>
      </p:sp>
      <p:grpSp>
        <p:nvGrpSpPr>
          <p:cNvPr id="2" name="群組 70"/>
          <p:cNvGrpSpPr>
            <a:grpSpLocks/>
          </p:cNvGrpSpPr>
          <p:nvPr/>
        </p:nvGrpSpPr>
        <p:grpSpPr bwMode="auto">
          <a:xfrm>
            <a:off x="6418263" y="1444625"/>
            <a:ext cx="169862" cy="3497263"/>
            <a:chOff x="6357919" y="1700807"/>
            <a:chExt cx="144649" cy="3546649"/>
          </a:xfrm>
        </p:grpSpPr>
        <p:cxnSp>
          <p:nvCxnSpPr>
            <p:cNvPr id="63" name="直線接點 62"/>
            <p:cNvCxnSpPr/>
            <p:nvPr/>
          </p:nvCxnSpPr>
          <p:spPr>
            <a:xfrm flipH="1">
              <a:off x="6367382" y="1700807"/>
              <a:ext cx="13518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6357919" y="1700807"/>
              <a:ext cx="0" cy="354664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>
              <a:off x="6357919" y="5223307"/>
              <a:ext cx="13518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線接點 72"/>
          <p:cNvCxnSpPr/>
          <p:nvPr/>
        </p:nvCxnSpPr>
        <p:spPr>
          <a:xfrm>
            <a:off x="6589713" y="1419225"/>
            <a:ext cx="12747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4787900" y="3686175"/>
            <a:ext cx="1630363" cy="3016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92" name="文字方塊 74"/>
          <p:cNvSpPr txBox="1">
            <a:spLocks noChangeArrowheads="1"/>
          </p:cNvSpPr>
          <p:nvPr/>
        </p:nvSpPr>
        <p:spPr bwMode="auto">
          <a:xfrm>
            <a:off x="4787900" y="2624138"/>
            <a:ext cx="1552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老師及助教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不定期的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電話連絡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關心實習近況</a:t>
            </a:r>
          </a:p>
        </p:txBody>
      </p:sp>
      <p:cxnSp>
        <p:nvCxnSpPr>
          <p:cNvPr id="80" name="直線接點 79"/>
          <p:cNvCxnSpPr/>
          <p:nvPr/>
        </p:nvCxnSpPr>
        <p:spPr>
          <a:xfrm>
            <a:off x="6559550" y="6237288"/>
            <a:ext cx="1771650" cy="269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94" name="文字方塊 80"/>
          <p:cNvSpPr txBox="1">
            <a:spLocks noChangeArrowheads="1"/>
          </p:cNvSpPr>
          <p:nvPr/>
        </p:nvSpPr>
        <p:spPr bwMode="auto">
          <a:xfrm>
            <a:off x="6599238" y="5664200"/>
            <a:ext cx="1825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6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14</a:t>
            </a:r>
            <a:r>
              <a:rPr kumimoji="0" lang="zh-TW" altLang="en-US" sz="1600">
                <a:latin typeface="Calibri" pitchFamily="34" charset="0"/>
              </a:rPr>
              <a:t>日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校外實習</a:t>
            </a:r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成果發表</a:t>
            </a:r>
          </a:p>
        </p:txBody>
      </p:sp>
      <p:cxnSp>
        <p:nvCxnSpPr>
          <p:cNvPr id="82" name="直線接點 81"/>
          <p:cNvCxnSpPr/>
          <p:nvPr/>
        </p:nvCxnSpPr>
        <p:spPr>
          <a:xfrm>
            <a:off x="6577013" y="4894263"/>
            <a:ext cx="246221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96" name="文字方塊 82"/>
          <p:cNvSpPr txBox="1">
            <a:spLocks noChangeArrowheads="1"/>
          </p:cNvSpPr>
          <p:nvPr/>
        </p:nvSpPr>
        <p:spPr bwMode="auto">
          <a:xfrm>
            <a:off x="7623175" y="4021138"/>
            <a:ext cx="141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6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1</a:t>
            </a:r>
            <a:r>
              <a:rPr kumimoji="0" lang="zh-TW" altLang="en-US" sz="1600">
                <a:latin typeface="Calibri" pitchFamily="34" charset="0"/>
              </a:rPr>
              <a:t>日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實習總報告、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>
                <a:latin typeface="Calibri" pitchFamily="34" charset="0"/>
              </a:rPr>
              <a:t>壁報檔案繳交</a:t>
            </a:r>
          </a:p>
        </p:txBody>
      </p:sp>
      <p:grpSp>
        <p:nvGrpSpPr>
          <p:cNvPr id="3" name="群組 84"/>
          <p:cNvGrpSpPr>
            <a:grpSpLocks/>
          </p:cNvGrpSpPr>
          <p:nvPr/>
        </p:nvGrpSpPr>
        <p:grpSpPr bwMode="auto">
          <a:xfrm flipH="1">
            <a:off x="6556375" y="1878013"/>
            <a:ext cx="300038" cy="2974975"/>
            <a:chOff x="6357919" y="1700807"/>
            <a:chExt cx="144649" cy="3546649"/>
          </a:xfrm>
        </p:grpSpPr>
        <p:cxnSp>
          <p:nvCxnSpPr>
            <p:cNvPr id="86" name="直線接點 85"/>
            <p:cNvCxnSpPr/>
            <p:nvPr/>
          </p:nvCxnSpPr>
          <p:spPr>
            <a:xfrm flipH="1">
              <a:off x="6367869" y="1700807"/>
              <a:ext cx="134699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6357919" y="1700807"/>
              <a:ext cx="0" cy="354664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H="1">
              <a:off x="6357919" y="5222852"/>
              <a:ext cx="134699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線接點 88"/>
          <p:cNvCxnSpPr/>
          <p:nvPr/>
        </p:nvCxnSpPr>
        <p:spPr>
          <a:xfrm flipV="1">
            <a:off x="6856413" y="3162300"/>
            <a:ext cx="1963737" cy="111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99" name="文字方塊 89"/>
          <p:cNvSpPr txBox="1">
            <a:spLocks noChangeArrowheads="1"/>
          </p:cNvSpPr>
          <p:nvPr/>
        </p:nvSpPr>
        <p:spPr bwMode="auto">
          <a:xfrm>
            <a:off x="6904038" y="2560638"/>
            <a:ext cx="1916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輔導老師至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實習單位進行訪視</a:t>
            </a:r>
          </a:p>
        </p:txBody>
      </p:sp>
      <p:cxnSp>
        <p:nvCxnSpPr>
          <p:cNvPr id="96" name="直線接點 95"/>
          <p:cNvCxnSpPr/>
          <p:nvPr/>
        </p:nvCxnSpPr>
        <p:spPr>
          <a:xfrm>
            <a:off x="4772025" y="5929313"/>
            <a:ext cx="1787525" cy="269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501" name="文字方塊 96"/>
          <p:cNvSpPr txBox="1">
            <a:spLocks noChangeArrowheads="1"/>
          </p:cNvSpPr>
          <p:nvPr/>
        </p:nvSpPr>
        <p:spPr bwMode="auto">
          <a:xfrm>
            <a:off x="4787900" y="5097463"/>
            <a:ext cx="1347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Calibri" pitchFamily="34" charset="0"/>
              </a:rPr>
              <a:t>6</a:t>
            </a:r>
            <a:r>
              <a:rPr kumimoji="0" lang="zh-TW" altLang="en-US" sz="1600">
                <a:latin typeface="Calibri" pitchFamily="34" charset="0"/>
              </a:rPr>
              <a:t>月</a:t>
            </a:r>
            <a:r>
              <a:rPr kumimoji="0" lang="en-US" altLang="zh-TW" sz="1600">
                <a:latin typeface="Calibri" pitchFamily="34" charset="0"/>
              </a:rPr>
              <a:t>10</a:t>
            </a:r>
            <a:r>
              <a:rPr kumimoji="0" lang="zh-TW" altLang="en-US" sz="1600">
                <a:latin typeface="Calibri" pitchFamily="34" charset="0"/>
              </a:rPr>
              <a:t>日前</a:t>
            </a:r>
          </a:p>
          <a:p>
            <a:r>
              <a:rPr kumimoji="0" lang="zh-TW" altLang="en-US" sz="1600">
                <a:latin typeface="Calibri" pitchFamily="34" charset="0"/>
              </a:rPr>
              <a:t>實習單位</a:t>
            </a:r>
            <a:endParaRPr kumimoji="0" lang="en-US" altLang="zh-TW" sz="1600">
              <a:latin typeface="Calibri" pitchFamily="34" charset="0"/>
            </a:endParaRPr>
          </a:p>
          <a:p>
            <a:r>
              <a:rPr kumimoji="0" lang="zh-TW" altLang="en-US" sz="1600" b="1">
                <a:solidFill>
                  <a:srgbClr val="002060"/>
                </a:solidFill>
                <a:latin typeface="Calibri" pitchFamily="34" charset="0"/>
              </a:rPr>
              <a:t>考核表寄回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4109</TotalTime>
  <Words>3592</Words>
  <Application>Microsoft Office PowerPoint</Application>
  <PresentationFormat>如螢幕大小 (4:3)</PresentationFormat>
  <Paragraphs>813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Flow</vt:lpstr>
      <vt:lpstr>推行『校外實習』經驗分享</vt:lpstr>
      <vt:lpstr>Outline</vt:lpstr>
      <vt:lpstr>前言</vt:lpstr>
      <vt:lpstr>PowerPoint 簡報</vt:lpstr>
      <vt:lpstr>產學合作模式</vt:lpstr>
      <vt:lpstr>PowerPoint 簡報</vt:lpstr>
      <vt:lpstr>校外實習</vt:lpstr>
      <vt:lpstr>PowerPoint 簡報</vt:lpstr>
      <vt:lpstr>PowerPoint 簡報</vt:lpstr>
      <vt:lpstr>修課狀況</vt:lpstr>
      <vt:lpstr>開課狀況- 實習名冊</vt:lpstr>
      <vt:lpstr>校外實習(前)準備</vt:lpstr>
      <vt:lpstr>校外實習行前準備- 選修“職涯輔導” (1學分)</vt:lpstr>
      <vt:lpstr>校外實習行前準備- 參加校外實習行前說明會</vt:lpstr>
      <vt:lpstr>PowerPoint 簡報</vt:lpstr>
      <vt:lpstr>PowerPoint 簡報</vt:lpstr>
      <vt:lpstr>PowerPoint 簡報</vt:lpstr>
      <vt:lpstr>PowerPoint 簡報</vt:lpstr>
      <vt:lpstr>PowerPoint 簡報</vt:lpstr>
      <vt:lpstr>校外實習(中)</vt:lpstr>
      <vt:lpstr>PowerPoint 簡報</vt:lpstr>
      <vt:lpstr>實習契約修改內容</vt:lpstr>
      <vt:lpstr>校外實習(中) 週、月報告繳交</vt:lpstr>
      <vt:lpstr>實習評分標準</vt:lpstr>
      <vt:lpstr>校外實習(中) 輔導老師將不定期至實習機構訪視實習成效</vt:lpstr>
      <vt:lpstr>校外實習(中)- 教師訪視紀錄</vt:lpstr>
      <vt:lpstr>校外實習(中)- 教師訪視紀錄</vt:lpstr>
      <vt:lpstr>校外實習結束(後)</vt:lpstr>
      <vt:lpstr>校外實習結束(後)- 校外實習成果發表會</vt:lpstr>
      <vt:lpstr>困難與解決辦法</vt:lpstr>
      <vt:lpstr>困難與解決辦法</vt:lpstr>
      <vt:lpstr>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校外實習經驗分享</dc:title>
  <dc:creator>農學院食品科學系林貞信</dc:creator>
  <cp:lastModifiedBy>molly</cp:lastModifiedBy>
  <cp:revision>6</cp:revision>
  <dcterms:created xsi:type="dcterms:W3CDTF">2014-10-31T00:38:08Z</dcterms:created>
  <dcterms:modified xsi:type="dcterms:W3CDTF">2014-11-03T03:46:05Z</dcterms:modified>
</cp:coreProperties>
</file>